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168"/>
  </p:notesMasterIdLst>
  <p:sldIdLst>
    <p:sldId id="256" r:id="rId3"/>
    <p:sldId id="1165" r:id="rId4"/>
    <p:sldId id="1247" r:id="rId5"/>
    <p:sldId id="1215" r:id="rId6"/>
    <p:sldId id="1216" r:id="rId7"/>
    <p:sldId id="1217" r:id="rId8"/>
    <p:sldId id="1218" r:id="rId9"/>
    <p:sldId id="1219" r:id="rId10"/>
    <p:sldId id="1243" r:id="rId11"/>
    <p:sldId id="1249" r:id="rId12"/>
    <p:sldId id="1223" r:id="rId13"/>
    <p:sldId id="1244" r:id="rId14"/>
    <p:sldId id="1385" r:id="rId15"/>
    <p:sldId id="1402" r:id="rId16"/>
    <p:sldId id="1403" r:id="rId17"/>
    <p:sldId id="1404" r:id="rId18"/>
    <p:sldId id="1405" r:id="rId19"/>
    <p:sldId id="1406" r:id="rId20"/>
    <p:sldId id="1407" r:id="rId21"/>
    <p:sldId id="1408" r:id="rId22"/>
    <p:sldId id="1409" r:id="rId23"/>
    <p:sldId id="1410" r:id="rId24"/>
    <p:sldId id="1383" r:id="rId25"/>
    <p:sldId id="1411" r:id="rId26"/>
    <p:sldId id="1412" r:id="rId27"/>
    <p:sldId id="1413" r:id="rId28"/>
    <p:sldId id="1384" r:id="rId29"/>
    <p:sldId id="1414" r:id="rId30"/>
    <p:sldId id="1415" r:id="rId31"/>
    <p:sldId id="1416" r:id="rId32"/>
    <p:sldId id="1417" r:id="rId33"/>
    <p:sldId id="1418" r:id="rId34"/>
    <p:sldId id="1419" r:id="rId35"/>
    <p:sldId id="1420" r:id="rId36"/>
    <p:sldId id="1421" r:id="rId37"/>
    <p:sldId id="1422" r:id="rId38"/>
    <p:sldId id="1423" r:id="rId39"/>
    <p:sldId id="1424" r:id="rId40"/>
    <p:sldId id="1220" r:id="rId41"/>
    <p:sldId id="1260" r:id="rId42"/>
    <p:sldId id="1261" r:id="rId43"/>
    <p:sldId id="1262" r:id="rId44"/>
    <p:sldId id="1425" r:id="rId45"/>
    <p:sldId id="1263" r:id="rId46"/>
    <p:sldId id="1264" r:id="rId47"/>
    <p:sldId id="1426" r:id="rId48"/>
    <p:sldId id="1427" r:id="rId49"/>
    <p:sldId id="1428" r:id="rId50"/>
    <p:sldId id="1265" r:id="rId51"/>
    <p:sldId id="1429" r:id="rId52"/>
    <p:sldId id="1430" r:id="rId53"/>
    <p:sldId id="1431" r:id="rId54"/>
    <p:sldId id="1432" r:id="rId55"/>
    <p:sldId id="1433" r:id="rId56"/>
    <p:sldId id="1434" r:id="rId57"/>
    <p:sldId id="1435" r:id="rId58"/>
    <p:sldId id="1436" r:id="rId59"/>
    <p:sldId id="1437" r:id="rId60"/>
    <p:sldId id="1438" r:id="rId61"/>
    <p:sldId id="1439" r:id="rId62"/>
    <p:sldId id="1280" r:id="rId63"/>
    <p:sldId id="1440" r:id="rId64"/>
    <p:sldId id="1441" r:id="rId65"/>
    <p:sldId id="1442" r:id="rId66"/>
    <p:sldId id="1443" r:id="rId67"/>
    <p:sldId id="1444" r:id="rId68"/>
    <p:sldId id="1445" r:id="rId69"/>
    <p:sldId id="1446" r:id="rId70"/>
    <p:sldId id="1449" r:id="rId71"/>
    <p:sldId id="1450" r:id="rId72"/>
    <p:sldId id="1451" r:id="rId73"/>
    <p:sldId id="1300" r:id="rId74"/>
    <p:sldId id="1301" r:id="rId75"/>
    <p:sldId id="1452" r:id="rId76"/>
    <p:sldId id="1453" r:id="rId77"/>
    <p:sldId id="1454" r:id="rId78"/>
    <p:sldId id="1455" r:id="rId79"/>
    <p:sldId id="1456" r:id="rId80"/>
    <p:sldId id="1457" r:id="rId81"/>
    <p:sldId id="1306" r:id="rId82"/>
    <p:sldId id="1458" r:id="rId83"/>
    <p:sldId id="1459" r:id="rId84"/>
    <p:sldId id="1460" r:id="rId85"/>
    <p:sldId id="1461" r:id="rId86"/>
    <p:sldId id="1462" r:id="rId87"/>
    <p:sldId id="1463" r:id="rId88"/>
    <p:sldId id="1310" r:id="rId89"/>
    <p:sldId id="1464" r:id="rId90"/>
    <p:sldId id="1465" r:id="rId91"/>
    <p:sldId id="1466" r:id="rId92"/>
    <p:sldId id="1467" r:id="rId93"/>
    <p:sldId id="1468" r:id="rId94"/>
    <p:sldId id="1469" r:id="rId95"/>
    <p:sldId id="1470" r:id="rId96"/>
    <p:sldId id="1471" r:id="rId97"/>
    <p:sldId id="1472" r:id="rId98"/>
    <p:sldId id="1473" r:id="rId99"/>
    <p:sldId id="1474" r:id="rId100"/>
    <p:sldId id="1475" r:id="rId101"/>
    <p:sldId id="1476" r:id="rId102"/>
    <p:sldId id="1477" r:id="rId103"/>
    <p:sldId id="1478" r:id="rId104"/>
    <p:sldId id="1479" r:id="rId105"/>
    <p:sldId id="1480" r:id="rId106"/>
    <p:sldId id="1481" r:id="rId107"/>
    <p:sldId id="1482" r:id="rId108"/>
    <p:sldId id="1483" r:id="rId109"/>
    <p:sldId id="1484" r:id="rId110"/>
    <p:sldId id="1485" r:id="rId111"/>
    <p:sldId id="1486" r:id="rId112"/>
    <p:sldId id="1487" r:id="rId113"/>
    <p:sldId id="1488" r:id="rId114"/>
    <p:sldId id="1489" r:id="rId115"/>
    <p:sldId id="1490" r:id="rId116"/>
    <p:sldId id="1519" r:id="rId117"/>
    <p:sldId id="1520" r:id="rId118"/>
    <p:sldId id="1521" r:id="rId119"/>
    <p:sldId id="1522" r:id="rId120"/>
    <p:sldId id="1523" r:id="rId121"/>
    <p:sldId id="1524" r:id="rId122"/>
    <p:sldId id="1525" r:id="rId123"/>
    <p:sldId id="1526" r:id="rId124"/>
    <p:sldId id="1491" r:id="rId125"/>
    <p:sldId id="1492" r:id="rId126"/>
    <p:sldId id="1493" r:id="rId127"/>
    <p:sldId id="1494" r:id="rId128"/>
    <p:sldId id="1495" r:id="rId129"/>
    <p:sldId id="1496" r:id="rId130"/>
    <p:sldId id="1497" r:id="rId131"/>
    <p:sldId id="1315" r:id="rId132"/>
    <p:sldId id="1498" r:id="rId133"/>
    <p:sldId id="1316" r:id="rId134"/>
    <p:sldId id="1499" r:id="rId135"/>
    <p:sldId id="1500" r:id="rId136"/>
    <p:sldId id="1501" r:id="rId137"/>
    <p:sldId id="1502" r:id="rId138"/>
    <p:sldId id="1503" r:id="rId139"/>
    <p:sldId id="1504" r:id="rId140"/>
    <p:sldId id="1505" r:id="rId141"/>
    <p:sldId id="1506" r:id="rId142"/>
    <p:sldId id="1507" r:id="rId143"/>
    <p:sldId id="1508" r:id="rId144"/>
    <p:sldId id="1509" r:id="rId145"/>
    <p:sldId id="1510" r:id="rId146"/>
    <p:sldId id="1511" r:id="rId147"/>
    <p:sldId id="1512" r:id="rId148"/>
    <p:sldId id="1513" r:id="rId149"/>
    <p:sldId id="1514" r:id="rId150"/>
    <p:sldId id="1515" r:id="rId151"/>
    <p:sldId id="1516" r:id="rId152"/>
    <p:sldId id="1517" r:id="rId153"/>
    <p:sldId id="1518" r:id="rId154"/>
    <p:sldId id="1278" r:id="rId155"/>
    <p:sldId id="1341" r:id="rId156"/>
    <p:sldId id="1342" r:id="rId157"/>
    <p:sldId id="1268" r:id="rId158"/>
    <p:sldId id="1343" r:id="rId159"/>
    <p:sldId id="1344" r:id="rId160"/>
    <p:sldId id="1271" r:id="rId161"/>
    <p:sldId id="1345" r:id="rId162"/>
    <p:sldId id="1346" r:id="rId163"/>
    <p:sldId id="1347" r:id="rId164"/>
    <p:sldId id="1348" r:id="rId165"/>
    <p:sldId id="1349" r:id="rId166"/>
    <p:sldId id="1350" r:id="rId1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7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viewProps" Target="view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theme" Target="theme/theme1.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2"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7F930-FE4F-4F72-B78E-0170E508F969}"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3451F-0334-496D-B728-4DEEFFD263FE}" type="slidenum">
              <a:rPr lang="en-US" smtClean="0"/>
              <a:t>‹#›</a:t>
            </a:fld>
            <a:endParaRPr lang="en-US"/>
          </a:p>
        </p:txBody>
      </p:sp>
    </p:spTree>
    <p:extLst>
      <p:ext uri="{BB962C8B-B14F-4D97-AF65-F5344CB8AC3E}">
        <p14:creationId xmlns:p14="http://schemas.microsoft.com/office/powerpoint/2010/main" val="419313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this PowerPoint presentation contains mathematical equations, you may need to check that your computer has the following installed: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dirty="0" err="1"/>
              <a:t>MathType</a:t>
            </a:r>
            <a:r>
              <a:rPr lang="en-US" dirty="0"/>
              <a:t> Plugin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Math Player (free versions available)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NVDA Reader (free versions available) </a:t>
            </a: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52725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6-3 plots the interest rates on three types of bonds since 2000: US government bonds, which are considered nearly riskless; and corporate bonds rated as safe (AAA) and less safe (BBB) by ratings agencies. You can see how the risk premium affects market rates of interest.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vertical axis of the graph is labeled “Percent” and ranges from 1 to 10, in increments of 1. The horizontal axis represents years from 2000 to 2018 in increments of 2. The estimated interest rate on the three types of bonds over the years is as follows: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2000: U S 10-year treasury bonds, 6.6; A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6.7; B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8.2.</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2002: U S 10-year treasury bonds, 5; A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4.9; B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7.</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2004: U S 10-year treasury bonds, 4.2; A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4; B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5.</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2006: U S 10-year treasury bonds, 4.6; A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5; B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5.8.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2008: U S 10-year treasury bonds, 4; A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4.9; B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6.3.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2010: U S 10-year treasury bonds, 3.7; A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3.5; B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5.4.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2012: U S 10-year treasury bonds, 2; A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2.3; B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4.6.</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2014: U S 10-year treasury bonds, 2.9; A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2.9; B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2016: U S 10-year treasury bonds, 2.2; A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2.8; B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4.3.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2018: U S 10-year treasury bonds, 2.4; A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t>
            </a:r>
            <a:r>
              <a:rPr lang="en-US" sz="1200" kern="1200" dirty="0">
                <a:solidFill>
                  <a:schemeClr val="tx1"/>
                </a:solidFill>
                <a:effectLst/>
                <a:latin typeface="+mn-lt"/>
                <a:ea typeface="+mn-ea"/>
                <a:cs typeface="+mn-cs"/>
              </a:rPr>
              <a:t>, 3; B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t>
            </a:r>
            <a:r>
              <a:rPr lang="en-US" sz="1200" kern="1200" dirty="0">
                <a:solidFill>
                  <a:schemeClr val="tx1"/>
                </a:solidFill>
                <a:effectLst/>
                <a:latin typeface="+mn-lt"/>
                <a:ea typeface="+mn-ea"/>
                <a:cs typeface="+mn-cs"/>
              </a:rPr>
              <a:t>, 3.7.</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040310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Openness in financial markets allows financial investors to hold both domestic assets and foreign assets, to diversify their portfolios, to speculate on movements in foreign interest rates versus domestic interest rates, on movements in exchange rates, and so on. Given that buying or selling foreign assets implies buying or selling foreign currency—sometimes called </a:t>
            </a:r>
            <a:r>
              <a:rPr lang="en-US" sz="1200" b="1" i="0" u="none" strike="noStrike" kern="1200" baseline="0" dirty="0">
                <a:solidFill>
                  <a:schemeClr val="tx1"/>
                </a:solidFill>
                <a:latin typeface="+mn-lt"/>
                <a:ea typeface="+mn-ea"/>
                <a:cs typeface="+mn-cs"/>
              </a:rPr>
              <a:t>foreign exchange</a:t>
            </a:r>
            <a:r>
              <a:rPr lang="en-US" sz="1200" b="0" i="0" u="none" strike="noStrike" kern="1200" baseline="0" dirty="0">
                <a:solidFill>
                  <a:schemeClr val="tx1"/>
                </a:solidFill>
                <a:latin typeface="+mn-lt"/>
                <a:ea typeface="+mn-ea"/>
                <a:cs typeface="+mn-cs"/>
              </a:rPr>
              <a:t>—the volume of transactions in foreign exchange markets gives a sense of the importance of international financial transactions. A country’s transactions with the rest of the world, including both trade flows and financial flows, are summarized by a set of accounts called the </a:t>
            </a:r>
            <a:r>
              <a:rPr lang="en-US" sz="1200" b="1" i="0" u="none" strike="noStrike" kern="1200" baseline="0" dirty="0">
                <a:solidFill>
                  <a:schemeClr val="tx1"/>
                </a:solidFill>
                <a:latin typeface="+mn-lt"/>
                <a:ea typeface="+mn-ea"/>
                <a:cs typeface="+mn-cs"/>
              </a:rPr>
              <a:t>balance of payments</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transactions above the line record payments to and from the rest of the world. They are called </a:t>
            </a:r>
            <a:r>
              <a:rPr lang="en-US" sz="1200" b="1" i="0" u="none" strike="noStrike" kern="1200" baseline="0" dirty="0">
                <a:solidFill>
                  <a:schemeClr val="tx1"/>
                </a:solidFill>
                <a:latin typeface="+mn-lt"/>
                <a:ea typeface="+mn-ea"/>
                <a:cs typeface="+mn-cs"/>
              </a:rPr>
              <a:t>current account </a:t>
            </a:r>
            <a:r>
              <a:rPr lang="en-US" sz="1200" b="0" i="0" u="none" strike="noStrike" kern="1200" baseline="0" dirty="0">
                <a:solidFill>
                  <a:schemeClr val="tx1"/>
                </a:solidFill>
                <a:latin typeface="+mn-lt"/>
                <a:ea typeface="+mn-ea"/>
                <a:cs typeface="+mn-cs"/>
              </a:rPr>
              <a:t>transactions.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Until recently, the financial account was called the capital account. It is still called the capital account in many countries and in the press. Financial account transactions occur below the line.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Table 17-3 presents the US balance of payments for 2018. The table has two parts; the current account and the financial account.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Now that we have looked at the current account, we can return to an issue we touched on in Chapter 2, the difference between gross domestic product (GDP), the measure of output we have used so far, and </a:t>
            </a:r>
            <a:r>
              <a:rPr lang="en-US" sz="1200" b="1" i="0" u="none" strike="noStrike" kern="1200" baseline="0" dirty="0">
                <a:solidFill>
                  <a:schemeClr val="tx1"/>
                </a:solidFill>
                <a:latin typeface="+mn-lt"/>
                <a:ea typeface="+mn-ea"/>
                <a:cs typeface="+mn-cs"/>
              </a:rPr>
              <a:t>gross national product (GNP)</a:t>
            </a:r>
            <a:r>
              <a:rPr lang="en-US" sz="1200" b="0" i="0" u="none" strike="noStrike" kern="1200" baseline="0" dirty="0">
                <a:solidFill>
                  <a:schemeClr val="tx1"/>
                </a:solidFill>
                <a:latin typeface="+mn-lt"/>
                <a:ea typeface="+mn-ea"/>
                <a:cs typeface="+mn-cs"/>
              </a:rPr>
              <a:t>, another measure of aggregate output.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Table 1 gives GDP, GNP, and net investment income for Kuwait from 1989 to 1994 which is the time period surrounding the Gulf War. Kuwait had to pay its allies for part of the cost of the 1990–1991 Gulf War and, also had to pay for reconstruction after the war. It did so by running a current account deficit—that is, by decreasing its net holdings of foreign assets.</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107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Consider a US investor’s decision between holding US one-year bonds and US one-year bonds. </a:t>
            </a:r>
            <a:r>
              <a:rPr lang="en-US" sz="1200" b="0" i="0" u="none" strike="noStrike" kern="1200" baseline="0" dirty="0">
                <a:solidFill>
                  <a:schemeClr val="tx1"/>
                </a:solidFill>
                <a:latin typeface="+mn-lt"/>
                <a:ea typeface="+mn-ea"/>
                <a:cs typeface="+mn-cs"/>
              </a:rPr>
              <a:t>Figure 17-7 shows for every dollar you put in US bonds you will get (1 + </a:t>
            </a:r>
            <a:r>
              <a:rPr lang="en-US" sz="1200" b="0" i="1" u="none" strike="noStrike" kern="1200" baseline="0" dirty="0">
                <a:solidFill>
                  <a:schemeClr val="tx1"/>
                </a:solidFill>
                <a:latin typeface="+mn-lt"/>
                <a:ea typeface="+mn-ea"/>
                <a:cs typeface="+mn-cs"/>
              </a:rPr>
              <a:t>i</a:t>
            </a:r>
            <a:r>
              <a:rPr lang="en-US" sz="1200" b="0" i="1" u="none" strike="noStrike" kern="1200" baseline="-2500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dollars next year. (This is represented by the arrow pointing to the right at the top of the figure.) Suppose you decide instead to hold UK bonds. To buy UK bonds, you must first buy pounds. Let </a:t>
            </a:r>
            <a:r>
              <a:rPr lang="en-US" sz="1200" b="0" i="1" u="none" strike="noStrike" kern="1200" baseline="0" dirty="0">
                <a:solidFill>
                  <a:schemeClr val="tx1"/>
                </a:solidFill>
                <a:latin typeface="+mn-lt"/>
                <a:ea typeface="+mn-ea"/>
                <a:cs typeface="+mn-cs"/>
              </a:rPr>
              <a:t>E</a:t>
            </a:r>
            <a:r>
              <a:rPr lang="en-US" sz="1200" b="0" i="1" u="none" strike="noStrike" kern="1200" baseline="-25000" dirty="0">
                <a:solidFill>
                  <a:schemeClr val="tx1"/>
                </a:solidFill>
                <a:latin typeface="+mn-lt"/>
                <a:ea typeface="+mn-ea"/>
                <a:cs typeface="+mn-cs"/>
              </a:rPr>
              <a:t>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be the nominal exchange rate between the dollar and the pound. For every dollar, you get </a:t>
            </a:r>
            <a:r>
              <a:rPr lang="en-US" sz="1200" b="0" i="1" u="none" strike="noStrike" kern="1200" baseline="0" dirty="0">
                <a:solidFill>
                  <a:schemeClr val="tx1"/>
                </a:solidFill>
                <a:latin typeface="+mn-lt"/>
                <a:ea typeface="+mn-ea"/>
                <a:cs typeface="+mn-cs"/>
              </a:rPr>
              <a:t>E</a:t>
            </a:r>
            <a:r>
              <a:rPr lang="en-US" sz="1200" b="0" i="1" u="none" strike="noStrike" kern="1200" baseline="-25000" dirty="0">
                <a:solidFill>
                  <a:schemeClr val="tx1"/>
                </a:solidFill>
                <a:latin typeface="+mn-lt"/>
                <a:ea typeface="+mn-ea"/>
                <a:cs typeface="+mn-cs"/>
              </a:rPr>
              <a:t>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pounds. (This is represented by the arrow pointing downward in the figure.) Next year you will then have to convert your pounds back into dollars which is shown on the right-hand side with the arrow pointing upward.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diagram illustrates the returns for U S bonds as 1 dollar in Year t, which gives “dollar (1 plus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sub t)” for the Year t plus 1. It also shows 1 dollar gives “E sub t euro” which gives “E sub t euro (1 plus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asterisk sub t)” in the year t plus 1. This further gives “dollar E sub t (1 plus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asterisk sub t) (1 over E superscript e sub t plus 1 end subscript)” in the year t plus 1.</a:t>
            </a:r>
            <a:endParaRPr lang="en-US" sz="1200" dirty="0"/>
          </a:p>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characterization of capital movements among the major world financial markets (New York, Frankfurt, London, and Tokyo), the assumption of interest rate parity is not far off. Small changes in interest rates and rumors of impending appreciation or depreciation can lead to movements of billions of dollars within minutes. For the rich countries of the world, the arbitrage assumption in equation (17.2) is a good approximation of reality.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is the form of the </a:t>
            </a:r>
            <a:r>
              <a:rPr lang="en-US" sz="1200" b="0" i="1" u="none" strike="noStrike" kern="1200" baseline="0" dirty="0">
                <a:solidFill>
                  <a:schemeClr val="tx1"/>
                </a:solidFill>
                <a:latin typeface="+mn-lt"/>
                <a:ea typeface="+mn-ea"/>
                <a:cs typeface="+mn-cs"/>
              </a:rPr>
              <a:t>interest parity condition </a:t>
            </a:r>
            <a:r>
              <a:rPr lang="en-US" sz="1200" b="0" i="0" u="none" strike="noStrike" kern="1200" baseline="0" dirty="0">
                <a:solidFill>
                  <a:schemeClr val="tx1"/>
                </a:solidFill>
                <a:latin typeface="+mn-lt"/>
                <a:ea typeface="+mn-ea"/>
                <a:cs typeface="+mn-cs"/>
              </a:rPr>
              <a:t>you must remember. Arbitrage by investors implies that </a:t>
            </a:r>
            <a:r>
              <a:rPr lang="en-US" sz="1200" b="0" i="1" u="none" strike="noStrike" kern="1200" baseline="0" dirty="0">
                <a:solidFill>
                  <a:schemeClr val="tx1"/>
                </a:solidFill>
                <a:latin typeface="+mn-lt"/>
                <a:ea typeface="+mn-ea"/>
                <a:cs typeface="+mn-cs"/>
              </a:rPr>
              <a:t>the domestic interest rate must be equal to the foreign interest rate minus the expected appreciation rate of the domestic currency.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Note that the expected appreciation rate of the domestic currency is also the expected depreciation rate of the foreign currency. This fact allows us to restate Equation 17.4 as we have above.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111</a:t>
            </a:fld>
            <a:endParaRPr lang="en-US" dirty="0"/>
          </a:p>
        </p:txBody>
      </p:sp>
    </p:spTree>
    <p:extLst>
      <p:ext uri="{BB962C8B-B14F-4D97-AF65-F5344CB8AC3E}">
        <p14:creationId xmlns:p14="http://schemas.microsoft.com/office/powerpoint/2010/main" val="2770276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this PowerPoint presentation contains mathematical equations, you may need to check that your computer has the following installed: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dirty="0" err="1"/>
              <a:t>MathType</a:t>
            </a:r>
            <a:r>
              <a:rPr lang="en-US" dirty="0"/>
              <a:t> Plugin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Math Player (free versions available)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NVDA Reader (free versions available) </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8467187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IN" sz="1200" dirty="0"/>
              <a:t>U.S. and U.K. nominal interest rates have largely moved together over the last 40 years.</a:t>
            </a:r>
          </a:p>
          <a:p>
            <a:r>
              <a:rPr lang="en-US" sz="1200" kern="1200" dirty="0">
                <a:solidFill>
                  <a:schemeClr val="tx1"/>
                </a:solidFill>
                <a:effectLst/>
                <a:latin typeface="+mn-lt"/>
                <a:ea typeface="+mn-ea"/>
                <a:cs typeface="+mn-cs"/>
              </a:rPr>
              <a:t>The vertical axis of the graph is labeled “Nominal interest rate (percent)” ranging from 0 to 18, in increments of 2. The horizontal axis of the graph represents the years from 1970 to 2017.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graph for the 3-month rate in the United Kingdom shows the following trend: the graph starts at 7.8 percent on February, 1970 and dips to a low on April, 1972. The graph raises to a peak touching 16 percent in 1981. The graph shows continuous highs and lows between 1983 and 1989. The last peak is seen on August, 1989. The graph is seen to drop with a major drop in 2009 from 6 percent in 2008. The graph continues to be at a low until 2017.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graph for the 3-month rate in the United States shows the following trend: The graph starts at 6.5 percent on February, 1970 and dips to 3.5 on April, 1972. The graph continues to rise and fall until it peaks at 16 percent in 1980. The graph then sees a steady decline until October, 2004. The rises for a bit before falling at an all-time low from 2009 to 2015 with a small rise in 2017 at 1 percent.</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Long Description: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vertical axis of the graph is labeled “Nominal interest rate (percent)” ranging from 0 to 18, in increments of 2. The horizontal axis of the graph represents the years from 1970 to 2017. </a:t>
            </a:r>
            <a:endParaRPr lang="en-IN" dirty="0">
              <a:effectLst/>
            </a:endParaRPr>
          </a:p>
          <a:p>
            <a:r>
              <a:rPr lang="en-US" sz="1200" kern="1200" dirty="0">
                <a:solidFill>
                  <a:schemeClr val="tx1"/>
                </a:solidFill>
                <a:effectLst/>
                <a:latin typeface="+mn-lt"/>
                <a:ea typeface="+mn-ea"/>
                <a:cs typeface="+mn-cs"/>
              </a:rPr>
              <a:t> </a:t>
            </a:r>
            <a:endParaRPr lang="en-IN" dirty="0">
              <a:effectLst/>
            </a:endParaRPr>
          </a:p>
          <a:p>
            <a:r>
              <a:rPr lang="en-US" sz="1200" kern="1200" dirty="0">
                <a:solidFill>
                  <a:schemeClr val="tx1"/>
                </a:solidFill>
                <a:effectLst/>
                <a:latin typeface="+mn-lt"/>
                <a:ea typeface="+mn-ea"/>
                <a:cs typeface="+mn-cs"/>
              </a:rPr>
              <a:t>The line graph for the 3-month rate in the United Kingdom shows the following trend: the graph starts at 7.8 percent on February, 1970 and dips to a low on April, 1972. The graph raises to a peak touching 16 percent in 1981. The graph shows continuous highs and lows between 1983 and 1989. The last peak is seen on August, 1989. The graph is seen to drop with a major drop in 2009 from 6 percent in 2008. The graph continues to be at a low until 2017. </a:t>
            </a:r>
            <a:endParaRPr lang="en-IN" dirty="0">
              <a:effectLst/>
            </a:endParaRPr>
          </a:p>
          <a:p>
            <a:r>
              <a:rPr lang="en-US" sz="1200" kern="1200" dirty="0">
                <a:solidFill>
                  <a:schemeClr val="tx1"/>
                </a:solidFill>
                <a:effectLst/>
                <a:latin typeface="+mn-lt"/>
                <a:ea typeface="+mn-ea"/>
                <a:cs typeface="+mn-cs"/>
              </a:rPr>
              <a:t> </a:t>
            </a:r>
            <a:endParaRPr lang="en-IN" dirty="0">
              <a:effectLst/>
            </a:endParaRPr>
          </a:p>
          <a:p>
            <a:r>
              <a:rPr lang="en-US" sz="1200" kern="1200" dirty="0">
                <a:solidFill>
                  <a:schemeClr val="tx1"/>
                </a:solidFill>
                <a:effectLst/>
                <a:latin typeface="+mn-lt"/>
                <a:ea typeface="+mn-ea"/>
                <a:cs typeface="+mn-cs"/>
              </a:rPr>
              <a:t>The line graph for the 3-month rate in the United States shows the following trend: The graph starts at 6.5 percent on February, 1970 and dips to 3.5 on April, 1972. The graph continues to rise and fall until it peaks at 16 percent in 1980. The graph then sees a steady decline until October, 2004. The rises for a bit before falling at an all-time low from 2009 to 2015 with a small rise in 2017 at 1 percent.</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112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Investors always consider risk when buying debt or equity.</a:t>
            </a:r>
          </a:p>
        </p:txBody>
      </p:sp>
      <p:sp>
        <p:nvSpPr>
          <p:cNvPr id="4" name="Slide Number Placeholder 3"/>
          <p:cNvSpPr>
            <a:spLocks noGrp="1"/>
          </p:cNvSpPr>
          <p:nvPr>
            <p:ph type="sldNum" sz="quarter" idx="5"/>
          </p:nvPr>
        </p:nvSpPr>
        <p:spPr/>
        <p:txBody>
          <a:bodyPr/>
          <a:lstStyle/>
          <a:p>
            <a:fld id="{A73D6722-9B4D-4E29-B226-C325925A8118}" type="slidenum">
              <a:rPr lang="en-US" smtClean="0"/>
              <a:t>113</a:t>
            </a:fld>
            <a:endParaRPr lang="en-US" dirty="0"/>
          </a:p>
        </p:txBody>
      </p:sp>
    </p:spTree>
    <p:extLst>
      <p:ext uri="{BB962C8B-B14F-4D97-AF65-F5344CB8AC3E}">
        <p14:creationId xmlns:p14="http://schemas.microsoft.com/office/powerpoint/2010/main" val="6250772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have now set the stage for the study of the open economy. In Chapter 18 we look at the implications of openness in goods markets. In Chapter 19, we explore the implications of openness in both goods and financial markets. In Chapter 20, we discuss the pros and cons of different exchange rate regimes.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this PowerPoint presentation contains mathematical equations, you may need to check that your computer has the following installed: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dirty="0" err="1"/>
              <a:t>MathType</a:t>
            </a:r>
            <a:r>
              <a:rPr lang="en-US" dirty="0"/>
              <a:t> Plugin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Math Player (free versions available)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NVDA Reader (free versions available) </a:t>
            </a:r>
          </a:p>
        </p:txBody>
      </p:sp>
      <p:sp>
        <p:nvSpPr>
          <p:cNvPr id="4" name="Slide Number Placeholder 3"/>
          <p:cNvSpPr>
            <a:spLocks noGrp="1"/>
          </p:cNvSpPr>
          <p:nvPr>
            <p:ph type="sldNum" sz="quarter" idx="10"/>
          </p:nvPr>
        </p:nvSpPr>
        <p:spPr/>
        <p:txBody>
          <a:bodyPr/>
          <a:lstStyle/>
          <a:p>
            <a:fld id="{A73D6722-9B4D-4E29-B226-C325925A8118}" type="slidenum">
              <a:rPr lang="en-US" smtClean="0"/>
              <a:t>115</a:t>
            </a:fld>
            <a:endParaRPr lang="en-US" dirty="0"/>
          </a:p>
        </p:txBody>
      </p:sp>
    </p:spTree>
    <p:extLst>
      <p:ext uri="{BB962C8B-B14F-4D97-AF65-F5344CB8AC3E}">
        <p14:creationId xmlns:p14="http://schemas.microsoft.com/office/powerpoint/2010/main" val="290662058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0" i="0" u="none" strike="noStrike" kern="1200" baseline="0" dirty="0">
                <a:solidFill>
                  <a:schemeClr val="tx1"/>
                </a:solidFill>
                <a:latin typeface="+mn-lt"/>
                <a:ea typeface="+mn-ea"/>
                <a:cs typeface="+mn-cs"/>
              </a:rPr>
              <a:t>How can a central bank credibly commit to not deviate from its announced policy?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Governments typically have appointed central bankers who are more “conservative” than the governments themselves—central bankers who appear to care more about inflation and less about unemployment than the government does. (See the Focus Box “Was Alan Blinder Wrong in Speaking the Truth?”) Have these steps been successful? Figure 21-3 suggests that they have, at least in terms of delivering low inflation.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vertical axis of the graph is labeled “Average annual inflation rate (per cent), 1960 to 1990” ranging from 2 to 18, in increments of 2. The horizontal axis of the graph is labeled “Index of central bank independence” ranging from 3 to 13, in increments of 2. It is labeled “Less independent” from the center toward the right and “More independent” from the center toward the right.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different countries are plotted on the following coordinate points: New Zealand, (3, 8); Portugal, (3, 17.75); Greece, (4, 10.5); Spain, (5, 11); Italy, (5, 8); Japan, (6, 5); United Kingdom, (6, 7); Belgium, (7, 4); Ireland, (7, 7); France, (7, 9); Australia, (9, 5.8); Denmark, (8, 6.2); Netherlands, (10, 4.5); Canada, (11, 5); Switzerland, (12, 4); Germany, (13, 3); United States, (12, 5). All values are approximated.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t>The three major </a:t>
            </a:r>
            <a:r>
              <a:rPr lang="en-IN" sz="1200" dirty="0" err="1"/>
              <a:t>buildups</a:t>
            </a:r>
            <a:r>
              <a:rPr lang="en-IN" sz="1200" dirty="0"/>
              <a:t> of debt since 1900 have been associated with World War </a:t>
            </a:r>
            <a:r>
              <a:rPr lang="en-IN" sz="1200" dirty="0">
                <a:latin typeface="Times New Roman" panose="02020603050405020304" pitchFamily="18" charset="0"/>
                <a:cs typeface="Times New Roman" panose="02020603050405020304" pitchFamily="18" charset="0"/>
              </a:rPr>
              <a:t>I</a:t>
            </a:r>
            <a:r>
              <a:rPr lang="en-IN" sz="1200" dirty="0"/>
              <a:t>, the Great Depression, and World War </a:t>
            </a:r>
            <a:r>
              <a:rPr lang="en-IN" sz="1200" dirty="0">
                <a:latin typeface="Times New Roman" panose="02020603050405020304" pitchFamily="18" charset="0"/>
                <a:cs typeface="Times New Roman" panose="02020603050405020304" pitchFamily="18" charset="0"/>
              </a:rPr>
              <a:t>II</a:t>
            </a:r>
            <a:r>
              <a:rPr lang="en-IN" sz="1200" dirty="0"/>
              <a:t>. The </a:t>
            </a:r>
            <a:r>
              <a:rPr lang="en-IN" sz="1200" dirty="0" err="1"/>
              <a:t>buildup</a:t>
            </a:r>
            <a:r>
              <a:rPr lang="en-IN" sz="1200" dirty="0"/>
              <a:t> since 1980 has not been caused by either wars or adverse economic shocks. One motivation for higher deficits since 1980 is </a:t>
            </a:r>
            <a:r>
              <a:rPr lang="en-US" sz="1200" b="0" i="0" u="none" strike="noStrike" kern="1200" baseline="0" dirty="0">
                <a:solidFill>
                  <a:schemeClr val="tx1"/>
                </a:solidFill>
                <a:latin typeface="+mn-lt"/>
                <a:ea typeface="+mn-ea"/>
                <a:cs typeface="+mn-cs"/>
              </a:rPr>
              <a:t>based on </a:t>
            </a:r>
            <a:r>
              <a:rPr lang="en-US" sz="1200" b="1" i="0" u="none" strike="noStrike" kern="1200" baseline="0" dirty="0">
                <a:solidFill>
                  <a:schemeClr val="tx1"/>
                </a:solidFill>
                <a:latin typeface="+mn-lt"/>
                <a:ea typeface="+mn-ea"/>
                <a:cs typeface="+mn-cs"/>
              </a:rPr>
              <a:t>supply side theories</a:t>
            </a:r>
            <a:r>
              <a:rPr lang="en-US" sz="1200" b="0" i="0" u="none" strike="noStrike" kern="1200" baseline="0" dirty="0">
                <a:solidFill>
                  <a:schemeClr val="tx1"/>
                </a:solidFill>
                <a:latin typeface="+mn-lt"/>
                <a:ea typeface="+mn-ea"/>
                <a:cs typeface="+mn-cs"/>
              </a:rPr>
              <a:t>, the belief that tax cuts would lead people to work more and firms to be more productive, leading to higher potential output and higher tax revenues in the future.</a:t>
            </a:r>
            <a:endParaRPr lang="en-IN" sz="1200" dirty="0"/>
          </a:p>
          <a:p>
            <a:pPr defTabSz="931774">
              <a:defRPr/>
            </a:pPr>
            <a:endParaRPr lang="en-US" dirty="0"/>
          </a:p>
          <a:p>
            <a:pPr defTabSz="931774">
              <a:defRPr/>
            </a:pPr>
            <a:r>
              <a:rPr lang="en-US" dirty="0"/>
              <a:t>Long Description:</a:t>
            </a:r>
          </a:p>
          <a:p>
            <a:r>
              <a:rPr lang="en-US" sz="1200" kern="1200" dirty="0">
                <a:solidFill>
                  <a:schemeClr val="tx1"/>
                </a:solidFill>
                <a:effectLst/>
                <a:latin typeface="+mn-lt"/>
                <a:ea typeface="+mn-ea"/>
                <a:cs typeface="+mn-cs"/>
              </a:rPr>
              <a:t>The vertical axis of the graph is labeled “Debt to G D P ratio” ranging from 0.0 to 1.4, in increments of 0.2. The horizontal axis of the graph represents the years from 1900 to 2018. The line plots the debt to G D P ratio over the years as follows: 1900, 0.2; 1910, 0.19; 1920, 0.48; 1930, 0.3; 1940, 0.5; 1950, 0.9; 1960, 0.6; 1970, 0.4; 1980, 0.3; 1990, 0.55; 2000, 0.6; 2010, 0.85; 2018, 1.1. All values are approximated. The major events are marked during the following periods: World War I, 1914 to 1919; Great Depression, 1929 to 1930; World War II, 1939 to 1945. There are four shaded vertical bars on the graph in the following periods: 1917 to 1919, 1930 to 1933, 1941 to 1947, and 2007 to 2010.</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118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Table 21-1 gives average output growth rates for each of the four years of each US administration from 1948 to 2018, distinguishing between Republican and Democratic presidential administrations. Look at the last line of the table. Growth has indeed been highest on average in the last year of an administration: 3.6%, compared to 2.8% in the first year.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IN" sz="1200" kern="1200" dirty="0">
                <a:solidFill>
                  <a:schemeClr val="tx1"/>
                </a:solidFill>
                <a:effectLst/>
                <a:latin typeface="+mn-lt"/>
                <a:ea typeface="+mn-ea"/>
                <a:cs typeface="+mn-cs"/>
              </a:rPr>
              <a:t>The table shows the data for each year of administration as follows:</a:t>
            </a:r>
            <a:endParaRPr lang="en-US"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IN" sz="1200" kern="1200" dirty="0">
                <a:solidFill>
                  <a:schemeClr val="tx1"/>
                </a:solidFill>
                <a:effectLst/>
                <a:latin typeface="+mn-lt"/>
                <a:ea typeface="+mn-ea"/>
                <a:cs typeface="+mn-cs"/>
              </a:rPr>
              <a:t>Democratic</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First: 2.4 percent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Second: 5.1 percent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Third: 3.8 percent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Fourth: 3.4 percent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Fifth: 3.7 percent</a:t>
            </a:r>
            <a:endParaRPr lang="en-US" sz="1200" kern="1200" dirty="0">
              <a:solidFill>
                <a:schemeClr val="tx1"/>
              </a:solidFill>
              <a:effectLst/>
              <a:latin typeface="+mn-lt"/>
              <a:ea typeface="+mn-ea"/>
              <a:cs typeface="+mn-cs"/>
            </a:endParaRPr>
          </a:p>
          <a:p>
            <a:pPr lvl="0"/>
            <a:r>
              <a:rPr lang="en-IN" sz="1200" kern="1200" dirty="0">
                <a:solidFill>
                  <a:schemeClr val="tx1"/>
                </a:solidFill>
                <a:effectLst/>
                <a:latin typeface="+mn-lt"/>
                <a:ea typeface="+mn-ea"/>
                <a:cs typeface="+mn-cs"/>
              </a:rPr>
              <a:t>Republican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First: 3.3 percent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Second: 0.9 percent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Third: 3.3 percent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Fourth: 3.8 percent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Fifth: 2.8 percent</a:t>
            </a:r>
            <a:endParaRPr lang="en-US" sz="1200" kern="1200" dirty="0">
              <a:solidFill>
                <a:schemeClr val="tx1"/>
              </a:solidFill>
              <a:effectLst/>
              <a:latin typeface="+mn-lt"/>
              <a:ea typeface="+mn-ea"/>
              <a:cs typeface="+mn-cs"/>
            </a:endParaRPr>
          </a:p>
          <a:p>
            <a:pPr lvl="0"/>
            <a:r>
              <a:rPr lang="en-IN" sz="1200" kern="1200" dirty="0">
                <a:solidFill>
                  <a:schemeClr val="tx1"/>
                </a:solidFill>
                <a:effectLst/>
                <a:latin typeface="+mn-lt"/>
                <a:ea typeface="+mn-ea"/>
                <a:cs typeface="+mn-cs"/>
              </a:rPr>
              <a:t>Average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First: 2.8 percent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Second: 3.0 percent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Third: 3.5 percent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Fourth: 3.6 percent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IN" sz="1200" kern="1200" dirty="0">
                <a:solidFill>
                  <a:schemeClr val="tx1"/>
                </a:solidFill>
                <a:effectLst/>
                <a:latin typeface="+mn-lt"/>
                <a:ea typeface="+mn-ea"/>
                <a:cs typeface="+mn-cs"/>
              </a:rPr>
              <a:t>Fifth: 3.2 percent.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the politicians’ main goal is to please voters and get reelected, what better policy than to expand aggregate demand before an election, leading to higher growth and lower unemployment? But with the right timing and shortsighted voters, higher growth and lower taxes can win elections. Thus, we might expect a clear </a:t>
            </a:r>
            <a:r>
              <a:rPr lang="en-US" sz="1200" b="1" i="0" u="none" strike="noStrike" kern="1200" baseline="0" dirty="0">
                <a:solidFill>
                  <a:schemeClr val="tx1"/>
                </a:solidFill>
                <a:latin typeface="+mn-lt"/>
                <a:ea typeface="+mn-ea"/>
                <a:cs typeface="+mn-cs"/>
              </a:rPr>
              <a:t>political business cycle </a:t>
            </a:r>
            <a:r>
              <a:rPr lang="en-US" sz="1200" b="0" i="0" u="none" strike="noStrike" kern="1200" baseline="0" dirty="0">
                <a:solidFill>
                  <a:schemeClr val="tx1"/>
                </a:solidFill>
                <a:latin typeface="+mn-lt"/>
                <a:ea typeface="+mn-ea"/>
                <a:cs typeface="+mn-cs"/>
              </a:rPr>
              <a:t>(i.e., economic fluctuations induced by political elections) associated with higher growth on average before elections than after elections.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focus on spending rather than on the deficit itself had one important implication. If there was a recession, hence a decrease in revenues, the deficit could increase without triggering a decrease in spending. This happened in 1991 and 1992. And the focus on spending had two desirable effects: It allowed for a larger fiscal deficit during a recession—a good thing from the point of view of macroeconomic policy; and it decreased the pressure to break the rules during a recession—a good thing from a political point of view. By 1998 all deficits were gone. However, since that time Congress violated spending caps and the PAYGO rule was allowed to expire in 2002.</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civilian </a:t>
            </a:r>
            <a:r>
              <a:rPr lang="en-US" sz="1200" b="1" i="0" u="none" strike="noStrike" kern="1200" baseline="0" dirty="0">
                <a:solidFill>
                  <a:schemeClr val="tx1"/>
                </a:solidFill>
                <a:latin typeface="+mn-lt"/>
                <a:ea typeface="+mn-ea"/>
                <a:cs typeface="+mn-cs"/>
              </a:rPr>
              <a:t>labor force</a:t>
            </a:r>
            <a:r>
              <a:rPr lang="en-US" sz="1200" b="0" i="0" u="none" strike="noStrike" kern="1200" baseline="0" dirty="0">
                <a:solidFill>
                  <a:schemeClr val="tx1"/>
                </a:solidFill>
                <a:latin typeface="+mn-lt"/>
                <a:ea typeface="+mn-ea"/>
                <a:cs typeface="+mn-cs"/>
              </a:rPr>
              <a:t>, which is the sum of those either working or looking for work, was only 162.0 million. The other 95.7 million people were </a:t>
            </a:r>
            <a:r>
              <a:rPr lang="en-US" sz="1200" b="1" i="0" u="none" strike="noStrike" kern="1200" baseline="0" dirty="0">
                <a:solidFill>
                  <a:schemeClr val="tx1"/>
                </a:solidFill>
                <a:latin typeface="+mn-lt"/>
                <a:ea typeface="+mn-ea"/>
                <a:cs typeface="+mn-cs"/>
              </a:rPr>
              <a:t>out of the labor force</a:t>
            </a:r>
            <a:r>
              <a:rPr lang="en-US" sz="1200" b="0" i="0" u="none" strike="noStrike" kern="1200" baseline="0" dirty="0">
                <a:solidFill>
                  <a:schemeClr val="tx1"/>
                </a:solidFill>
                <a:latin typeface="+mn-lt"/>
                <a:ea typeface="+mn-ea"/>
                <a:cs typeface="+mn-cs"/>
              </a:rPr>
              <a:t>, neither working in the marketplace nor looking for work.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illustration shows the total population of the United States in 2018 as 372.2 million. Out of 372.2 million, 257.7 million is non-institutional civilian population, which further comprises of civilian labor force with a population of 162 million and out of the labor force with a population of 95.7 million. The civilian labor force is further broken into two types of population: Employed with population of 155.7 million and unemployed with a population of 6.3 million.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550069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85750"/>
            <a:r>
              <a:rPr lang="en-US" sz="1200" dirty="0"/>
              <a:t>The Stability and Growth Pact was signed in 1997 by would be members of the Euro area aimed to reduce excessive budget deficits. The ratio of deficit to GDP indeed declined through 2007.</a:t>
            </a:r>
          </a:p>
          <a:p>
            <a:pPr defTabSz="931774">
              <a:defRPr/>
            </a:pPr>
            <a:endParaRPr lang="en-US" dirty="0"/>
          </a:p>
          <a:p>
            <a:pPr defTabSz="931774">
              <a:defRPr/>
            </a:pPr>
            <a:r>
              <a:rPr lang="en-US" dirty="0"/>
              <a:t>Long Description:</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vertical axis of the graph is labeled “Ratio of budget deficit to G D P (percent)” ranging from 0 to 8, in increments of 1. The horizontal axis of the graph represents the years from 1995 to 2017. The line plots the ratio of budget deficit to G D P in different years as follows: 1995, 7.25; 1997, 3; 1999, 1.5; 2001, 2; 2003, 3; 2005, 2.7; 2007, 0.7; 2009, 6.2; 2011, 4.2; 2013, 3; 2015, 2.7; 2017, 1. 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122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this PowerPoint presentation contains mathematical equations, you may need to check that your computer has the following installed: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dirty="0" err="1"/>
              <a:t>MathType</a:t>
            </a:r>
            <a:r>
              <a:rPr lang="en-US" dirty="0"/>
              <a:t> Plugin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Math Player (free versions available)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NVDA Reader (free versions available) </a:t>
            </a:r>
          </a:p>
        </p:txBody>
      </p:sp>
      <p:sp>
        <p:nvSpPr>
          <p:cNvPr id="4" name="Slide Number Placeholder 3"/>
          <p:cNvSpPr>
            <a:spLocks noGrp="1"/>
          </p:cNvSpPr>
          <p:nvPr>
            <p:ph type="sldNum" sz="quarter" idx="10"/>
          </p:nvPr>
        </p:nvSpPr>
        <p:spPr/>
        <p:txBody>
          <a:bodyPr/>
          <a:lstStyle/>
          <a:p>
            <a:fld id="{A73D6722-9B4D-4E29-B226-C325925A8118}" type="slidenum">
              <a:rPr lang="en-US" smtClean="0"/>
              <a:t>123</a:t>
            </a:fld>
            <a:endParaRPr lang="en-US" dirty="0"/>
          </a:p>
        </p:txBody>
      </p:sp>
    </p:spTree>
    <p:extLst>
      <p:ext uri="{BB962C8B-B14F-4D97-AF65-F5344CB8AC3E}">
        <p14:creationId xmlns:p14="http://schemas.microsoft.com/office/powerpoint/2010/main" val="278657243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Fiscal policy can be a strong macroeconomic policy tool. When using it, one must think about both its short-, medium-, and long-run effects.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Official measures of the budget deficit are constructed (dropping the time indexes, which are not needed here) as nominal interest payments, </a:t>
            </a:r>
            <a:r>
              <a:rPr lang="en-US" sz="1200" b="0" i="1" u="none" strike="noStrike" kern="1200" baseline="0" dirty="0" err="1">
                <a:solidFill>
                  <a:schemeClr val="tx1"/>
                </a:solidFill>
                <a:latin typeface="+mn-lt"/>
                <a:ea typeface="+mn-ea"/>
                <a:cs typeface="+mn-cs"/>
              </a:rPr>
              <a:t>iB</a:t>
            </a:r>
            <a:r>
              <a:rPr lang="en-US" sz="1200" b="0" i="0" u="none" strike="noStrike" kern="1200" baseline="0" dirty="0">
                <a:solidFill>
                  <a:schemeClr val="tx1"/>
                </a:solidFill>
                <a:latin typeface="+mn-lt"/>
                <a:ea typeface="+mn-ea"/>
                <a:cs typeface="+mn-cs"/>
              </a:rPr>
              <a:t>, plus spending on goods and services, </a:t>
            </a:r>
            <a:r>
              <a:rPr lang="en-US" sz="1200" b="0" i="1" u="none" strike="noStrike" kern="1200" baseline="0" dirty="0">
                <a:solidFill>
                  <a:schemeClr val="tx1"/>
                </a:solidFill>
                <a:latin typeface="+mn-lt"/>
                <a:ea typeface="+mn-ea"/>
                <a:cs typeface="+mn-cs"/>
              </a:rPr>
              <a:t>G</a:t>
            </a:r>
            <a:r>
              <a:rPr lang="en-US" sz="1200" b="0" i="0" u="none" strike="noStrike" kern="1200" baseline="0" dirty="0">
                <a:solidFill>
                  <a:schemeClr val="tx1"/>
                </a:solidFill>
                <a:latin typeface="+mn-lt"/>
                <a:ea typeface="+mn-ea"/>
                <a:cs typeface="+mn-cs"/>
              </a:rPr>
              <a:t>, minus taxes net of transfers,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a:t>
            </a:r>
            <a:r>
              <a:rPr lang="en-US" sz="1200" dirty="0"/>
              <a:t>Official measure of the deficit = </a:t>
            </a:r>
            <a:r>
              <a:rPr lang="en-US" sz="1200" i="1" dirty="0" err="1"/>
              <a:t>iB</a:t>
            </a:r>
            <a:r>
              <a:rPr lang="en-US" sz="1200" i="1" dirty="0"/>
              <a:t> + G + </a:t>
            </a:r>
            <a:r>
              <a:rPr lang="el-GR" sz="1200" i="1" dirty="0">
                <a:cs typeface="Times New Roman" panose="02020603050405020304" pitchFamily="18" charset="0"/>
              </a:rPr>
              <a:t>π</a:t>
            </a:r>
            <a:r>
              <a:rPr lang="en-US" sz="1200" i="1" dirty="0"/>
              <a:t>T. </a:t>
            </a:r>
            <a:r>
              <a:rPr lang="en-US" sz="1200" b="0" i="0" u="none" strike="noStrike" kern="1200" baseline="0" dirty="0">
                <a:solidFill>
                  <a:schemeClr val="tx1"/>
                </a:solidFill>
                <a:latin typeface="+mn-lt"/>
                <a:ea typeface="+mn-ea"/>
                <a:cs typeface="+mn-cs"/>
              </a:rPr>
              <a:t>The correct measure of the deficit is equal to real interest payments plus government spending minus taxes net of transfers, or</a:t>
            </a:r>
            <a:r>
              <a:rPr lang="en-US" sz="1200" b="0" dirty="0"/>
              <a:t> = </a:t>
            </a:r>
            <a:r>
              <a:rPr lang="en-US" sz="1200" b="0" i="1" dirty="0" err="1"/>
              <a:t>iB</a:t>
            </a:r>
            <a:r>
              <a:rPr lang="en-US" sz="1200" b="0" i="1" dirty="0"/>
              <a:t> + G – T – B = </a:t>
            </a:r>
            <a:r>
              <a:rPr lang="en-US" sz="1200" b="0" i="1" dirty="0" err="1"/>
              <a:t>rB</a:t>
            </a:r>
            <a:r>
              <a:rPr lang="en-US" sz="1200" b="0" i="1" dirty="0"/>
              <a:t> + G – T, </a:t>
            </a:r>
            <a:r>
              <a:rPr lang="en-US" sz="1200" dirty="0"/>
              <a:t>where real interest rate </a:t>
            </a:r>
            <a:r>
              <a:rPr lang="en-US" sz="1200" i="1" dirty="0"/>
              <a:t>r = </a:t>
            </a:r>
            <a:r>
              <a:rPr lang="en-US" sz="1200" i="1" dirty="0" err="1"/>
              <a:t>i</a:t>
            </a:r>
            <a:r>
              <a:rPr lang="en-US" sz="1200" i="1" dirty="0"/>
              <a:t> – </a:t>
            </a:r>
            <a:r>
              <a:rPr lang="el-GR" sz="1200" i="1" dirty="0">
                <a:cs typeface="Times New Roman" panose="02020603050405020304" pitchFamily="18" charset="0"/>
              </a:rPr>
              <a:t>π</a:t>
            </a:r>
            <a:r>
              <a:rPr lang="en-US" sz="1200" i="1" dirty="0">
                <a:cs typeface="Times New Roman" panose="02020603050405020304" pitchFamily="18" charset="0"/>
              </a:rPr>
              <a:t>.</a:t>
            </a:r>
          </a:p>
          <a:p>
            <a:endParaRPr lang="en-US" sz="1200" b="0" i="1" dirty="0">
              <a:cs typeface="Times New Roman" panose="02020603050405020304" pitchFamily="18" charset="0"/>
            </a:endParaRPr>
          </a:p>
          <a:p>
            <a:r>
              <a:rPr lang="en-US" sz="1200" b="0" i="0" dirty="0">
                <a:cs typeface="Times New Roman" panose="02020603050405020304" pitchFamily="18" charset="0"/>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vertical axis of the graph is labeled “Percent of G D P” ranging from negative 4 to 12, in increments of 2. The horizontal axis of the graph represents the years from 1969 to 2019, in increments of 5 years. The line denoting the percent of G D P for the official deficit is plotted as follows: 1969, negative 0.5; 1974, 0.5; 1979, 1.5; 1984, 4.5; 1989, 2.8; 1994, 3; 1999, negative 2; 2004, 3; 2009, 7; 2014, 3; 2019, 5. The line denoting the percent of G D P for the inflation-adjusted deficit is plotted as follows: 1969, negative 1.9; 1974, negative 1.9; 1979, negative 0.8; 1984, 3.5; 1989, 1; 1994, 1.7; 1999, negative 2.5; 2004, 2.5; 2009, 6.8; 2014, 2; 2019, 3. 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125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Suppose that, starting from a balanced budget, the government decreases taxes, creating a budget deficit. What will happen to the debt over time? Will the government need to increase taxes later? If so, by how much? To answer these questions, we must begin with a definition of the budget deficit.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the government runs a deficit, government debt increases as the government borrows to fund the part of spending in excess of revenues. If the government runs a surplus, government debt decreases as the government uses the budget surplus to repay part of its outstanding debt.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Even though taxes are cut only in year 1, debt keeps increasing over time, at a rate equal to the interest rate. The reason is simple; although the primary deficit is equal to zero, debt is now positive, and so are interest payments on it. Each year, the government must issue more debt to pay the interest on existing debt.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repay the debt, the government must run a primary surplus equal to (1 + </a:t>
            </a:r>
            <a:r>
              <a:rPr lang="en-US" sz="1200" b="0" i="1" u="none" strike="noStrike" kern="1200" baseline="0" dirty="0">
                <a:solidFill>
                  <a:schemeClr val="tx1"/>
                </a:solidFill>
                <a:latin typeface="+mn-lt"/>
                <a:ea typeface="+mn-ea"/>
                <a:cs typeface="+mn-cs"/>
              </a:rPr>
              <a:t>r)</a:t>
            </a:r>
            <a:r>
              <a:rPr lang="en-US" sz="1200" b="0" i="1" u="none" strike="noStrike" kern="1200" baseline="30000" dirty="0">
                <a:solidFill>
                  <a:schemeClr val="tx1"/>
                </a:solidFill>
                <a:latin typeface="+mn-lt"/>
                <a:ea typeface="+mn-ea"/>
                <a:cs typeface="+mn-cs"/>
              </a:rPr>
              <a:t>t </a:t>
            </a:r>
            <a:r>
              <a:rPr lang="en-US" sz="1200" b="0" i="0" u="none" strike="noStrike" kern="1200" baseline="30000" dirty="0">
                <a:solidFill>
                  <a:schemeClr val="tx1"/>
                </a:solidFill>
                <a:latin typeface="+mn-lt"/>
                <a:ea typeface="+mn-ea"/>
                <a:cs typeface="+mn-cs"/>
              </a:rPr>
              <a:t>– 1 </a:t>
            </a:r>
            <a:r>
              <a:rPr lang="en-US" sz="1200" b="0" i="0" u="none" strike="noStrike" kern="1200" baseline="0" dirty="0">
                <a:solidFill>
                  <a:schemeClr val="tx1"/>
                </a:solidFill>
                <a:latin typeface="+mn-lt"/>
                <a:ea typeface="+mn-ea"/>
                <a:cs typeface="+mn-cs"/>
              </a:rPr>
              <a:t>during year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If the adjustment is done through taxes, the initial decrease in taxes of 1 during year 1 leads to an increase in taxes of (1 + </a:t>
            </a:r>
            <a:r>
              <a:rPr lang="en-US" sz="1200" b="0" i="1" u="none" strike="noStrike" kern="1200" baseline="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a:t>
            </a:r>
            <a:r>
              <a:rPr lang="en-US" sz="1200" b="0" i="1" u="none" strike="noStrike" kern="1200" baseline="30000" dirty="0">
                <a:solidFill>
                  <a:schemeClr val="tx1"/>
                </a:solidFill>
                <a:latin typeface="+mn-lt"/>
                <a:ea typeface="+mn-ea"/>
                <a:cs typeface="+mn-cs"/>
              </a:rPr>
              <a:t>t </a:t>
            </a:r>
            <a:r>
              <a:rPr lang="en-US" sz="1200" b="0" i="0" u="none" strike="noStrike" kern="1200" baseline="30000" dirty="0">
                <a:solidFill>
                  <a:schemeClr val="tx1"/>
                </a:solidFill>
                <a:latin typeface="+mn-lt"/>
                <a:ea typeface="+mn-ea"/>
                <a:cs typeface="+mn-cs"/>
              </a:rPr>
              <a:t>- 1 </a:t>
            </a:r>
            <a:r>
              <a:rPr lang="en-US" sz="1200" b="0" i="0" u="none" strike="noStrike" kern="1200" baseline="0" dirty="0">
                <a:solidFill>
                  <a:schemeClr val="tx1"/>
                </a:solidFill>
                <a:latin typeface="+mn-lt"/>
                <a:ea typeface="+mn-ea"/>
                <a:cs typeface="+mn-cs"/>
              </a:rPr>
              <a:t>during year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The path of taxes and debt corresponding to the case where debt is repaid in year 5 is given in Figure 22-1(b).</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have focused so far on the evolution of the </a:t>
            </a:r>
            <a:r>
              <a:rPr lang="en-US" sz="1200" b="0" i="1" u="none" strike="noStrike" kern="1200" baseline="0" dirty="0">
                <a:solidFill>
                  <a:schemeClr val="tx1"/>
                </a:solidFill>
                <a:latin typeface="+mn-lt"/>
                <a:ea typeface="+mn-ea"/>
                <a:cs typeface="+mn-cs"/>
              </a:rPr>
              <a:t>level </a:t>
            </a:r>
            <a:r>
              <a:rPr lang="en-US" sz="1200" b="0" i="0" u="none" strike="noStrike" kern="1200" baseline="0" dirty="0">
                <a:solidFill>
                  <a:schemeClr val="tx1"/>
                </a:solidFill>
                <a:latin typeface="+mn-lt"/>
                <a:ea typeface="+mn-ea"/>
                <a:cs typeface="+mn-cs"/>
              </a:rPr>
              <a:t>of debt. But in an economy in which output grows over time, it makes more sense to focus instead on the </a:t>
            </a:r>
            <a:r>
              <a:rPr lang="en-US" sz="1200" b="0" i="1" u="none" strike="noStrike" kern="1200" baseline="0" dirty="0">
                <a:solidFill>
                  <a:schemeClr val="tx1"/>
                </a:solidFill>
                <a:latin typeface="+mn-lt"/>
                <a:ea typeface="+mn-ea"/>
                <a:cs typeface="+mn-cs"/>
              </a:rPr>
              <a:t>ratio of debt to output.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Whether the </a:t>
            </a:r>
            <a:r>
              <a:rPr lang="en-US" sz="1200" b="0" i="1" u="none" strike="noStrike" kern="1200" baseline="0" dirty="0">
                <a:solidFill>
                  <a:schemeClr val="tx1"/>
                </a:solidFill>
                <a:latin typeface="+mn-lt"/>
                <a:ea typeface="+mn-ea"/>
                <a:cs typeface="+mn-cs"/>
              </a:rPr>
              <a:t>debt-to-GDP </a:t>
            </a:r>
            <a:r>
              <a:rPr lang="en-US" sz="1200" b="0" i="0" u="none" strike="noStrike" kern="1200" baseline="0" dirty="0">
                <a:solidFill>
                  <a:schemeClr val="tx1"/>
                </a:solidFill>
                <a:latin typeface="+mn-lt"/>
                <a:ea typeface="+mn-ea"/>
                <a:cs typeface="+mn-cs"/>
              </a:rPr>
              <a:t>ratio increases or decreases depends on whether the interest rate is larger or smaller than the growth rate.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Finding out which reality hides behind the aggregate unemployment rate requires data on the movements of workers. In the United States, the data are available from a monthly survey called the </a:t>
            </a:r>
            <a:r>
              <a:rPr lang="en-US" sz="1200" b="1" i="0" u="none" strike="noStrike" kern="1200" baseline="0" dirty="0">
                <a:solidFill>
                  <a:schemeClr val="tx1"/>
                </a:solidFill>
                <a:latin typeface="+mn-lt"/>
                <a:ea typeface="+mn-ea"/>
                <a:cs typeface="+mn-cs"/>
              </a:rPr>
              <a:t>Current Population Survey (CPS)</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2497966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After World War II, many countries had high debt ratios, often in excess of 100% of GDP. Yet, two or three decades later, the debt ratios were much lower, often below 50%.</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132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dirty="0"/>
              <a:t>The spreads on Italian and Spanish two-year government bonds over German two-year bonds increased sharply between March and July 2012. At the end of July, when the European Central Bank stated that it would do whatever was necessary to prevent a breakup of the Euro, the spreads decreased.</a:t>
            </a:r>
          </a:p>
          <a:p>
            <a:pPr defTabSz="931774">
              <a:defRPr/>
            </a:pPr>
            <a:endParaRPr lang="en-US" dirty="0"/>
          </a:p>
          <a:p>
            <a:pPr defTabSz="931774">
              <a:defRPr/>
            </a:pPr>
            <a:r>
              <a:rPr lang="en-US" dirty="0"/>
              <a:t>Long Description:</a:t>
            </a:r>
          </a:p>
          <a:p>
            <a:r>
              <a:rPr lang="en-US" sz="1200" kern="1200" dirty="0">
                <a:solidFill>
                  <a:schemeClr val="tx1"/>
                </a:solidFill>
                <a:effectLst/>
                <a:latin typeface="+mn-lt"/>
                <a:ea typeface="+mn-ea"/>
                <a:cs typeface="+mn-cs"/>
              </a:rPr>
              <a:t>The vertical axis of the graph is labeled “Yield spread over German bonds (basis points)” ranging from 0 to 700, in increments of 100. The horizontal axis of the graph is labeled “Time” representing the following time periods: March 2012, June 2012, September 2012, and December 2012.</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yield spread of Italy over German bonds is as follows: March 2012, 170; June 2012, 440; September 2012, 300; December 2012, 200.</a:t>
            </a:r>
            <a:endParaRPr lang="en-US" dirty="0">
              <a:effectLst/>
            </a:endParaRPr>
          </a:p>
          <a:p>
            <a:r>
              <a:rPr lang="en-US" sz="1200" kern="1200" dirty="0">
                <a:solidFill>
                  <a:schemeClr val="tx1"/>
                </a:solidFill>
                <a:effectLst/>
                <a:latin typeface="+mn-lt"/>
                <a:ea typeface="+mn-ea"/>
                <a:cs typeface="+mn-cs"/>
              </a:rPr>
              <a:t>The yield spread of Spain over German bonds is as follows: March 2012, 205; June 2012, 480; September 2012, 370; December 2012, 280.</a:t>
            </a:r>
            <a:endParaRPr lang="en-US" dirty="0">
              <a:effectLst/>
            </a:endParaRPr>
          </a:p>
          <a:p>
            <a:r>
              <a:rPr lang="en-US" sz="1200" kern="1200" dirty="0">
                <a:solidFill>
                  <a:schemeClr val="tx1"/>
                </a:solidFill>
                <a:effectLst/>
                <a:latin typeface="+mn-lt"/>
                <a:ea typeface="+mn-ea"/>
                <a:cs typeface="+mn-cs"/>
              </a:rPr>
              <a:t>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133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Default is often partial, however, and creditors take what is known as a </a:t>
            </a:r>
            <a:r>
              <a:rPr lang="en-US" sz="1200" b="1" i="0" u="none" strike="noStrike" kern="1200" baseline="0" dirty="0">
                <a:solidFill>
                  <a:schemeClr val="tx1"/>
                </a:solidFill>
                <a:latin typeface="+mn-lt"/>
                <a:ea typeface="+mn-ea"/>
                <a:cs typeface="+mn-cs"/>
              </a:rPr>
              <a:t>haircut</a:t>
            </a:r>
            <a:r>
              <a:rPr lang="en-US" sz="1200" b="0" i="0" u="none" strike="noStrike" kern="1200" baseline="0" dirty="0">
                <a:solidFill>
                  <a:schemeClr val="tx1"/>
                </a:solidFill>
                <a:latin typeface="+mn-lt"/>
                <a:ea typeface="+mn-ea"/>
                <a:cs typeface="+mn-cs"/>
              </a:rPr>
              <a:t>. A haircut of 30%, for example, means that creditors receive only 70% of what they were owed. Default also comes under many names, many of them euphemisms—probably to make the prospects more appealing (or less unappealing) to creditors.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other outcome is money finance. So far we have assumed that the only way a government could finance itself was by selling bonds. There is however another possibility. The government can finance itself by, in effect, printing money.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10% rate is surely a high rate of money growth, but one might conclude that, in exceptional circumstances, it may be an acceptable price to pay to finance the deficit. Unfortunately, this conclusion would be wrong. As money growth increases, inflation typically follows.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saw in this chapter that the attempt to finance a large fiscal deficit through money creation can lead to high inflation, or even hyperinflation. This scenario has played out many times in the past. (At the time of writing, it is playing out in Venezuela, where annual inflation hit 80,000% in 2018!)</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137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the debate on “fiscal austerity” in Europe, see www.voxeu.org/debates/has-austerity-gone-too-far.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138</a:t>
            </a:fld>
            <a:endParaRPr lang="en-US" dirty="0"/>
          </a:p>
        </p:txBody>
      </p:sp>
    </p:spTree>
    <p:extLst>
      <p:ext uri="{BB962C8B-B14F-4D97-AF65-F5344CB8AC3E}">
        <p14:creationId xmlns:p14="http://schemas.microsoft.com/office/powerpoint/2010/main" val="287092122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Many of these number are historically high in the absence of a war or a recession.</a:t>
            </a:r>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t>139</a:t>
            </a:fld>
            <a:endParaRPr lang="en-US" dirty="0"/>
          </a:p>
        </p:txBody>
      </p:sp>
    </p:spTree>
    <p:extLst>
      <p:ext uri="{BB962C8B-B14F-4D97-AF65-F5344CB8AC3E}">
        <p14:creationId xmlns:p14="http://schemas.microsoft.com/office/powerpoint/2010/main" val="318057230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Given these expected increases in spending, and for the reasons we discussed earlier in the chapter, it may be desirable to increase taxes and decrease the debt-to-GDP ratio now so as to have current taxpayers assume more of the burden of the increased future spending, as well as to avoid large, potentially distortionary, increases in taxes later on. This suggests starting to decrease the debt-to-GDP ratio now by reducing primary deficits or even generating primary surpluses, rather than letting debt increase further.</a:t>
            </a:r>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t>140</a:t>
            </a:fld>
            <a:endParaRPr lang="en-US" dirty="0"/>
          </a:p>
        </p:txBody>
      </p:sp>
    </p:spTree>
    <p:extLst>
      <p:ext uri="{BB962C8B-B14F-4D97-AF65-F5344CB8AC3E}">
        <p14:creationId xmlns:p14="http://schemas.microsoft.com/office/powerpoint/2010/main" val="75851835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lower interest rates have two implications. The first is that, while government debt is high, debt service, i.e., the interest paid on the debt, is still low. The second is that, if the interest rate remains lower than the growth rate, the government can decrease the ratio of debt to GDP over time while still running primary deficits.</a:t>
            </a:r>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t>141</a:t>
            </a:fld>
            <a:endParaRPr lang="en-US" dirty="0"/>
          </a:p>
        </p:txBody>
      </p:sp>
    </p:spTree>
    <p:extLst>
      <p:ext uri="{BB962C8B-B14F-4D97-AF65-F5344CB8AC3E}">
        <p14:creationId xmlns:p14="http://schemas.microsoft.com/office/powerpoint/2010/main" val="47511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0" i="0" u="none" strike="noStrike" kern="1200" baseline="0" dirty="0">
                <a:solidFill>
                  <a:schemeClr val="tx1"/>
                </a:solidFill>
                <a:latin typeface="+mn-lt"/>
                <a:ea typeface="+mn-ea"/>
                <a:cs typeface="+mn-cs"/>
              </a:rPr>
              <a:t>Average monthly flows, computed from the CPS from 1994 to 2018, are reported in Figure 7-2. </a:t>
            </a:r>
          </a:p>
          <a:p>
            <a:pPr defTabSz="931774">
              <a:defRPr/>
            </a:pPr>
            <a:endParaRPr lang="en-US" sz="1200" b="0" i="0" u="none" strike="noStrike" kern="1200" baseline="0" dirty="0">
              <a:solidFill>
                <a:schemeClr val="tx1"/>
              </a:solidFill>
              <a:latin typeface="+mn-lt"/>
              <a:ea typeface="+mn-ea"/>
              <a:cs typeface="+mn-cs"/>
            </a:endParaRPr>
          </a:p>
          <a:p>
            <a:pPr defTabSz="931774">
              <a:defRPr/>
            </a:pPr>
            <a:r>
              <a:rPr lang="en-US" sz="1200" b="0" i="0" u="none" strike="noStrike" kern="1200" baseline="0" dirty="0">
                <a:solidFill>
                  <a:schemeClr val="tx1"/>
                </a:solidFill>
                <a:latin typeface="+mn-lt"/>
                <a:ea typeface="+mn-ea"/>
                <a:cs typeface="+mn-cs"/>
              </a:rPr>
              <a:t>Long Description:</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illustration shows three circles drawn at the three vertices of a triangle. The first circle at the top is labeled “Employment, 132 million,” the second circle at the bottom-left is labeled “Unemployment, 8.6 million,” and the third circle at the bottom-right is labeled “Out of the labor force, 79.1 million.” A circular arrow is drawn on the first circle labeled “3.” The second circle at the bottom-left is labeled “Unemployment, 8.6 million.” The third circle at the bottom-right is labeled “Out of the labor force, 79.1 million.” There are two opposite facing arrows between each pair of the circle. The arrow facing from the first circle to the second circle is labeled “3.7.” The arrow facing from the second circle to the third circle is labeled “2.” The arrow facing from the third circle to the first circle is labeled “2.” The arrow facing from the first circle to the third circle is labeled “1.8.” The arrow facing from the third circle to the second circle is labeled “1.8.” The arrow facing from the second circle to the first circle is labeled “3.4.”</a:t>
            </a:r>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366552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real interest rate the government pays on its debt is currently very low, indeed lower than the growth rate. Figure 22-3 shows the evolution of the real interest rate, constructed as the nominal one-year T-bill rate minus actual CPI inflation since 1960. It shows that, after a sharp increase in the 1980s, the real rate has decreased from a peak of nearly 7% in 1984 to −0.3% in 2018. Current forecasts are that the interest rate will remain lower than the growth rate for the foreseeable future.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vertical axis of the graph is labeled “Real interest rate on 1-year T-bills (percent)” and ranges from negative 4 to 8, in increments of 2. The horizontal axis of the graph represents the years from 1960 to 2017, in increments of 3 years. The real interest rate is plotted over the years as follows:</a:t>
            </a:r>
            <a:br>
              <a:rPr lang="en-US" sz="1200" kern="1200" dirty="0">
                <a:solidFill>
                  <a:schemeClr val="tx1"/>
                </a:solidFill>
                <a:effectLst/>
                <a:latin typeface="+mn-lt"/>
                <a:ea typeface="+mn-ea"/>
                <a:cs typeface="+mn-cs"/>
              </a:rPr>
            </a:br>
            <a:endParaRPr lang="en-US" dirty="0">
              <a:effectLst/>
            </a:endParaRPr>
          </a:p>
          <a:p>
            <a:r>
              <a:rPr lang="en-US" sz="1200" kern="1200" dirty="0">
                <a:solidFill>
                  <a:schemeClr val="tx1"/>
                </a:solidFill>
                <a:effectLst/>
                <a:latin typeface="+mn-lt"/>
                <a:ea typeface="+mn-ea"/>
                <a:cs typeface="+mn-cs"/>
              </a:rPr>
              <a:t>1960, 2; 1963, 2.3; 1966, 2.5; 1969, 1.8; 1972, 1.9; 1975, negative 2; 1978, 1; 1981, 4; 1984, 6.8; 1987, 3.5; 1990, 2; 1993, 0.5; 1996, 3; 1999, 3; 2002, 0.3; 2005, 0; 2008, negative 1.8; 2011, negative 1; 2014, negative 1.5; 2017, negative 1.8. All values are approximated.</a:t>
            </a:r>
            <a:endParaRPr lang="en-US" dirty="0">
              <a:effectLst/>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142</a:t>
            </a:fld>
            <a:endParaRPr lang="en-US" dirty="0"/>
          </a:p>
        </p:txBody>
      </p:sp>
    </p:spTree>
    <p:extLst>
      <p:ext uri="{BB962C8B-B14F-4D97-AF65-F5344CB8AC3E}">
        <p14:creationId xmlns:p14="http://schemas.microsoft.com/office/powerpoint/2010/main" val="340841290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this PowerPoint presentation contains mathematical equations, you may need to check that your computer has the following installed: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dirty="0" err="1"/>
              <a:t>MathType</a:t>
            </a:r>
            <a:r>
              <a:rPr lang="en-US" dirty="0"/>
              <a:t> Plugin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Math Player (free versions available)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NVDA Reader (free versions available) </a:t>
            </a:r>
          </a:p>
        </p:txBody>
      </p:sp>
      <p:sp>
        <p:nvSpPr>
          <p:cNvPr id="4" name="Slide Number Placeholder 3"/>
          <p:cNvSpPr>
            <a:spLocks noGrp="1"/>
          </p:cNvSpPr>
          <p:nvPr>
            <p:ph type="sldNum" sz="quarter" idx="10"/>
          </p:nvPr>
        </p:nvSpPr>
        <p:spPr/>
        <p:txBody>
          <a:bodyPr/>
          <a:lstStyle/>
          <a:p>
            <a:fld id="{A73D6722-9B4D-4E29-B226-C325925A8118}" type="slidenum">
              <a:rPr lang="en-US" smtClean="0"/>
              <a:t>143</a:t>
            </a:fld>
            <a:endParaRPr lang="en-US" dirty="0"/>
          </a:p>
        </p:txBody>
      </p:sp>
    </p:spTree>
    <p:extLst>
      <p:ext uri="{BB962C8B-B14F-4D97-AF65-F5344CB8AC3E}">
        <p14:creationId xmlns:p14="http://schemas.microsoft.com/office/powerpoint/2010/main" val="86962894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Inflation is not under the direct control of the central bank. The policy rate is. Thus, the question is how to set the policy rate to achieve the target rate of inflation. The answer is a simple one: When inflation is higher than the target, increase the policy rate to decrease demand and the pressure on prices; when it is below the target rate of inflation, decrease the policy rate. In the 1990s, John Taylor, at Stanford University, suggested this rule for the policy rate, a rule now known as the </a:t>
            </a:r>
            <a:r>
              <a:rPr lang="en-US" sz="1200" b="1" i="0" u="none" strike="noStrike" kern="1200" baseline="0" dirty="0">
                <a:solidFill>
                  <a:schemeClr val="tx1"/>
                </a:solidFill>
                <a:latin typeface="+mn-lt"/>
                <a:ea typeface="+mn-ea"/>
                <a:cs typeface="+mn-cs"/>
              </a:rPr>
              <a:t>Taylor rule.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at the start of the crisis, the interest rate reached the zero lower bound, central banks were unable to decrease it further and thus lost the use of </a:t>
            </a:r>
            <a:r>
              <a:rPr lang="en-US" sz="1200" b="1" i="0" u="none" strike="noStrike" kern="1200" baseline="0" dirty="0">
                <a:solidFill>
                  <a:schemeClr val="tx1"/>
                </a:solidFill>
                <a:latin typeface="+mn-lt"/>
                <a:ea typeface="+mn-ea"/>
                <a:cs typeface="+mn-cs"/>
              </a:rPr>
              <a:t>conventional monetary policy</a:t>
            </a:r>
            <a:r>
              <a:rPr lang="en-US" sz="1200" b="0" i="0" u="none" strike="noStrike" kern="1200" baseline="0" dirty="0">
                <a:solidFill>
                  <a:schemeClr val="tx1"/>
                </a:solidFill>
                <a:latin typeface="+mn-lt"/>
                <a:ea typeface="+mn-ea"/>
                <a:cs typeface="+mn-cs"/>
              </a:rPr>
              <a:t>. In this book, Blanchard has assumed until now that monetary policy became impotent. But this was a simplification. Central banks explored other ways to affect activity, a set of measures known as </a:t>
            </a:r>
            <a:r>
              <a:rPr lang="en-US" sz="1200" b="1" i="0" u="none" strike="noStrike" kern="1200" baseline="0" dirty="0">
                <a:solidFill>
                  <a:schemeClr val="tx1"/>
                </a:solidFill>
                <a:latin typeface="+mn-lt"/>
                <a:ea typeface="+mn-ea"/>
                <a:cs typeface="+mn-cs"/>
              </a:rPr>
              <a:t>unconventional monetary policy</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United States, the Fed started its first quantitative easing program in November 2008, even before it had reached the zero lower bound. Two more rounds of QE followed.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t>As a result of quantitative easing, the monetary base more than quadrupled between 2005 and 2015.</a:t>
            </a:r>
          </a:p>
          <a:p>
            <a:pPr defTabSz="931774">
              <a:defRPr/>
            </a:pPr>
            <a:endParaRPr lang="en-US" sz="1200" dirty="0"/>
          </a:p>
          <a:p>
            <a:pPr defTabSz="931774">
              <a:defRPr/>
            </a:pPr>
            <a:r>
              <a:rPr lang="en-US" sz="1200" dirty="0"/>
              <a:t>Long Description:</a:t>
            </a:r>
          </a:p>
          <a:p>
            <a:r>
              <a:rPr lang="en-US" sz="1200" kern="1200" dirty="0">
                <a:solidFill>
                  <a:schemeClr val="tx1"/>
                </a:solidFill>
                <a:effectLst/>
                <a:latin typeface="+mn-lt"/>
                <a:ea typeface="+mn-ea"/>
                <a:cs typeface="+mn-cs"/>
              </a:rPr>
              <a:t>The vertical axis of the graph is labeled “Trillions of dollars” ranging from 0 to 4.50, in increments of 0.5. The horizontal axis of the graph denotes the time period from January 2005 to January 2019.</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graph representing the monetary base shows the following trend: On January, 2005, 0.75, the graph continues at a steady pace until May, 2008 after which it sees a rise to 1.75 in January, 2009. The graph continues to rise peaking at 3.75 on May, 2014. The graph has some fluctuations until its decline from 2017 to 2019. All values are approximated.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graph representing the reserves at the field shows the following trend: From January, 2005 to May, 2008 the graph is seen at a low of 0.00. The graph rises to 0.75 on January, 2009. The graph continues to rise until 1.5 in January, 2011. The graph sees a high in January, 2014. The graph then sees a steady decline until January, 2019.</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147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federal funds rate is still determined in the federal funds market, but it must be in the corridor created by the two rates.</a:t>
            </a:r>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t>148</a:t>
            </a:fld>
            <a:endParaRPr lang="en-US" dirty="0"/>
          </a:p>
        </p:txBody>
      </p:sp>
    </p:spTree>
    <p:extLst>
      <p:ext uri="{BB962C8B-B14F-4D97-AF65-F5344CB8AC3E}">
        <p14:creationId xmlns:p14="http://schemas.microsoft.com/office/powerpoint/2010/main" val="7025309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While the federal funds rate is still determined in the federal funds market, it can vary only within the corridor created by the two rates. The evolution of the three rates is shown in Figure 23-3, and it shows how the federal funds rate has moved with the interest rate paid on reserves.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vertical axis of the graph ranges from 0 to 3.50, in increments of 0.5. The horizontal axis of the graph represents the years from 2015 to 2019.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graph for discount rate has the following trend: the graph is at a constant from January, 2015 to October, 2015 at 0.75. The graph raises for a bit and before steading at a constant from January, 2016 to October, 2016 at 1.00. The graph continues to rise steadily ending at 3.00 on January, 2019.</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graph for Interest rate on reserves has the following trend: the graph remains a constant from January, 2015 to November 2015 at 0.25. The graph rises to for a bit before it reaches another constant from January, 2016 to November 2016 at 0.50. The graph continues to rise until it reaches a high at 2.25 on January, 2019.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graph for federal funds rate has the following trend: The graph remains almost at a constant from January, 2015 to November 2015 at 0.02. The graph dips for a bit before it raises and continues to raise reaching 0.40 on October, 2016. The graph continues to rise with a high on July, 2017 at 1.00. The graph has a steady rise ending at a new high at 2.25 in January, 2019</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All values are approximated.</a:t>
            </a:r>
            <a:endParaRPr lang="en-US" dirty="0">
              <a:effectLst/>
            </a:endParaRPr>
          </a:p>
        </p:txBody>
      </p:sp>
      <p:sp>
        <p:nvSpPr>
          <p:cNvPr id="4" name="Slide Number Placeholder 3"/>
          <p:cNvSpPr>
            <a:spLocks noGrp="1"/>
          </p:cNvSpPr>
          <p:nvPr>
            <p:ph type="sldNum" sz="quarter" idx="5"/>
          </p:nvPr>
        </p:nvSpPr>
        <p:spPr/>
        <p:txBody>
          <a:bodyPr/>
          <a:lstStyle/>
          <a:p>
            <a:fld id="{A73D6722-9B4D-4E29-B226-C325925A8118}" type="slidenum">
              <a:rPr lang="en-US" smtClean="0"/>
              <a:t>149</a:t>
            </a:fld>
            <a:endParaRPr lang="en-US" dirty="0"/>
          </a:p>
        </p:txBody>
      </p:sp>
    </p:spTree>
    <p:extLst>
      <p:ext uri="{BB962C8B-B14F-4D97-AF65-F5344CB8AC3E}">
        <p14:creationId xmlns:p14="http://schemas.microsoft.com/office/powerpoint/2010/main" val="155634446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deal with bubbles, credit booms, or dangerous behavior in the financial system, the interest rate is not, however, the right policy instrument. It is too blunt a tool, affecting the whole economy rather than resolving the problem at hand.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right instruments to deal with these problems are </a:t>
            </a:r>
            <a:r>
              <a:rPr lang="en-US" sz="1200" b="1" i="0" u="none" strike="noStrike" kern="1200" baseline="0" dirty="0">
                <a:solidFill>
                  <a:schemeClr val="tx1"/>
                </a:solidFill>
                <a:latin typeface="+mn-lt"/>
                <a:ea typeface="+mn-ea"/>
                <a:cs typeface="+mn-cs"/>
              </a:rPr>
              <a:t>macroprudential tools</a:t>
            </a:r>
            <a:r>
              <a:rPr lang="en-US" sz="1200" b="0" i="0" u="none" strike="noStrike" kern="1200" baseline="0" dirty="0">
                <a:solidFill>
                  <a:schemeClr val="tx1"/>
                </a:solidFill>
                <a:latin typeface="+mn-lt"/>
                <a:ea typeface="+mn-ea"/>
                <a:cs typeface="+mn-cs"/>
              </a:rPr>
              <a:t>, rules that are aimed directly at borrowers, or lenders, or banks and other financial institutions, as the case may require.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month only about 450,000 new people enter the labor force, and about 350,000 retire. But the actual flows in and out of the labor force are 10.9 million, about 14 times larger. What this fact implies is that many of those classified as “out of the labor force” are in fact willing to work and move back and forth between participation and nonparticipation. Indeed, among those classified as out of the labor force, a large proportion report that although they are not looking, they “want a job.” What they really mean by this statement is unclear, but the evidence is that many do take jobs when offered them. These persons are often called discouraged workers.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2497966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IN" sz="1200" dirty="0">
                <a:ea typeface="ヒラギノ角ゴ Pro W3" pitchFamily="-84" charset="-128"/>
              </a:rPr>
              <a:t>Countries with more stringent restrictions on borrowing had lower price increases from 2000 to 2007.</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IN" sz="1200" dirty="0">
              <a:ea typeface="ヒラギノ角ゴ Pro W3" pitchFamily="-84" charset="-128"/>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IN" sz="1200" dirty="0">
                <a:ea typeface="ヒラギノ角ゴ Pro W3" pitchFamily="-84" charset="-128"/>
              </a:rPr>
              <a:t>Long Description:</a:t>
            </a:r>
          </a:p>
          <a:p>
            <a:r>
              <a:rPr lang="en-US" sz="1200" kern="1200" dirty="0">
                <a:solidFill>
                  <a:schemeClr val="tx1"/>
                </a:solidFill>
                <a:effectLst/>
                <a:latin typeface="+mn-lt"/>
                <a:ea typeface="+mn-ea"/>
                <a:cs typeface="+mn-cs"/>
              </a:rPr>
              <a:t>The vertical axis of the graph is labeled “Nominal house price increase from 2000 to 2007” ranging from negative 40 to 160, in increments of 20. The horizontal axis of the graph is labeled “Maximum L T V allowed” ranging from 50 to 130, in increments of 10. The values plotted on the graph for each country are as follows: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Korea, (60, 60); Hong Kong, (70, 45); Switzerland, (80, 22); Germany, (80, negative 5); Japan, (80, negative 30); Italy, (80, 83); Denmark, (80, 90); Canada, (85, 100); Portugal, (90, 10); Spain, (100, 150); New Zealand, (100, 123); France, (100, 120); Ireland, (100, 110); Sweden, (100, 90); Norway, (100, 85); Belgium, (100, 83); United States, (100, 70); Finland, (100, 50); United Kingdom, (110, 120); Netherlands, (125, 60). All values are approximated. A positively-sloped regression line is drawn along the points labeled “y equals 1.3 x minus 46.7.” The line intersects the points denoting Hong Kong and Belgium.</a:t>
            </a:r>
            <a:endParaRPr lang="en-IN" sz="1200" dirty="0">
              <a:ea typeface="ヒラギノ角ゴ Pro W3" pitchFamily="-84" charset="-128"/>
            </a:endParaRPr>
          </a:p>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this PowerPoint presentation contains mathematical equations, you may need to check that your computer has the following installed: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dirty="0" err="1"/>
              <a:t>MathType</a:t>
            </a:r>
            <a:r>
              <a:rPr lang="en-US" dirty="0"/>
              <a:t> Plugin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Math Player (free versions available)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NVDA Reader (free versions available) </a:t>
            </a:r>
          </a:p>
        </p:txBody>
      </p:sp>
      <p:sp>
        <p:nvSpPr>
          <p:cNvPr id="4" name="Slide Number Placeholder 3"/>
          <p:cNvSpPr>
            <a:spLocks noGrp="1"/>
          </p:cNvSpPr>
          <p:nvPr>
            <p:ph type="sldNum" sz="quarter" idx="10"/>
          </p:nvPr>
        </p:nvSpPr>
        <p:spPr/>
        <p:txBody>
          <a:bodyPr/>
          <a:lstStyle/>
          <a:p>
            <a:fld id="{A73D6722-9B4D-4E29-B226-C325925A8118}" type="slidenum">
              <a:rPr lang="en-US" smtClean="0"/>
              <a:t>153</a:t>
            </a:fld>
            <a:endParaRPr lang="en-US" dirty="0"/>
          </a:p>
        </p:txBody>
      </p:sp>
    </p:spTree>
    <p:extLst>
      <p:ext uri="{BB962C8B-B14F-4D97-AF65-F5344CB8AC3E}">
        <p14:creationId xmlns:p14="http://schemas.microsoft.com/office/powerpoint/2010/main" val="112109388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Modern macroeconomics is the result of a long and rich process of construction, crises, and reconstruction.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he was writing the </a:t>
            </a:r>
            <a:r>
              <a:rPr lang="en-US" sz="1200" b="0" i="1" u="none" strike="noStrike" kern="1200" baseline="0" dirty="0">
                <a:solidFill>
                  <a:schemeClr val="tx1"/>
                </a:solidFill>
                <a:latin typeface="+mn-lt"/>
                <a:ea typeface="+mn-ea"/>
                <a:cs typeface="+mn-cs"/>
              </a:rPr>
              <a:t>General Theory</a:t>
            </a:r>
            <a:r>
              <a:rPr lang="en-US" sz="1200" b="0" i="0" u="none" strike="noStrike" kern="1200" baseline="0" dirty="0">
                <a:solidFill>
                  <a:schemeClr val="tx1"/>
                </a:solidFill>
                <a:latin typeface="+mn-lt"/>
                <a:ea typeface="+mn-ea"/>
                <a:cs typeface="+mn-cs"/>
              </a:rPr>
              <a:t>, Keynes confided to a friend: “I believe myself to be writing a book on economic theory which will largely revolutionize—not, I suppose at once but in the course of the next ten years, the way the world thinks about economic problems.” Keynes was right. The book’s timing was one of the reasons for its immediate success. The Great Depression was not only an economic catastrophe but also an intellectual failure for the economists working on business cycle theory at that time.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General Theory </a:t>
            </a:r>
            <a:r>
              <a:rPr lang="en-US" sz="1200" b="0" i="0" u="none" strike="noStrike" kern="1200" baseline="0" dirty="0">
                <a:solidFill>
                  <a:schemeClr val="tx1"/>
                </a:solidFill>
                <a:latin typeface="+mn-lt"/>
                <a:ea typeface="+mn-ea"/>
                <a:cs typeface="+mn-cs"/>
              </a:rPr>
              <a:t>was more than a treatise for economists. It offered clear policy recommendations, and they were in tune with the times: Waiting for the economy to recover by itself was irresponsible. In the midst of a depression, trying to balance the budget was not only stupid, it was dangerous. Active use of fiscal policy was essential to return the country to high employment.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Within a few years, the </a:t>
            </a:r>
            <a:r>
              <a:rPr lang="en-US" sz="1200" b="0" i="1" u="none" strike="noStrike" kern="1200" baseline="0" dirty="0">
                <a:solidFill>
                  <a:schemeClr val="tx1"/>
                </a:solidFill>
                <a:latin typeface="+mn-lt"/>
                <a:ea typeface="+mn-ea"/>
                <a:cs typeface="+mn-cs"/>
              </a:rPr>
              <a:t>General Theory </a:t>
            </a:r>
            <a:r>
              <a:rPr lang="en-US" sz="1200" b="0" i="0" u="none" strike="noStrike" kern="1200" baseline="0" dirty="0">
                <a:solidFill>
                  <a:schemeClr val="tx1"/>
                </a:solidFill>
                <a:latin typeface="+mn-lt"/>
                <a:ea typeface="+mn-ea"/>
                <a:cs typeface="+mn-cs"/>
              </a:rPr>
              <a:t>had transformed macroeconomics. Not everyone was converted, and few agreed with it all. But most discussions became organized around it. By the early 1950s a large consensus had emerged, based on an integration of many of Keynes’s ideas and the ideas of earlier economists. This consensus was called the </a:t>
            </a:r>
            <a:r>
              <a:rPr lang="en-US" sz="1200" b="1" i="0" u="none" strike="noStrike" kern="1200" baseline="0" dirty="0">
                <a:solidFill>
                  <a:schemeClr val="tx1"/>
                </a:solidFill>
                <a:latin typeface="+mn-lt"/>
                <a:ea typeface="+mn-ea"/>
                <a:cs typeface="+mn-cs"/>
              </a:rPr>
              <a:t>neoclassical synthesis</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the development of the National Income and Product Accounts (making available better data) and of both econometrics and computers, the models quickly grew in size.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Friedman and Schwartz’s challenge of Keynesian economics was followed by a vigorous debate and by intense research on the respective effects of fiscal policy and monetary policy. In the end, an intellectual consensus was reached. Both fiscal policy and monetary policy clearly affected the economy.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third debate centered on the role of policy. Skeptical that economists knew enough to stabilize output and that policymakers could be trusted to do the right thing, Friedman called for the use of simple rules, such as steady money growth. However, the debate on the role of macroeconomic policy has not been settled. The nature of the arguments has changed a bit, but they are still with us today.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Despite the battles between Keynesians and monetarists, macroeconomics in about 1970 looked like a successful and mature field. It appeared to successfully explain events and guide policy choices. Most debates were framed within a common intellectual framework. But within a few years, the field was in crisis. Stagflation emerged and it was not predicted by modern macroeconomists and Lucas, Sargent, Barro and others led an intellectual attack on status quo.</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the CPS began in 1940, it was based on interviews of 8,000 households. The sample has grown considerably, and now about 60,000 households are interviewed every month. The households are chosen so that the sample is representative of the US population. Each household stays in the sample for four months, leaves the sample for the following eight months, then comes back for another four months before leaving the sample permanently.</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2497966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Lucas and Sargent’s main argument was that Keynesian economics had ignored the full implications of the effect of expectations on behavior. The way to proceed, they argued, was to assume that people formed expectations as rationally as they could, based on the information they had. Thinking of people as having </a:t>
            </a:r>
            <a:r>
              <a:rPr lang="en-US" sz="1200" b="0" i="1" u="none" strike="noStrike" kern="1200" baseline="0" dirty="0">
                <a:solidFill>
                  <a:schemeClr val="tx1"/>
                </a:solidFill>
                <a:latin typeface="+mn-lt"/>
                <a:ea typeface="+mn-ea"/>
                <a:cs typeface="+mn-cs"/>
              </a:rPr>
              <a:t>rational expectations </a:t>
            </a:r>
            <a:r>
              <a:rPr lang="en-US" sz="1200" b="0" i="0" u="none" strike="noStrike" kern="1200" baseline="0" dirty="0">
                <a:solidFill>
                  <a:schemeClr val="tx1"/>
                </a:solidFill>
                <a:latin typeface="+mn-lt"/>
                <a:ea typeface="+mn-ea"/>
                <a:cs typeface="+mn-cs"/>
              </a:rPr>
              <a:t>had major implications that were all highly damaging to Keynesian macroeconomics.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From the late 1980s to the crisis, three groups dominated the research headlines: the new </a:t>
            </a:r>
            <a:r>
              <a:rPr lang="en-US" sz="1200" b="0" i="0" u="none" strike="noStrike" kern="1200" baseline="0" dirty="0" err="1">
                <a:solidFill>
                  <a:schemeClr val="tx1"/>
                </a:solidFill>
                <a:latin typeface="+mn-lt"/>
                <a:ea typeface="+mn-ea"/>
                <a:cs typeface="+mn-cs"/>
              </a:rPr>
              <a:t>classicals</a:t>
            </a:r>
            <a:r>
              <a:rPr lang="en-US" sz="1200" b="0" i="0" u="none" strike="noStrike" kern="1200" baseline="0" dirty="0">
                <a:solidFill>
                  <a:schemeClr val="tx1"/>
                </a:solidFill>
                <a:latin typeface="+mn-lt"/>
                <a:ea typeface="+mn-ea"/>
                <a:cs typeface="+mn-cs"/>
              </a:rPr>
              <a:t>, the new Keynesians, and the new growth theorists.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Bernanke and Mark Gertler pursued</a:t>
            </a:r>
            <a:r>
              <a:rPr lang="en-US" sz="1200" b="0" i="0" u="none" strike="noStrike" kern="1200" baseline="0" dirty="0">
                <a:solidFill>
                  <a:schemeClr val="tx1"/>
                </a:solidFill>
                <a:latin typeface="+mn-lt"/>
                <a:ea typeface="+mn-ea"/>
                <a:cs typeface="+mn-cs"/>
              </a:rPr>
              <a:t> another line of research, which turned out to be very useful when the crisis occurred since it explored the role of imperfections in credit markets. Most macro models assumed that monetary policy worked through interest rates, and that firms could borrow as much as they wanted at the market interest rate. In practice, many firms can borrow only from banks. And banks often turn down potential borrowers, despite the willingness of these borrowers to pay the interest rate charged by the bank.</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there is a consensus, it might be that, with respect to small shocks and normal fluctuations, the adjustment process works; but that, in response to large, exceptional shocks, the normal adjustment process may fail, the room for policy may be limited, and it may take a long time for the economy to repair itself.</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7-3 shows the average annual value of the US unemployment rate since 1948. The shaded bars represent years when there was a recession.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vertical axis is labeled “Percent” and ranges from 2 to 10, in increments of 1. The horizontal axis represents years from 1948 to 2019 in increments of 4. The estimated percentage of the unemployment rate in the United States over the years is as follows: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1948: 3.8 percent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1952: 3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1956: 4.2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1960: 5.6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1964: 5.4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1968: 3.7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1972: 5.9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1976: 8.1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1980: 6.7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1984: 8.6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1988: 5.8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1992: 7.2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1996: 5.5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2000: 4.1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2004: 4.9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2008: 5.3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2012: 8.4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2016: 5 percent</a:t>
            </a: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following are the years that are marked for recession: 1949, 1954, 1958, 1961, 1970, 1974, 1975, 1980, 1982, 1983, 1991, 2003, 2008, and 2009.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66646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general, as firms do both, higher unemployment is associated with both a lower chance of finding a job if one is unemployed and a higher chance of losing it if one is employed. Figure 7-4 plots two variables against time: the unemployment rate (measured on the left vertical axis) and the proportion of unemployed workers becoming employed each month (measured on the right vertical axis).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graph shows dual vertical axis, one on the left labeled “Unemployment rate (Percent)” ranges from 3 to 10 in increments of 1 and the other on the right labeled “Percent of unemployed becoming employed each month” ranges from 35 to 15 in decrements of 2. The horizontal axis represents years from 1996 to 2018 in increments of 1. The estimated percentage of the unemployment rate in the United States over the years is as follows: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1996: 5.5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2000: 4.1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2003: 6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2004: 4.9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2008: 5.3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2009: 9.4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2012: 8.4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2016: 5.2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2018: 4.2 percent</a:t>
            </a: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estimated percentage of the unemployed becoming employed each month in the United States over the years is as follows: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1996: 5.5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2000: 3.9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2003: 6.8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2004: 6.6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2008: 6.4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2009: 9.4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2012: 9.1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2016: 6.9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2018: 5.6 percent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62163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7-5 plots two variables against time: the unemployment rate (measured on the left vertical axis) and the proportion of workers who become unemployed each month (measured on the right vertical axis). This proportion is constructed by dividing the flow from employment to unemployment during each month by the number of employed in the month. The relation between the proportion of workers who become unemployed and the unemployment rate plotted is quite strong. Higher unemployment implies a higher probability for employed workers to become unemployed. The probability nearly doubles between times of low unemployment and times of high unemployment.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graph shows dual vertical axis, one on the left labeled “Unemployment rate (Percent)” ranges from 3 to 10 in increments of 1 and the other on the right labeled “Percent of employed becoming unemployed each month” ranges from 0.80 to 1.80 in increments of 0.10. The horizontal axis represents years from 1996 to 2018 in increments of 1. The estimated percentage of the unemployment rate in the United States over the years is as follows: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1996: 5.5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2000: 4.1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2002: 5.8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2004: 4.9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2008: 5.3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2009: 9.4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2010: 9.4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2012: 7.3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2016: 5.2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2018: 4.2 percent</a:t>
            </a: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estimated percentage of the employed becoming unemployed each month in the United States over the years is as follows: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1996: 6.8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2000: 5.4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2002: 6.9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2004: 6.3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2008: 6.5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2009: 9.4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2010: 8.4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2012: 8.6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2016: 5 percent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2018: 4.1 percent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0372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January 1980, the one-year US T-bill rate—the interest rate on one-year government bonds—was 10.9%. In January 2006, the rate was only 4.2%. It was clearly much cheaper to borrow in 2006 than it was in 1981. Or was it? In January 1980, expected inflation was around 9.5%. In January 2006, expected inflation was around 2.5%. To make an accurate comparison we must adjust the nominal rates to take inflation into account.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 you would expect, high unemployment makes all workers worse off. Those currently working may lose their job and those currently not working will have a harder time finding work.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2497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this PowerPoint presentation contains mathematical equations, you may need to check that your computer has the following installed: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dirty="0" err="1"/>
              <a:t>MathType</a:t>
            </a:r>
            <a:r>
              <a:rPr lang="en-US" dirty="0"/>
              <a:t> Plugin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Math Player (free versions available)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NVDA Reader (free versions available) </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731051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Phillips curve </a:t>
            </a:r>
            <a:r>
              <a:rPr lang="en-US" sz="1200" b="0" i="0" u="none" strike="noStrike" kern="1200" baseline="0" dirty="0">
                <a:solidFill>
                  <a:schemeClr val="tx1"/>
                </a:solidFill>
                <a:latin typeface="+mn-lt"/>
                <a:ea typeface="+mn-ea"/>
                <a:cs typeface="+mn-cs"/>
              </a:rPr>
              <a:t>appeared to imply that countries could choose between different combinations of unemployment and inflation. A country could achieve low unemployment if it were willing to tolerate higher inflation, or it could achieve price level stability—zero inflation—if it were willing to tolerate higher unemployment.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Paul Samuelson and Robert Solow replicated Phillips’s exercise for the United States, using data from 1900 to 1960. Figure 8-1 reproduces their findings using consumer price index (CPI) inflation as a measure of the inflation rate. Apart from the period of high unemployment during the 1930s (the years from 1931 to 1939 are denoted by triangles and are well to the right of the other points in the figure), there was a clear negative relation between inflation and unemployment in the United States.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vertical axis of the graph is labeled “Inflation rate (Percent)” and ranges from negative 15 to 20, in increments of 5. The horizontal axis is labeled “Unemployment rate (Percent)” and ranges from 0 to 25, in increments of 5. The graph has a linear horizontal line drawn from 0 percent of inflation rate. A cluster of densely population small squares denoting the inflation rate are present between 0 to 10 percent of inflation rate and 0 to 10 percent of unemployment rate. Few small squares also present between 0 to negative 15 percent of inflation rate and 0 to 10 percent of unemployment rate. Another cluster of thinly populated small triangles denoting the high unemployment rate of 15 to 25 percent are present between 0 and 5 percent of inflation rate and between 0 to negative 10 percent of inflation rate. </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8-2 plots the combinations of the inflation rate and the unemployment rate in the United States for each year from 1961 to 1969. Note how well the negative relation between unemployment and inflation corresponding to equation (8.4) held during the long economic expansion that lasted throughout most of the 1960s.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dirty="0"/>
              <a:t>The vertical axis of the graph is labeled “Inflation rate (Percent)” and ranges from negative 1 to 8, in increments of 1. The horizontal axis is labeled “Unemployment rate (Percent)” and ranges from 3 to 7, in increments of 1.0. The percentages of inflation and unemployment rate in the United States over the years are as follows:</a:t>
            </a:r>
          </a:p>
          <a:p>
            <a:endParaRPr lang="en-US" dirty="0"/>
          </a:p>
          <a:p>
            <a:pPr marL="171450" indent="-171450">
              <a:buFont typeface="Arial" panose="020B0604020202020204" pitchFamily="34" charset="0"/>
              <a:buChar char="•"/>
            </a:pPr>
            <a:r>
              <a:rPr lang="en-US" dirty="0"/>
              <a:t>1961: Inflation rate, 1.1; Unemployment rate, 6.7.</a:t>
            </a:r>
          </a:p>
          <a:p>
            <a:pPr marL="171450" indent="-171450">
              <a:buFont typeface="Arial" panose="020B0604020202020204" pitchFamily="34" charset="0"/>
              <a:buChar char="•"/>
            </a:pPr>
            <a:r>
              <a:rPr lang="en-US" dirty="0"/>
              <a:t>1962: Inflation rate, 5.57; Unemployment rate, 1.2.</a:t>
            </a:r>
          </a:p>
          <a:p>
            <a:pPr marL="171450" indent="-171450">
              <a:buFont typeface="Arial" panose="020B0604020202020204" pitchFamily="34" charset="0"/>
              <a:buChar char="•"/>
            </a:pPr>
            <a:r>
              <a:rPr lang="en-US" dirty="0"/>
              <a:t>1963: Inflation rate, 1.3; Unemployment rate, 5.65.</a:t>
            </a:r>
          </a:p>
          <a:p>
            <a:pPr marL="171450" indent="-171450">
              <a:buFont typeface="Arial" panose="020B0604020202020204" pitchFamily="34" charset="0"/>
              <a:buChar char="•"/>
            </a:pPr>
            <a:r>
              <a:rPr lang="en-US" dirty="0"/>
              <a:t>1964: Inflation rate, 5.15; Unemployment rate, 1.4.</a:t>
            </a:r>
          </a:p>
          <a:p>
            <a:pPr marL="171450" indent="-171450">
              <a:buFont typeface="Arial" panose="020B0604020202020204" pitchFamily="34" charset="0"/>
              <a:buChar char="•"/>
            </a:pPr>
            <a:r>
              <a:rPr lang="en-US" dirty="0"/>
              <a:t>1965: Inflation rate, 1.6; Unemployment rate, 4.5.</a:t>
            </a:r>
          </a:p>
          <a:p>
            <a:pPr marL="171450" indent="-171450">
              <a:buFont typeface="Arial" panose="020B0604020202020204" pitchFamily="34" charset="0"/>
              <a:buChar char="•"/>
            </a:pPr>
            <a:r>
              <a:rPr lang="en-US" dirty="0"/>
              <a:t>1966: Inflation rate, 3.7; Unemployment rate, 3.</a:t>
            </a:r>
          </a:p>
          <a:p>
            <a:pPr marL="171450" indent="-171450">
              <a:buFont typeface="Arial" panose="020B0604020202020204" pitchFamily="34" charset="0"/>
              <a:buChar char="•"/>
            </a:pPr>
            <a:r>
              <a:rPr lang="en-US" dirty="0"/>
              <a:t>1967: Inflation rate, 3.8; Unemployment rate, 2.8.</a:t>
            </a:r>
          </a:p>
          <a:p>
            <a:pPr marL="171450" indent="-171450">
              <a:buFont typeface="Arial" panose="020B0604020202020204" pitchFamily="34" charset="0"/>
              <a:buChar char="•"/>
            </a:pPr>
            <a:r>
              <a:rPr lang="en-US" dirty="0"/>
              <a:t>1968: Inflation rate, 3.55; Unemployment rate, 4.3.</a:t>
            </a:r>
          </a:p>
          <a:p>
            <a:pPr marL="171450" indent="-171450">
              <a:buFont typeface="Arial" panose="020B0604020202020204" pitchFamily="34" charset="0"/>
              <a:buChar char="•"/>
            </a:pPr>
            <a:r>
              <a:rPr lang="en-US" dirty="0"/>
              <a:t>1969: Inflation rate, 5.4; Unemployment rate, 3.5.</a:t>
            </a: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Around 1970, however, the relation between the inflation rate and the unemployment rate, so clear in Figure 8-2, broke down. Figure 8-3 shows the combination of the inflation rate and the unemployment rate in the United States for each year from 1970 to 1995. The points are scattered in a roughly symmetric cloud. There is no longer any visible relation between the unemployment rate and the inflation rate. This graph illustrates the de-anchoring of expectations that occurred.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vertical axis of the graph is labeled “Inflation rate (Percent)” and ranges from 0 to 14, in increments of 2. The horizontal axis is labeled “Unemployment rate (Percent)” and ranges from 4 to 10, in increments of 1. The graph shows a cluster of thinly scattered dots between 2 to 6 percent of inflation rate and 5 to 8 percent of unemployment rate. A few dots are also marked from 8 to 11 percent of inflation rate and 5.5 to 8.5 percent of unemployment rate.</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911155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But a new relation emerged, this time between the unemployment rate and the </a:t>
            </a:r>
            <a:r>
              <a:rPr lang="en-US" sz="1200" b="0" i="1" u="none" strike="noStrike" kern="1200" baseline="0" dirty="0">
                <a:solidFill>
                  <a:schemeClr val="tx1"/>
                </a:solidFill>
                <a:latin typeface="+mn-lt"/>
                <a:ea typeface="+mn-ea"/>
                <a:cs typeface="+mn-cs"/>
              </a:rPr>
              <a:t>change in the inflation rate</a:t>
            </a:r>
            <a:r>
              <a:rPr lang="en-US" sz="1200" b="0" i="0" u="none" strike="noStrike" kern="1200" baseline="0" dirty="0">
                <a:solidFill>
                  <a:schemeClr val="tx1"/>
                </a:solidFill>
                <a:latin typeface="+mn-lt"/>
                <a:ea typeface="+mn-ea"/>
                <a:cs typeface="+mn-cs"/>
              </a:rPr>
              <a:t>, as predicted by equation (8.6). This relation is shown in Figure 8-4, which plots the </a:t>
            </a:r>
            <a:r>
              <a:rPr lang="en-US" sz="1200" b="0" i="1" u="none" strike="noStrike" kern="1200" baseline="0" dirty="0">
                <a:solidFill>
                  <a:schemeClr val="tx1"/>
                </a:solidFill>
                <a:latin typeface="+mn-lt"/>
                <a:ea typeface="+mn-ea"/>
                <a:cs typeface="+mn-cs"/>
              </a:rPr>
              <a:t>change </a:t>
            </a:r>
            <a:r>
              <a:rPr lang="en-US" sz="1200" b="0" i="0" u="none" strike="noStrike" kern="1200" baseline="0" dirty="0">
                <a:solidFill>
                  <a:schemeClr val="tx1"/>
                </a:solidFill>
                <a:latin typeface="+mn-lt"/>
                <a:ea typeface="+mn-ea"/>
                <a:cs typeface="+mn-cs"/>
              </a:rPr>
              <a:t>in the inflation rate versus the unemployment rate observed for each year from 1970 to 1995 and shows a clear negative relation between the unemployment and the change in the inflation rate.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vertical axis of the graph is labeled “Change in the inflation rate (Percentage points)” and ranges from 0 to 6, in increments of 1. The horizontal axis is labeled “Unemployment rate (Percentage points)” and ranges from 4 to 10, in increments of 1. The graph shows a cluster of thinly scattered dots present around a negatively-sloped linear line labeled “pi sub t end subscript minus pi sub t minus 1 end subscript equals 7.4 percent minus 1.2 u sub t.” Eleven dots are marked above the linear line in two clusters. The first cluster consists of 9 dots thinly scattered between 0 to 5 percent of inflation rate and 5 to 8 percent of unemployment rate. The second cluster consists of 2 dots marked between negative 2 to negative 3 percent of inflation rate and 8.5 to 9.6 percent of unemployment rate. Sixteen dots are marked below the linear line in two clusters. The first cluster consists of 13 dots thinly scattered between 0 to negative 2 percent of inflation rate and 5 to 8 percent of unemployment rate. The second cluster consists of 3 dots marked between negative 3 to negative 4.5 percent of inflation rate and 7.5 to 9.7 percent of unemployment rate.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783988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 instead of a relation between the inflation rate and the unemployment rate, the Phillips curve took the form of a relation between the change in the inflation rate and the unemployment rate. To distinguish it from the original Phillips curve, it became known as the </a:t>
            </a:r>
            <a:r>
              <a:rPr lang="en-US" sz="1200" b="1" i="0" u="none" strike="noStrike" kern="1200" baseline="0" dirty="0">
                <a:solidFill>
                  <a:schemeClr val="tx1"/>
                </a:solidFill>
                <a:latin typeface="+mn-lt"/>
                <a:ea typeface="+mn-ea"/>
                <a:cs typeface="+mn-cs"/>
              </a:rPr>
              <a:t>accelerationist Phillips curve </a:t>
            </a:r>
            <a:r>
              <a:rPr lang="en-US" sz="1200" b="0" i="0" u="none" strike="noStrike" kern="1200" baseline="0" dirty="0">
                <a:solidFill>
                  <a:schemeClr val="tx1"/>
                </a:solidFill>
                <a:latin typeface="+mn-lt"/>
                <a:ea typeface="+mn-ea"/>
                <a:cs typeface="+mn-cs"/>
              </a:rPr>
              <a:t>(to indicate that a low unemployment rate leads to an increase in the inflation rate and thus </a:t>
            </a:r>
            <a:r>
              <a:rPr lang="en-US" sz="1200" b="0" i="1" u="none" strike="noStrike" kern="1200" baseline="0" dirty="0">
                <a:solidFill>
                  <a:schemeClr val="tx1"/>
                </a:solidFill>
                <a:latin typeface="+mn-lt"/>
                <a:ea typeface="+mn-ea"/>
                <a:cs typeface="+mn-cs"/>
              </a:rPr>
              <a:t>an acceleration </a:t>
            </a:r>
            <a:r>
              <a:rPr lang="en-US" sz="1200" b="0" i="0" u="none" strike="noStrike" kern="1200" baseline="0" dirty="0">
                <a:solidFill>
                  <a:schemeClr val="tx1"/>
                </a:solidFill>
                <a:latin typeface="+mn-lt"/>
                <a:ea typeface="+mn-ea"/>
                <a:cs typeface="+mn-cs"/>
              </a:rPr>
              <a:t>of the price level).</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Even if inflation was higher than the target in a given year, people assumed that the central bank would take measures to return inflation to its target value in the future, and expected inflation became roughly constant, equal to the target inflation set by the central bank. Expectations of inflation that had become </a:t>
            </a:r>
            <a:r>
              <a:rPr lang="en-US" sz="1200" b="0" i="1" u="none" strike="noStrike" kern="1200" baseline="0" dirty="0">
                <a:solidFill>
                  <a:schemeClr val="tx1"/>
                </a:solidFill>
                <a:latin typeface="+mn-lt"/>
                <a:ea typeface="+mn-ea"/>
                <a:cs typeface="+mn-cs"/>
              </a:rPr>
              <a:t>de-anchored </a:t>
            </a:r>
            <a:r>
              <a:rPr lang="en-US" sz="1200" b="0" i="0" u="none" strike="noStrike" kern="1200" baseline="0" dirty="0">
                <a:solidFill>
                  <a:schemeClr val="tx1"/>
                </a:solidFill>
                <a:latin typeface="+mn-lt"/>
                <a:ea typeface="+mn-ea"/>
                <a:cs typeface="+mn-cs"/>
              </a:rPr>
              <a:t>during the 1970s and the 1980s became </a:t>
            </a:r>
            <a:r>
              <a:rPr lang="en-US" sz="1200" b="0" i="1" u="none" strike="noStrike" kern="1200" baseline="0" dirty="0">
                <a:solidFill>
                  <a:schemeClr val="tx1"/>
                </a:solidFill>
                <a:latin typeface="+mn-lt"/>
                <a:ea typeface="+mn-ea"/>
                <a:cs typeface="+mn-cs"/>
              </a:rPr>
              <a:t>re-anchored, </a:t>
            </a:r>
            <a:r>
              <a:rPr lang="en-US" sz="1200" b="0" i="0" u="none" strike="noStrike" kern="1200" baseline="0" dirty="0">
                <a:solidFill>
                  <a:schemeClr val="tx1"/>
                </a:solidFill>
                <a:latin typeface="+mn-lt"/>
                <a:ea typeface="+mn-ea"/>
                <a:cs typeface="+mn-cs"/>
              </a:rPr>
              <a:t>reacting little or not at all to movements in actual inflation.</a:t>
            </a:r>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793140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can see the negative relation between inflation and unemployment from 1996 to 2018 in Figure 8-5. Higher unemployment has been associated with lower inflation and lower unemployment associated with higher inflation.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vertical axis of the graph is labeled “Inflation rate (Percent)” and ranges from 0.5 to 3, in increments of 0.5. The horizontal axis is labeled “Unemployment rate (Percent)” and ranges from 3 to 10, in increments of 1. The graph shows a cluster of thinly scattered dots present around a negatively-sloped linear line labeled “pi sub t end subscript equals 2. 8 percent minus 0.16 u sub t.”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Fourteen dots are marked above the linear line in two clusters. The first cluster consists of eleven dots thinly scattered between 2 to 2.7 percent of inflation rate and 4 to 6 percent of unemployment rate. The second cluster consists of three dots marked between 1.5 to 2.3 percent of inflation rate and 7.4 to 9.6 percent of unemployment rate.</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Nine dots are marked below the linear line in two clusters. The first cluster consists of seven dots thinly scattered between 2.1 to 1.45 percent of inflation rate and 3.8 to 6.2 percent of unemployment rate. The second cluster consists of two dots marked between 1.75 to 1 percent of inflation rate and 7.3 to 9.7 percent of unemployment rate.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Three dots are labeled 2016, 2017, and 2018 located at the following inflation and unemployment rates: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2016: Inflation rate, 2.2; Unemployment rate, 4.8.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2017: Inflation rate, 1.8; Unemployment rate, 4.3.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2018: Inflation rate, 2.1; Unemployment rate, 3.8.</a:t>
            </a: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6945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6-1 helps us derive the relationship between nominal interest rates and real interest rates. The top part repeats the definition of the one-year real interest rate. The bottom part shows how we can derive the one-year real interest rate from information about the one-year nominal interest rate and the price of goods.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first illustration shows the real interest rate for a basket of goods in the current year equivalent to real interest rate, (1 plus r sub t) baskets of goods in the next year. The second illustration shows the price of a basket of 1 good as “P sub t dollars” and the repay price for an additional pound of the good in the next year as “(1 plus 1 sub t) P sub t dollars.” It further shows the price to repay next year in pounds as “(1 plus r sub t) P sub t end subscript divided by P sub t plus 1 end subscript to the power of e end exponent.” This price for addition pound of goods in pounds is equivalent to the real interest rate, (1 plus r sub t) in the next year.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 are we back to the original Phillips curve? Yes, but having learned an important lesson. The Phillips curve relation is a relation between inflation, expected inflation, and unemployment. What this implies for the relation between inflation and unemployment thus depends very much on how people form expectations. And this in turn depends very much on the behavior of inflation.</a:t>
            </a:r>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703591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Friedman could not have been more right. A few years after Friedman made this argument, the original Phillips curve started to disappear, in exactly the way Friedman had predicted.  </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short, there is a relation between inflation and unemployment, but it is a complex one. And, unfortunately, further warnings are in order: The natural unemployment rate itself moves over time; it varies across countries; the relation between unemployment and inflation can completely disappear when inflation becomes very high; and it can disappear when inflation becomes low and turns into deflation.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we discussed in the text, the natural rate of unemployment appears to have decreased in the United States from 6% or 7% in the 1970s and 1980s to perhaps less than 4% today. Researchers have offered a number of explanations.</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focus box discusses what critics have in mind when they talk about the “labor market rigidities” afflicting Europe. </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large differences between natural rates across European countries. This is shown in Figure 1, which gives the unemployment rate for 15 European countries (the 15 members of the European Union before the increase in membership to 27) in 2006.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b="0" dirty="0"/>
              <a:t>The vertical axis of the graph is labeled “Unemployment rate (Percent)” and ranges from 0 to 10, in increments of 1. The horizontal axis represents the name of fifteen European countries. Unemployment rate in fifteen European countries is as follows:</a:t>
            </a:r>
          </a:p>
          <a:p>
            <a:endParaRPr lang="en-US" b="0" dirty="0"/>
          </a:p>
          <a:p>
            <a:pPr marL="171450" indent="-171450">
              <a:buFont typeface="Arial" panose="020B0604020202020204" pitchFamily="34" charset="0"/>
              <a:buChar char="•"/>
            </a:pPr>
            <a:r>
              <a:rPr lang="en-US" b="0" dirty="0"/>
              <a:t>France: 9 percent</a:t>
            </a:r>
          </a:p>
          <a:p>
            <a:pPr marL="171450" indent="-171450">
              <a:buFont typeface="Arial" panose="020B0604020202020204" pitchFamily="34" charset="0"/>
              <a:buChar char="•"/>
            </a:pPr>
            <a:r>
              <a:rPr lang="en-US" b="0" dirty="0"/>
              <a:t>Spain: 8.5 percent</a:t>
            </a:r>
          </a:p>
          <a:p>
            <a:pPr marL="171450" indent="-171450">
              <a:buFont typeface="Arial" panose="020B0604020202020204" pitchFamily="34" charset="0"/>
              <a:buChar char="•"/>
            </a:pPr>
            <a:r>
              <a:rPr lang="en-US" b="0" dirty="0"/>
              <a:t>Greece: 8.4 percent</a:t>
            </a:r>
          </a:p>
          <a:p>
            <a:pPr marL="171450" indent="-171450">
              <a:buFont typeface="Arial" panose="020B0604020202020204" pitchFamily="34" charset="0"/>
              <a:buChar char="•"/>
            </a:pPr>
            <a:r>
              <a:rPr lang="en-US" b="0" dirty="0"/>
              <a:t>Belgium: 8.2 percent</a:t>
            </a:r>
          </a:p>
          <a:p>
            <a:pPr marL="171450" indent="-171450">
              <a:buFont typeface="Arial" panose="020B0604020202020204" pitchFamily="34" charset="0"/>
              <a:buChar char="•"/>
            </a:pPr>
            <a:r>
              <a:rPr lang="en-US" b="0" dirty="0"/>
              <a:t>Germany: 8.1 percent</a:t>
            </a:r>
          </a:p>
          <a:p>
            <a:pPr marL="171450" indent="-171450">
              <a:buFont typeface="Arial" panose="020B0604020202020204" pitchFamily="34" charset="0"/>
              <a:buChar char="•"/>
            </a:pPr>
            <a:r>
              <a:rPr lang="en-US" b="0" dirty="0"/>
              <a:t>Portugal: 7.8 percent</a:t>
            </a:r>
          </a:p>
          <a:p>
            <a:pPr marL="171450" indent="-171450">
              <a:buFont typeface="Arial" panose="020B0604020202020204" pitchFamily="34" charset="0"/>
              <a:buChar char="•"/>
            </a:pPr>
            <a:r>
              <a:rPr lang="en-US" b="0" dirty="0"/>
              <a:t>Finland: 7.8 percent</a:t>
            </a:r>
          </a:p>
          <a:p>
            <a:pPr marL="171450" indent="-171450">
              <a:buFont typeface="Arial" panose="020B0604020202020204" pitchFamily="34" charset="0"/>
              <a:buChar char="•"/>
            </a:pPr>
            <a:r>
              <a:rPr lang="en-US" b="0" dirty="0"/>
              <a:t>Italy: 6.9 percent</a:t>
            </a:r>
          </a:p>
          <a:p>
            <a:pPr marL="171450" indent="-171450">
              <a:buFont typeface="Arial" panose="020B0604020202020204" pitchFamily="34" charset="0"/>
              <a:buChar char="•"/>
            </a:pPr>
            <a:r>
              <a:rPr lang="en-US" b="0" dirty="0"/>
              <a:t>United Kingdom: 5.5 percent</a:t>
            </a:r>
          </a:p>
          <a:p>
            <a:pPr marL="171450" indent="-171450">
              <a:buFont typeface="Arial" panose="020B0604020202020204" pitchFamily="34" charset="0"/>
              <a:buChar char="•"/>
            </a:pPr>
            <a:r>
              <a:rPr lang="en-US" b="0" dirty="0"/>
              <a:t>Austria: 5.5 percent</a:t>
            </a:r>
          </a:p>
          <a:p>
            <a:pPr marL="171450" indent="-171450">
              <a:buFont typeface="Arial" panose="020B0604020202020204" pitchFamily="34" charset="0"/>
              <a:buChar char="•"/>
            </a:pPr>
            <a:r>
              <a:rPr lang="en-US" b="0" dirty="0"/>
              <a:t>Sweden: 5.3 percent</a:t>
            </a:r>
          </a:p>
          <a:p>
            <a:pPr marL="171450" indent="-171450">
              <a:buFont typeface="Arial" panose="020B0604020202020204" pitchFamily="34" charset="0"/>
              <a:buChar char="•"/>
            </a:pPr>
            <a:r>
              <a:rPr lang="en-US" b="0" dirty="0"/>
              <a:t>Netherlands: 4.5 percent</a:t>
            </a:r>
          </a:p>
          <a:p>
            <a:pPr marL="171450" indent="-171450">
              <a:buFont typeface="Arial" panose="020B0604020202020204" pitchFamily="34" charset="0"/>
              <a:buChar char="•"/>
            </a:pPr>
            <a:r>
              <a:rPr lang="en-US" b="0" dirty="0"/>
              <a:t>Ireland: 4.4 percent</a:t>
            </a:r>
          </a:p>
          <a:p>
            <a:pPr marL="171450" indent="-171450">
              <a:buFont typeface="Arial" panose="020B0604020202020204" pitchFamily="34" charset="0"/>
              <a:buChar char="•"/>
            </a:pPr>
            <a:r>
              <a:rPr lang="en-US" b="0" dirty="0"/>
              <a:t>Luxembourg: 4.4 percent</a:t>
            </a:r>
          </a:p>
          <a:p>
            <a:pPr marL="171450" indent="-171450">
              <a:buFont typeface="Arial" panose="020B0604020202020204" pitchFamily="34" charset="0"/>
              <a:buChar char="•"/>
            </a:pPr>
            <a:r>
              <a:rPr lang="en-US" b="0" dirty="0"/>
              <a:t>Denmark: 3.9 percent</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this PowerPoint presentation contains mathematical equations, you may need to check that your computer has the following installed: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dirty="0" err="1"/>
              <a:t>MathType</a:t>
            </a:r>
            <a:r>
              <a:rPr lang="en-US" dirty="0"/>
              <a:t> Plugin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Math Player (free versions available)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NVDA Reader (free versions available) </a:t>
            </a: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4150027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you will see, not only are asset prices affected by current and expected future activity, but they in turn affect decisions that influence current economic activity. Understanding their determination is thus central to understanding fluctuations.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Consider the problem facing a manager who is deciding whether or not to buy a new machine. On the one hand, buying and installing the machine involves a cost today. On the other, the machine allows for higher production, higher sales, and higher profits in the future. The question facing the manager is whether the value of these expected profits is higher than the cost of buying and installing the machine. This is where the concept of expected present discounted value comes in handy.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word </a:t>
            </a:r>
            <a:r>
              <a:rPr lang="en-US" sz="1200" b="0" i="1" u="none" strike="noStrike" kern="1200" baseline="0" dirty="0">
                <a:solidFill>
                  <a:schemeClr val="tx1"/>
                </a:solidFill>
                <a:latin typeface="+mn-lt"/>
                <a:ea typeface="+mn-ea"/>
                <a:cs typeface="+mn-cs"/>
              </a:rPr>
              <a:t>present </a:t>
            </a:r>
            <a:r>
              <a:rPr lang="en-US" sz="1200" b="0" i="0" u="none" strike="noStrike" kern="1200" baseline="0" dirty="0">
                <a:solidFill>
                  <a:schemeClr val="tx1"/>
                </a:solidFill>
                <a:latin typeface="+mn-lt"/>
                <a:ea typeface="+mn-ea"/>
                <a:cs typeface="+mn-cs"/>
              </a:rPr>
              <a:t>comes from the fact that we are looking at the value of a payment next year in terms of dollars </a:t>
            </a:r>
            <a:r>
              <a:rPr lang="en-US" sz="1200" b="0" i="1" u="none" strike="noStrike" kern="1200" baseline="0" dirty="0">
                <a:solidFill>
                  <a:schemeClr val="tx1"/>
                </a:solidFill>
                <a:latin typeface="+mn-lt"/>
                <a:ea typeface="+mn-ea"/>
                <a:cs typeface="+mn-cs"/>
              </a:rPr>
              <a:t>today</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 plus the real interest rate equals the ratio of one plus the nominal interest rate, divided by one plus the expected rate of inflation.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Equivalently, borrowing one dollar this year implies paying back 1 + </a:t>
            </a:r>
            <a:r>
              <a:rPr lang="en-US" sz="1200" b="0" i="1" u="none" strike="noStrike" kern="1200" baseline="0" dirty="0">
                <a:solidFill>
                  <a:schemeClr val="tx1"/>
                </a:solidFill>
                <a:latin typeface="+mn-lt"/>
                <a:ea typeface="+mn-ea"/>
                <a:cs typeface="+mn-cs"/>
              </a:rPr>
              <a:t>i</a:t>
            </a:r>
            <a:r>
              <a:rPr lang="en-US" sz="1200" b="0" i="1" u="none" strike="noStrike" kern="1200" baseline="-25000" dirty="0">
                <a:solidFill>
                  <a:schemeClr val="tx1"/>
                </a:solidFill>
                <a:latin typeface="+mn-lt"/>
                <a:ea typeface="+mn-ea"/>
                <a:cs typeface="+mn-cs"/>
              </a:rPr>
              <a:t>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dollars next year. In this sense, one dollar this year is worth 1 + </a:t>
            </a:r>
            <a:r>
              <a:rPr lang="en-US" sz="1200" b="0" i="1" u="none" strike="noStrike" kern="1200" baseline="0" dirty="0">
                <a:solidFill>
                  <a:schemeClr val="tx1"/>
                </a:solidFill>
                <a:latin typeface="+mn-lt"/>
                <a:ea typeface="+mn-ea"/>
                <a:cs typeface="+mn-cs"/>
              </a:rPr>
              <a:t>i</a:t>
            </a:r>
            <a:r>
              <a:rPr lang="en-US" sz="1200" b="0" i="1" u="none" strike="noStrike" kern="1200" baseline="-25000" dirty="0">
                <a:solidFill>
                  <a:schemeClr val="tx1"/>
                </a:solidFill>
                <a:latin typeface="+mn-lt"/>
                <a:ea typeface="+mn-ea"/>
                <a:cs typeface="+mn-cs"/>
              </a:rPr>
              <a:t>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dollars next year. This relation is represented graphically in the first line of Figure 14-1. Turn the argument around and ask: How much is one dollar </a:t>
            </a:r>
            <a:r>
              <a:rPr lang="en-US" sz="1200" b="0" i="1" u="none" strike="noStrike" kern="1200" baseline="0" dirty="0">
                <a:solidFill>
                  <a:schemeClr val="tx1"/>
                </a:solidFill>
                <a:latin typeface="+mn-lt"/>
                <a:ea typeface="+mn-ea"/>
                <a:cs typeface="+mn-cs"/>
              </a:rPr>
              <a:t>next year </a:t>
            </a:r>
            <a:r>
              <a:rPr lang="en-US" sz="1200" b="0" i="0" u="none" strike="noStrike" kern="1200" baseline="0" dirty="0">
                <a:solidFill>
                  <a:schemeClr val="tx1"/>
                </a:solidFill>
                <a:latin typeface="+mn-lt"/>
                <a:ea typeface="+mn-ea"/>
                <a:cs typeface="+mn-cs"/>
              </a:rPr>
              <a:t>worth this year? The answer, shown in the second line of Figure 14-1, is 1/(1 + </a:t>
            </a:r>
            <a:r>
              <a:rPr lang="en-US" sz="1200" b="0" i="1" u="none" strike="noStrike" kern="1200" baseline="0" dirty="0">
                <a:solidFill>
                  <a:schemeClr val="tx1"/>
                </a:solidFill>
                <a:latin typeface="+mn-lt"/>
                <a:ea typeface="+mn-ea"/>
                <a:cs typeface="+mn-cs"/>
              </a:rPr>
              <a:t>i</a:t>
            </a:r>
            <a:r>
              <a:rPr lang="en-US" sz="1200" b="0" i="1" u="none" strike="noStrike" kern="1200" baseline="-2500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dollars. If today you lend one dollar for two years, you will get (1 + </a:t>
            </a:r>
            <a:r>
              <a:rPr lang="en-US" sz="1200" b="0" i="1" u="none" strike="noStrike" kern="1200" baseline="0" dirty="0">
                <a:solidFill>
                  <a:schemeClr val="tx1"/>
                </a:solidFill>
                <a:latin typeface="+mn-lt"/>
                <a:ea typeface="+mn-ea"/>
                <a:cs typeface="+mn-cs"/>
              </a:rPr>
              <a:t>i</a:t>
            </a:r>
            <a:r>
              <a:rPr lang="en-US" sz="1200" b="0" i="1" u="none" strike="noStrike" kern="1200" baseline="-2500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)(1 + </a:t>
            </a:r>
            <a:r>
              <a:rPr lang="en-US" sz="1200" b="0" i="1" u="none" strike="noStrike" kern="1200" baseline="0" dirty="0">
                <a:solidFill>
                  <a:schemeClr val="tx1"/>
                </a:solidFill>
                <a:latin typeface="+mn-lt"/>
                <a:ea typeface="+mn-ea"/>
                <a:cs typeface="+mn-cs"/>
              </a:rPr>
              <a:t>i</a:t>
            </a:r>
            <a:r>
              <a:rPr lang="en-US" sz="1200" b="0" i="1" u="none" strike="noStrike" kern="1200" baseline="-25000" dirty="0">
                <a:solidFill>
                  <a:schemeClr val="tx1"/>
                </a:solidFill>
                <a:latin typeface="+mn-lt"/>
                <a:ea typeface="+mn-ea"/>
                <a:cs typeface="+mn-cs"/>
              </a:rPr>
              <a:t>t</a:t>
            </a:r>
            <a:r>
              <a:rPr lang="en-US" sz="1200" b="0" i="1" u="none" strike="noStrike" kern="1200" baseline="0" dirty="0">
                <a:solidFill>
                  <a:schemeClr val="tx1"/>
                </a:solidFill>
                <a:latin typeface="+mn-lt"/>
                <a:ea typeface="+mn-ea"/>
                <a:cs typeface="+mn-cs"/>
              </a:rPr>
              <a:t> </a:t>
            </a:r>
            <a:r>
              <a:rPr lang="en-US" sz="1200" b="0" i="0" u="none" strike="noStrike" kern="1200" baseline="-25000" dirty="0">
                <a:solidFill>
                  <a:schemeClr val="tx1"/>
                </a:solidFill>
                <a:latin typeface="+mn-lt"/>
                <a:ea typeface="+mn-ea"/>
                <a:cs typeface="+mn-cs"/>
              </a:rPr>
              <a:t>+ 1</a:t>
            </a:r>
            <a:r>
              <a:rPr lang="en-US" sz="1200" b="0" i="0" u="none" strike="noStrike" kern="1200" baseline="0" dirty="0">
                <a:solidFill>
                  <a:schemeClr val="tx1"/>
                </a:solidFill>
                <a:latin typeface="+mn-lt"/>
                <a:ea typeface="+mn-ea"/>
                <a:cs typeface="+mn-cs"/>
              </a:rPr>
              <a:t>) dollars two years from now. Put another way, one dollar today is worth (1 + </a:t>
            </a:r>
            <a:r>
              <a:rPr lang="en-US" sz="1200" b="0" i="1" u="none" strike="noStrike" kern="1200" baseline="0" dirty="0">
                <a:solidFill>
                  <a:schemeClr val="tx1"/>
                </a:solidFill>
                <a:latin typeface="+mn-lt"/>
                <a:ea typeface="+mn-ea"/>
                <a:cs typeface="+mn-cs"/>
              </a:rPr>
              <a:t>i</a:t>
            </a:r>
            <a:r>
              <a:rPr lang="en-US" sz="1200" b="0" i="1" u="none" strike="noStrike" kern="1200" baseline="-2500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)(1 + </a:t>
            </a:r>
            <a:r>
              <a:rPr lang="en-US" sz="1200" b="0" i="1" u="none" strike="noStrike" kern="1200" baseline="0" dirty="0">
                <a:solidFill>
                  <a:schemeClr val="tx1"/>
                </a:solidFill>
                <a:latin typeface="+mn-lt"/>
                <a:ea typeface="+mn-ea"/>
                <a:cs typeface="+mn-cs"/>
              </a:rPr>
              <a:t>i</a:t>
            </a:r>
            <a:r>
              <a:rPr lang="en-US" sz="1200" b="0" i="1" u="none" strike="noStrike" kern="1200" baseline="-25000" dirty="0">
                <a:solidFill>
                  <a:schemeClr val="tx1"/>
                </a:solidFill>
                <a:latin typeface="+mn-lt"/>
                <a:ea typeface="+mn-ea"/>
                <a:cs typeface="+mn-cs"/>
              </a:rPr>
              <a:t>t</a:t>
            </a:r>
            <a:r>
              <a:rPr lang="en-US" sz="1200" b="0" i="1" u="none" strike="noStrike" kern="1200" baseline="0" dirty="0">
                <a:solidFill>
                  <a:schemeClr val="tx1"/>
                </a:solidFill>
                <a:latin typeface="+mn-lt"/>
                <a:ea typeface="+mn-ea"/>
                <a:cs typeface="+mn-cs"/>
              </a:rPr>
              <a:t> </a:t>
            </a:r>
            <a:r>
              <a:rPr lang="en-US" sz="1200" b="0" i="0" u="none" strike="noStrike" kern="1200" baseline="-25000" dirty="0">
                <a:solidFill>
                  <a:schemeClr val="tx1"/>
                </a:solidFill>
                <a:latin typeface="+mn-lt"/>
                <a:ea typeface="+mn-ea"/>
                <a:cs typeface="+mn-cs"/>
              </a:rPr>
              <a:t>+ 1</a:t>
            </a:r>
            <a:r>
              <a:rPr lang="en-US" sz="1200" b="0" i="0" u="none" strike="noStrike" kern="1200" baseline="0" dirty="0">
                <a:solidFill>
                  <a:schemeClr val="tx1"/>
                </a:solidFill>
                <a:latin typeface="+mn-lt"/>
                <a:ea typeface="+mn-ea"/>
                <a:cs typeface="+mn-cs"/>
              </a:rPr>
              <a:t>) dollars two years from now. This relation is represented in the third line of Figure 14-1.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illustration shows the computation of discounted values as follows: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This year’s 1 dollar gives next year’s “dollar (1 plus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sub t).” Next year’s 1 dollar gives this year’s dollar 1 over 1 plus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sub t.” This year’s 1 dollar gives next year’s “dollar (1 plus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sub t) (1 plus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sub t plus 1 end subscript).” 1 dollar of 2 years from now gives dollar (1 over (1 plus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sub t plus 1 end subscript).”</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do we compute the expected present discounted value when future payments and interest rates are uncertain? Basically in the same way as before, but by replacing the </a:t>
            </a:r>
            <a:r>
              <a:rPr lang="en-US" sz="1200" b="0" i="1" u="none" strike="noStrike" kern="1200" baseline="0" dirty="0">
                <a:solidFill>
                  <a:schemeClr val="tx1"/>
                </a:solidFill>
                <a:latin typeface="+mn-lt"/>
                <a:ea typeface="+mn-ea"/>
                <a:cs typeface="+mn-cs"/>
              </a:rPr>
              <a:t>known </a:t>
            </a:r>
            <a:r>
              <a:rPr lang="en-US" sz="1200" b="0" i="0" u="none" strike="noStrike" kern="1200" baseline="0" dirty="0">
                <a:solidFill>
                  <a:schemeClr val="tx1"/>
                </a:solidFill>
                <a:latin typeface="+mn-lt"/>
                <a:ea typeface="+mn-ea"/>
                <a:cs typeface="+mn-cs"/>
              </a:rPr>
              <a:t>future payments and </a:t>
            </a:r>
            <a:r>
              <a:rPr lang="en-US" sz="1200" b="0" i="1" u="none" strike="noStrike" kern="1200" baseline="0" dirty="0">
                <a:solidFill>
                  <a:schemeClr val="tx1"/>
                </a:solidFill>
                <a:latin typeface="+mn-lt"/>
                <a:ea typeface="+mn-ea"/>
                <a:cs typeface="+mn-cs"/>
              </a:rPr>
              <a:t>known </a:t>
            </a:r>
            <a:r>
              <a:rPr lang="en-US" sz="1200" b="0" i="0" u="none" strike="noStrike" kern="1200" baseline="0" dirty="0">
                <a:solidFill>
                  <a:schemeClr val="tx1"/>
                </a:solidFill>
                <a:latin typeface="+mn-lt"/>
                <a:ea typeface="+mn-ea"/>
                <a:cs typeface="+mn-cs"/>
              </a:rPr>
              <a:t>interest rates with </a:t>
            </a:r>
            <a:r>
              <a:rPr lang="en-US" sz="1200" b="0" i="1" u="none" strike="noStrike" kern="1200" baseline="0" dirty="0">
                <a:solidFill>
                  <a:schemeClr val="tx1"/>
                </a:solidFill>
                <a:latin typeface="+mn-lt"/>
                <a:ea typeface="+mn-ea"/>
                <a:cs typeface="+mn-cs"/>
              </a:rPr>
              <a:t>expected </a:t>
            </a:r>
            <a:r>
              <a:rPr lang="en-US" sz="1200" b="0" i="0" u="none" strike="noStrike" kern="1200" baseline="0" dirty="0">
                <a:solidFill>
                  <a:schemeClr val="tx1"/>
                </a:solidFill>
                <a:latin typeface="+mn-lt"/>
                <a:ea typeface="+mn-ea"/>
                <a:cs typeface="+mn-cs"/>
              </a:rPr>
              <a:t>future payments and </a:t>
            </a:r>
            <a:r>
              <a:rPr lang="en-US" sz="1200" b="0" i="1" u="none" strike="noStrike" kern="1200" baseline="0" dirty="0">
                <a:solidFill>
                  <a:schemeClr val="tx1"/>
                </a:solidFill>
                <a:latin typeface="+mn-lt"/>
                <a:ea typeface="+mn-ea"/>
                <a:cs typeface="+mn-cs"/>
              </a:rPr>
              <a:t>expected </a:t>
            </a:r>
            <a:r>
              <a:rPr lang="en-US" sz="1200" b="0" i="0" u="none" strike="noStrike" kern="1200" baseline="0" dirty="0">
                <a:solidFill>
                  <a:schemeClr val="tx1"/>
                </a:solidFill>
                <a:latin typeface="+mn-lt"/>
                <a:ea typeface="+mn-ea"/>
                <a:cs typeface="+mn-cs"/>
              </a:rPr>
              <a:t>interest rates.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Suppose we want to compute instead the present value of a sequence of </a:t>
            </a:r>
            <a:r>
              <a:rPr lang="en-US" sz="1200" b="0" i="1" u="none" strike="noStrike" kern="1200" baseline="0" dirty="0">
                <a:solidFill>
                  <a:schemeClr val="tx1"/>
                </a:solidFill>
                <a:latin typeface="+mn-lt"/>
                <a:ea typeface="+mn-ea"/>
                <a:cs typeface="+mn-cs"/>
              </a:rPr>
              <a:t>real </a:t>
            </a:r>
            <a:r>
              <a:rPr lang="en-US" sz="1200" b="0" i="0" u="none" strike="noStrike" kern="1200" baseline="0" dirty="0">
                <a:solidFill>
                  <a:schemeClr val="tx1"/>
                </a:solidFill>
                <a:latin typeface="+mn-lt"/>
                <a:ea typeface="+mn-ea"/>
                <a:cs typeface="+mn-cs"/>
              </a:rPr>
              <a:t>payments—that is, payments in terms of a basket of goods rather than in terms of dollars. Following the same logic as before, we need to use the right interest rates for this case, namely interest rates in terms of the basket of goods—</a:t>
            </a:r>
            <a:r>
              <a:rPr lang="en-US" sz="1200" b="0" i="1" u="none" strike="noStrike" kern="1200" baseline="0" dirty="0">
                <a:solidFill>
                  <a:schemeClr val="tx1"/>
                </a:solidFill>
                <a:latin typeface="+mn-lt"/>
                <a:ea typeface="+mn-ea"/>
                <a:cs typeface="+mn-cs"/>
              </a:rPr>
              <a:t>real interest rates</a:t>
            </a:r>
            <a:r>
              <a:rPr lang="en-US" sz="1200" b="0" i="0" u="none" strike="noStrike" kern="1200" baseline="0" dirty="0">
                <a:solidFill>
                  <a:schemeClr val="tx1"/>
                </a:solidFill>
                <a:latin typeface="+mn-lt"/>
                <a:ea typeface="+mn-ea"/>
                <a:cs typeface="+mn-cs"/>
              </a:rPr>
              <a:t>. Specifically, we can write the present value of a sequence of real payments as Equation 14.3.</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two ways give the same answer. Do we need both formulas? Yes. Which one is more helpful depends on the context.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Understanding the basic vocabulary of financial markets will help make them (a bit) less mysterious. Here is a basic vocabulary review.</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3055402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Bond vocabulary review continued. </a:t>
            </a:r>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2519925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Bond vocabulary review continued. </a:t>
            </a:r>
          </a:p>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23445315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Both maturity and risk matter in the determination of interest rates. However, the author wants to focus here on the role of maturity and, by implication, the role of expectations, so he ignores risk for now and will reintroduce it later.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need to define some terms here to understand the following discussion.</a:t>
            </a:r>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Note that in Figure 14-2, on November 1, 2000, the yield curve was slightly downward sloping, declining from a three-month interest rate of 6.2% to a 30-year interest rate of 5.8%. In other words, long-term interest rates were slightly lower than short-term interest rates. Note that, seven months later, on June 1, 2001, the yield curve was sharply upward sloping, increasing from a three-month interest rate of 3.5% to a 30-year interest rate of 5.7%. In other words, long-term interest rates were much higher than short-term interest rates.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vertical axis of the graph is labeled “Yield (percent)” ranging from 3 to 7, in increments of 1. The horizontal axis of the graph is labeled “Maturity” and represents different maturity periods as “3 months,” “6 months,” “1 year,” “2 years,” “3 years,” “5 years,” “10 years,” and “30 years.” The line labeled “November 2000” shows the following information: 3 months, 6.2; 6 months, 6.1; 1 year, 5.9; 2 years, 6; 3 years, 5.8; 5 years, 5.7; 10 years, 5.8; 30 years, 5.9. The line labeled “June 2001” shows the following information: 3 months, 3.5; 6 months, 3.4; 1 year, 3.3; 2 years, 4.2; 3 years, 4.5; 5 years, 4.8; 10 years, 5.4; 30 years, 5.8. 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Make sure you remember equation (6.4). It says that the real interest rate is (approximately) equal to the nominal interest rate minus expected inflation. (In the rest of the book, Blanchard often treats the relation in equation (6.4) as if it were an equality. Remember, however, that it is only an approximation.)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this section, we shall look at just two types of bonds: a bond that promises one payment of $100 in one year—a one-year bond—and a bond that promises one payment of $100 in two years—a two-year bond. Once you understand how their prices and yields are determined, it will be easy to generalize the results to bonds of any maturity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top line of Figure 14.3 shows the mechanics of computing the returns for one-year bonds. The second line shows how to compute returns for a two-year bond. </a:t>
            </a:r>
          </a:p>
          <a:p>
            <a:pPr defTabSz="931774">
              <a:defRPr/>
            </a:pPr>
            <a:endParaRPr lang="en-US" dirty="0"/>
          </a:p>
          <a:p>
            <a:pPr defTabSz="931774">
              <a:defRPr/>
            </a:pPr>
            <a:r>
              <a:rPr lang="en-US" dirty="0"/>
              <a:t>Long Description:</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illustration that for 1-year bonds, in “Year t” 1 dollar gives “1 dollar times (1 plus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sub 1 t)” in “Year t plus 1.” For 2-year bonds, in “Year t” 1 dollar gives “1 dollar times start fraction P superscript e dollar sub 1 t plus 1 end subscript over P dollar sub 2 t end subscript end fraction.”</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Under the assumption that you and other financial investors care only about expected return, it follows that the two bonds must offer the same expected one-year return.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Just as the price of a one-year bond this year depends on this year’s one-year interest rate, the price of a one-year bond next year will depend on the one-year interest rate next year. What we have shown is that </a:t>
            </a:r>
            <a:r>
              <a:rPr lang="en-US" sz="1200" b="0" i="1" u="none" strike="noStrike" kern="1200" baseline="0" dirty="0">
                <a:solidFill>
                  <a:schemeClr val="tx1"/>
                </a:solidFill>
                <a:latin typeface="+mn-lt"/>
                <a:ea typeface="+mn-ea"/>
                <a:cs typeface="+mn-cs"/>
              </a:rPr>
              <a:t>arbitrage </a:t>
            </a:r>
            <a:r>
              <a:rPr lang="en-US" sz="1200" b="0" i="0" u="none" strike="noStrike" kern="1200" baseline="0" dirty="0">
                <a:solidFill>
                  <a:schemeClr val="tx1"/>
                </a:solidFill>
                <a:latin typeface="+mn-lt"/>
                <a:ea typeface="+mn-ea"/>
                <a:cs typeface="+mn-cs"/>
              </a:rPr>
              <a:t>between one- and two-year bonds implies that the price of two-year bonds is the </a:t>
            </a:r>
            <a:r>
              <a:rPr lang="en-US" sz="1200" b="0" i="1" u="none" strike="noStrike" kern="1200" baseline="0" dirty="0">
                <a:solidFill>
                  <a:schemeClr val="tx1"/>
                </a:solidFill>
                <a:latin typeface="+mn-lt"/>
                <a:ea typeface="+mn-ea"/>
                <a:cs typeface="+mn-cs"/>
              </a:rPr>
              <a:t>present value </a:t>
            </a:r>
            <a:r>
              <a:rPr lang="en-US" sz="1200" b="0" i="0" u="none" strike="noStrike" kern="1200" baseline="0" dirty="0">
                <a:solidFill>
                  <a:schemeClr val="tx1"/>
                </a:solidFill>
                <a:latin typeface="+mn-lt"/>
                <a:ea typeface="+mn-ea"/>
                <a:cs typeface="+mn-cs"/>
              </a:rPr>
              <a:t>of the payment in two years, namely $100, discounted using current and next year’s expected one-year interest rates.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Having looked at bond prices, we now go on to bond yields. The basic point: Bond yields contain the same information about future expected interest rates as bond prices. They just do so in a much clearer way.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Take the case where the one-year rate is expected to be the same next year as this year. Then the two-year rate will exceed the one-year rate by a term reflecting the risk in holding two-year bonds. As the price risk increases with the maturity of the bonds, the risk premium typically increases with maturity, typically reaching 1–2% for long-term bonds. This implies that, on average, the yield curve is slightly upward sloping, reflecting the higher risk involved in holding longer maturity bonds.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While governments finance themselves by issuing bonds, the same is not true of firms. Firms finance themselves in four ways.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Our focus in this section is on the determination of stock prices. As a way of introducing the issues, let’s look at the behavior of an index of US stock prices, the </a:t>
            </a:r>
            <a:r>
              <a:rPr lang="en-US" sz="1200" b="0" i="1" u="none" strike="noStrike" kern="1200" baseline="0" dirty="0">
                <a:solidFill>
                  <a:schemeClr val="tx1"/>
                </a:solidFill>
                <a:latin typeface="+mn-lt"/>
                <a:ea typeface="+mn-ea"/>
                <a:cs typeface="+mn-cs"/>
              </a:rPr>
              <a:t>Standard &amp; Poor’s 500 Composite Index </a:t>
            </a:r>
            <a:r>
              <a:rPr lang="en-US" sz="1200" b="0" i="0" u="none" strike="noStrike" kern="1200" baseline="0" dirty="0">
                <a:solidFill>
                  <a:schemeClr val="tx1"/>
                </a:solidFill>
                <a:latin typeface="+mn-lt"/>
                <a:ea typeface="+mn-ea"/>
                <a:cs typeface="+mn-cs"/>
              </a:rPr>
              <a:t>(the S&amp;P index) since 1980. Movements in the S&amp;P index measure movements in the average stock price of 500 large companies. Figure 14-4 plots the real stock price index constructed by dividing the S&amp;P index by the consumer price index (CPI) for each month and normalizing so the index is equal to 1 in 1970.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vertical axis of the graph is labeled “Index; 1970 equals 1” and ranges from 0 to 6, in increments of 1. The horizontal axis of the graph represents the years from 1970 to 2015, in increments of 5 years. The line plotted on the graph shows the following g information: 1970, 1; 1975, 0.6; 1980, 0.5; 1985, 0.6; 1990, 1.3; 1995, 1.7; 2000, 3.8; 2005, 2.8; 2010, 2.7; 2015, 3.8. 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59</a:t>
            </a:fld>
            <a:endParaRPr lang="en-US" dirty="0"/>
          </a:p>
        </p:txBody>
      </p:sp>
    </p:spTree>
    <p:extLst>
      <p:ext uri="{BB962C8B-B14F-4D97-AF65-F5344CB8AC3E}">
        <p14:creationId xmlns:p14="http://schemas.microsoft.com/office/powerpoint/2010/main" val="684571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determines the price of a stock that promises a sequence of dividends in the future? The stock price must be equal to the present value of future expected dividends. Just as we did for bonds, let’s derive this result by looking at the implications of arbitrage between one-year bonds and stocks.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illustration that for 1-year bonds, in “Year t” 1 dollar gives “1 dollar times (1 plus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sub 1 t)” in “Year t plus 1.” For stocks, in “Year t” 1 dollar gives “1 dollar times start fraction D superscript e dollar sub t plus 1 end subscript plus Q superscript e dollar sub t plus 1 end subscript over Q dollar sub t end subscript end fraction.”</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60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Arbitrage implies that the price of the stock today must be equal to the present value of the expected dividend plus the present value of the expected stock price next year.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Which interest rate should enter the IS relation? Clearly, in thinking about consumption or investment decisions, what matters to people or to firms is the real interest rate, the rate in terms of goods.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price of the stock is equal to the present value of the dividend next year, discounted using the current one-year interest rate plus the equity premium, plus the present value of the dividend two years from now, discounted using both this year’s one-year interest rate and the next year’s expected one-year interest rate, plus the equity premium, and so 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Equation (14.16) gives the stock price as the present value of </a:t>
            </a:r>
            <a:r>
              <a:rPr lang="en-US" sz="1200" b="0" i="1" u="none" strike="noStrike" kern="1200" baseline="0" dirty="0">
                <a:solidFill>
                  <a:schemeClr val="tx1"/>
                </a:solidFill>
                <a:latin typeface="+mn-lt"/>
                <a:ea typeface="+mn-ea"/>
                <a:cs typeface="+mn-cs"/>
              </a:rPr>
              <a:t>nominal </a:t>
            </a:r>
            <a:r>
              <a:rPr lang="en-US" sz="1200" b="0" i="0" u="none" strike="noStrike" kern="1200" baseline="0" dirty="0">
                <a:solidFill>
                  <a:schemeClr val="tx1"/>
                </a:solidFill>
                <a:latin typeface="+mn-lt"/>
                <a:ea typeface="+mn-ea"/>
                <a:cs typeface="+mn-cs"/>
              </a:rPr>
              <a:t>dividends, discounted by </a:t>
            </a:r>
            <a:r>
              <a:rPr lang="en-US" sz="1200" b="0" i="1" u="none" strike="noStrike" kern="1200" baseline="0" dirty="0">
                <a:solidFill>
                  <a:schemeClr val="tx1"/>
                </a:solidFill>
                <a:latin typeface="+mn-lt"/>
                <a:ea typeface="+mn-ea"/>
                <a:cs typeface="+mn-cs"/>
              </a:rPr>
              <a:t>nominal </a:t>
            </a:r>
            <a:r>
              <a:rPr lang="en-US" sz="1200" b="0" i="0" u="none" strike="noStrike" kern="1200" baseline="0" dirty="0">
                <a:solidFill>
                  <a:schemeClr val="tx1"/>
                </a:solidFill>
                <a:latin typeface="+mn-lt"/>
                <a:ea typeface="+mn-ea"/>
                <a:cs typeface="+mn-cs"/>
              </a:rPr>
              <a:t>interest rates. From Section 14-1, we know we can rewrite this equation to express the </a:t>
            </a:r>
            <a:r>
              <a:rPr lang="en-US" sz="1200" b="0" i="1" u="none" strike="noStrike" kern="1200" baseline="0" dirty="0">
                <a:solidFill>
                  <a:schemeClr val="tx1"/>
                </a:solidFill>
                <a:latin typeface="+mn-lt"/>
                <a:ea typeface="+mn-ea"/>
                <a:cs typeface="+mn-cs"/>
              </a:rPr>
              <a:t>real </a:t>
            </a:r>
            <a:r>
              <a:rPr lang="en-US" sz="1200" b="0" i="0" u="none" strike="noStrike" kern="1200" baseline="0" dirty="0">
                <a:solidFill>
                  <a:schemeClr val="tx1"/>
                </a:solidFill>
                <a:latin typeface="+mn-lt"/>
                <a:ea typeface="+mn-ea"/>
                <a:cs typeface="+mn-cs"/>
              </a:rPr>
              <a:t>stock price as the present value of </a:t>
            </a:r>
            <a:r>
              <a:rPr lang="en-US" sz="1200" b="0" i="1" u="none" strike="noStrike" kern="1200" baseline="0" dirty="0">
                <a:solidFill>
                  <a:schemeClr val="tx1"/>
                </a:solidFill>
                <a:latin typeface="+mn-lt"/>
                <a:ea typeface="+mn-ea"/>
                <a:cs typeface="+mn-cs"/>
              </a:rPr>
              <a:t>real </a:t>
            </a:r>
            <a:r>
              <a:rPr lang="en-US" sz="1200" b="0" i="0" u="none" strike="noStrike" kern="1200" baseline="0" dirty="0">
                <a:solidFill>
                  <a:schemeClr val="tx1"/>
                </a:solidFill>
                <a:latin typeface="+mn-lt"/>
                <a:ea typeface="+mn-ea"/>
                <a:cs typeface="+mn-cs"/>
              </a:rPr>
              <a:t>dividends, discounted by </a:t>
            </a:r>
            <a:r>
              <a:rPr lang="en-US" sz="1200" b="0" i="1" u="none" strike="noStrike" kern="1200" baseline="0" dirty="0">
                <a:solidFill>
                  <a:schemeClr val="tx1"/>
                </a:solidFill>
                <a:latin typeface="+mn-lt"/>
                <a:ea typeface="+mn-ea"/>
                <a:cs typeface="+mn-cs"/>
              </a:rPr>
              <a:t>real </a:t>
            </a:r>
            <a:r>
              <a:rPr lang="en-US" sz="1200" b="0" i="0" u="none" strike="noStrike" kern="1200" baseline="0" dirty="0">
                <a:solidFill>
                  <a:schemeClr val="tx1"/>
                </a:solidFill>
                <a:latin typeface="+mn-lt"/>
                <a:ea typeface="+mn-ea"/>
                <a:cs typeface="+mn-cs"/>
              </a:rPr>
              <a:t>interest rates. So we can rewrite the real stock price as Equation (14.17).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 all movements in stock and other asset prices come from news about future dividends or interest rates? The answer is no, for two reasons: The first is that there is variation over time in perceptions of risk. The second is deviations of prices from their fundamental value, namely bubbles or fads. Let’s look at each one in turn.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17th century, tulips became increasingly popular in Western European gardens. A market developed in Holland for both rare and common forms of tulip bulbs. An episode called the “tulip bubble” took place from 1634 to 1637. The second bubble, the MMM Pyramid of 1994, was essentially a Ponzi scheme. </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65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dirty="0">
                <a:ea typeface="ヒラギノ角ゴ Pro W3" pitchFamily="-84" charset="-128"/>
              </a:rPr>
              <a:t>In real time, there was little agreement whether the large increase in housing prices in the 2000s was a bubble. Pessimists argued that the increase in house prices was not matched by a parallel increase in rents. Optimists argued that the increasing price-to-rent ratio reflects the decreasing real interest rate and changing mortgage market.</a:t>
            </a:r>
          </a:p>
          <a:p>
            <a:pPr defTabSz="931774">
              <a:defRPr/>
            </a:pPr>
            <a:endParaRPr lang="en-US" dirty="0"/>
          </a:p>
          <a:p>
            <a:pPr defTabSz="931774">
              <a:defRPr/>
            </a:pPr>
            <a:r>
              <a:rPr lang="en-US" dirty="0"/>
              <a:t>Long Description:</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vertical axis of the graph is not labeled and ranges from 90 to 160, in increments of 10. The horizontal axis of the graph is not labeled and represents the period between January 1987 and January 2018. The line plotted on the graph shows the following information: January 1987, 100; May 1988, 105; September 1989, 107; January 1991, 100; May 1982, 98; September 1993, 99; January 1995, 98; May 1996, 98; September 1997, 98; January 1999, 101; May 2000, 109; September 2001, 114; January 2003, 120; May 2004, 130; September 2005, 157; January 2007, 145; May 2008, 123; September 2009, 112; January 2011, 107; May 2012, 104; September 2013, 115; January 2015, 118; May 2016, 115; September 2017, 120; January 2018, 125. 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66</a:t>
            </a:fld>
            <a:endParaRPr lang="en-US" dirty="0"/>
          </a:p>
        </p:txBody>
      </p:sp>
    </p:spTree>
    <p:extLst>
      <p:ext uri="{BB962C8B-B14F-4D97-AF65-F5344CB8AC3E}">
        <p14:creationId xmlns:p14="http://schemas.microsoft.com/office/powerpoint/2010/main" val="6612022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appendix shows that the two ways of expressing present discounted values, equations (14.1) and (14.3), are equivalent.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this PowerPoint presentation contains mathematical equations, you may need to check that your computer has the following installed: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dirty="0" err="1"/>
              <a:t>MathType</a:t>
            </a:r>
            <a:r>
              <a:rPr lang="en-US" dirty="0"/>
              <a:t> Plugin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Math Player (free versions available)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NVDA Reader (free versions available) </a:t>
            </a:r>
          </a:p>
        </p:txBody>
      </p:sp>
      <p:sp>
        <p:nvSpPr>
          <p:cNvPr id="4" name="Slide Number Placeholder 3"/>
          <p:cNvSpPr>
            <a:spLocks noGrp="1"/>
          </p:cNvSpPr>
          <p:nvPr>
            <p:ph type="sldNum" sz="quarter" idx="10"/>
          </p:nvPr>
        </p:nvSpPr>
        <p:spPr/>
        <p:txBody>
          <a:bodyPr/>
          <a:lstStyle/>
          <a:p>
            <a:fld id="{A73D6722-9B4D-4E29-B226-C325925A8118}" type="slidenum">
              <a:rPr lang="en-US" smtClean="0"/>
              <a:t>68</a:t>
            </a:fld>
            <a:endParaRPr lang="en-US" dirty="0"/>
          </a:p>
        </p:txBody>
      </p:sp>
    </p:spTree>
    <p:extLst>
      <p:ext uri="{BB962C8B-B14F-4D97-AF65-F5344CB8AC3E}">
        <p14:creationId xmlns:p14="http://schemas.microsoft.com/office/powerpoint/2010/main" val="14074552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very foresighted consumer would add her human wealth and nonhuman wealth, she would have an estimate of her </a:t>
            </a:r>
            <a:r>
              <a:rPr lang="en-US" sz="1200" b="1" i="0" u="none" strike="noStrike" kern="1200" baseline="0" dirty="0">
                <a:solidFill>
                  <a:schemeClr val="tx1"/>
                </a:solidFill>
                <a:latin typeface="+mn-lt"/>
                <a:ea typeface="+mn-ea"/>
                <a:cs typeface="+mn-cs"/>
              </a:rPr>
              <a:t>total wealth</a:t>
            </a:r>
            <a:r>
              <a:rPr lang="en-US" sz="1200" b="0" i="0" u="none" strike="noStrike" kern="1200" baseline="0" dirty="0">
                <a:solidFill>
                  <a:schemeClr val="tx1"/>
                </a:solidFill>
                <a:latin typeface="+mn-lt"/>
                <a:ea typeface="+mn-ea"/>
                <a:cs typeface="+mn-cs"/>
              </a:rPr>
              <a:t>. She would then decide how much to spend out of this total wealth. A reasonable assumption is that she would decide to spend a proportion of her total wealth such as to maintain roughly the same level of consumption each year throughout her life. If that level of consumption were higher than her current income, she would borrow the difference. If it were lower than her current income, she would save the difference.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behavior of aggregate consumption has remained a hot area of research since Friedman and Modigliani  for two reasons: One is simply the sheer size of consumption as a component of GDP and therefore the need to understand movements in consumption. The other is the increasing availability of large surveys of individual consumers, such as the Panel Study of Income Dynamics (PSID), described in the Focus Box. These surveys were not available when Friedman and Modigliani developed their theories.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Like the foresighted consumer, we surely think about our wealth and our expected future labor income when deciding how much to consume today. But one cannot help thinking that it assumes too much computation and foresight on the part of the typical consumer.</a:t>
            </a:r>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t>71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6-2 shows the importance of adjusting for inflation. Although the nominal interest rate was much lower in 2006 than it was in 1981, the real interest rate was actually higher in 2006 (about 1.7%) than it was in 1981 (about 1.4%). Put another way, despite the large decline in nominal interest rates, borrowing was actually more expensive in 2006 than it was 1981. This is because inflation (and with it, expected inflation) has steadily declined since the early 1980 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vertical axis of the graph is labeled “Percent” and ranges from negative 4 to 14, in increments of 2. The horizontal axis represents years from 1978 to 2018, in increments of 2. A horizontal linear line is drawn from 0 percent. The estimated percentage of the nominal rate and real rate in the United States over the years are as follows:</a:t>
            </a:r>
            <a:endParaRPr lang="en-US" dirty="0">
              <a:effectLst/>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1978: Nominal rate, 6; Real rate, 0.</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1980: Nominal rate, 10; Real rate, 1.8.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1982: Nominal rate, 12; Real rate, 3.3.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1984: Nominal rate, 9; Real rate, 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1986: Nominal rate, 7.5; Real rate, 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1988: Nominal rate, 6.3; Real rate, 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1990: Nominal rate, 7.4; Real rate, 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1992: Nominal rate, 4.6; Real rate, 3.4.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1994: Nominal rate, 3.5; Real rate, 1.4.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1996: Nominal rate, 5.1; Real rate, 3.5.</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1998: Nominal rate, 5.1; Real rate, 3.4.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2000: Nominal rate, 5.4; Real rate, 3.8.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2002: Nominal rate, 1.8; Real rate, 0.7.</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2004: Nominal rate, 1.2; Real rate, 0.</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2006: Nominal rate, 4.2; Real rate, 1.9.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2008: Nominal rate, 2.6; Real rate, 0.6.</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2010: Nominal rate, 0.3; Real rate, negative 1.5.</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2012: Nominal rate, 0.1; Real rate, negative 1.7.</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2014: Nominal rate, 0.1; Real rate, negative 1.6.</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2016: Nominal rate, 0.7; Real rate, negative 1.</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2018: Nominal rate, 2.8; Real rate, 0.4.</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4976851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0" dirty="0">
                <a:ea typeface="ヒラギノ角ゴ Pro W3" pitchFamily="-84" charset="-128"/>
              </a:rPr>
              <a:t>Based on a study with the </a:t>
            </a:r>
            <a:r>
              <a:rPr lang="en-US" sz="1200" i="1" kern="0" dirty="0">
                <a:ea typeface="ヒラギノ角ゴ Pro W3" pitchFamily="-84" charset="-128"/>
              </a:rPr>
              <a:t>Health and Retirements Study </a:t>
            </a:r>
            <a:r>
              <a:rPr lang="en-US" sz="1200" kern="0" dirty="0">
                <a:ea typeface="ヒラギノ角ゴ Pro W3" pitchFamily="-84" charset="-128"/>
              </a:rPr>
              <a:t>data set, three economists found that retirees have a wealth average of $1.1 million, enough for a comfortable retirement.</a:t>
            </a:r>
          </a:p>
          <a:p>
            <a:pPr defTabSz="931774">
              <a:defRPr/>
            </a:pPr>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t>72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we want to allow for a direct effect of current income on consumption, what measure of current income should we use? A convenient measure is after-tax labor income, which we introduced when we defined human wealth. This leads to a consumption function of the form of Equation (15.2).</a:t>
            </a:r>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t>73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effects of the Great Recession on expectations are particularly striking. Using data from a survey of consumers, Figure 15-1 shows the evolution of expectations about family income growth over the following year, for each year since 1990. Note how relatively stable expectations remained until 2008, how sharply they dropped in 2008 and 2009, and how long they remained low after that. Only in 2014 did they start increasing.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vertical axis of the graph is labeled “Expected Change in Family Income, percent, 3-month moving average” ranging from 0 to 5, in increments of 1. The horizontal axis of the graph represents the years from 1990 to 2018, in increments of 2 years. The values plotted on the graph appear as follows: 1990, 3.5; 1992, 2.7; 1994, 2.3; 1996, 2.5; 1998, 2.7; 2000, 3; 2002, 2.6; 2004, 2.8; 2006, 2.8; 2008, 2.5; 2010, 0.2; 2012, 0.2; 2014, 0.5; 2016, 1.5; 2018, 2. Three shaded vertical bars are plotted on the graph for the years 1991, 2001, and 2009 with the peaks lying opposite 4.2 on the vertical axis. 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74</a:t>
            </a:fld>
            <a:endParaRPr lang="en-US" dirty="0"/>
          </a:p>
        </p:txBody>
      </p:sp>
    </p:spTree>
    <p:extLst>
      <p:ext uri="{BB962C8B-B14F-4D97-AF65-F5344CB8AC3E}">
        <p14:creationId xmlns:p14="http://schemas.microsoft.com/office/powerpoint/2010/main" val="13730483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Investment decisions, like consumption decisions, depend on more than current sales and the current real interest rate. They also depend very much on expectations of the future. We now explore how those expectations affect investment decisions.</a:t>
            </a:r>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t>75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Figure 15.2 shows the relationship between expected profits and the present value of the investment. </a:t>
            </a:r>
          </a:p>
          <a:p>
            <a:pPr defTabSz="931774">
              <a:defRPr/>
            </a:pPr>
            <a:endParaRPr lang="en-US" dirty="0"/>
          </a:p>
          <a:p>
            <a:pPr defTabSz="931774">
              <a:defRPr/>
            </a:pPr>
            <a:r>
              <a:rPr lang="en-US" dirty="0"/>
              <a:t>Long Description:</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illustration shows the expected profit in “Year t plus 1” as “pi superscript e end exponent sub t plus 1 end subscript” and in “Year t plus 2” as “(1 minus delta) pi superscript e end exponent sub t plus 2 end subscript.” The expected profit in “Year t plus 1” gives the present value in “Year t” as “start fraction 1 over 1 plus r sub t end fraction times pi superscript e end exponent sub t plus 1 end subscript.” The expected profit in “Year t plus 2” gives the present value in “Year t” as “start fraction 1 over (1 plus r sub t) (1 plus r superscript e end exponent sub t plus 1) end fraction times (1 minus delta) pi superscript e end exponent sub t plus 2 end subscript.”</a:t>
            </a:r>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t>76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Tobin’s </a:t>
            </a:r>
            <a:r>
              <a:rPr lang="en-US" sz="1200" b="1" i="1" dirty="0"/>
              <a:t>q</a:t>
            </a:r>
            <a:r>
              <a:rPr lang="en-US" sz="1200" b="1" dirty="0"/>
              <a:t> </a:t>
            </a:r>
            <a:r>
              <a:rPr lang="en-US" sz="1200" dirty="0"/>
              <a:t>is the ratio of the value of capital relative to its current purchase price, and a higher </a:t>
            </a:r>
            <a:r>
              <a:rPr lang="en-US" sz="1200" i="1" dirty="0"/>
              <a:t>q</a:t>
            </a:r>
            <a:r>
              <a:rPr lang="en-US" sz="1200" dirty="0"/>
              <a:t> leads to higher investment. </a:t>
            </a:r>
            <a:r>
              <a:rPr lang="en-US" sz="1200" b="0" i="0" u="none" strike="noStrike" kern="1200" baseline="0" dirty="0">
                <a:solidFill>
                  <a:schemeClr val="tx1"/>
                </a:solidFill>
                <a:latin typeface="+mn-lt"/>
                <a:ea typeface="+mn-ea"/>
                <a:cs typeface="+mn-cs"/>
              </a:rPr>
              <a:t>The figure shows that there is a clear relation between Tobin’s </a:t>
            </a:r>
            <a:r>
              <a:rPr lang="en-US" sz="1200" b="0" i="1" u="none" strike="noStrike" kern="1200" baseline="0" dirty="0">
                <a:solidFill>
                  <a:schemeClr val="tx1"/>
                </a:solidFill>
                <a:latin typeface="+mn-lt"/>
                <a:ea typeface="+mn-ea"/>
                <a:cs typeface="+mn-cs"/>
              </a:rPr>
              <a:t>q </a:t>
            </a:r>
            <a:r>
              <a:rPr lang="en-US" sz="1200" b="0" i="0" u="none" strike="noStrike" kern="1200" baseline="0" dirty="0">
                <a:solidFill>
                  <a:schemeClr val="tx1"/>
                </a:solidFill>
                <a:latin typeface="+mn-lt"/>
                <a:ea typeface="+mn-ea"/>
                <a:cs typeface="+mn-cs"/>
              </a:rPr>
              <a:t>and investment. This is not because firms blindly follow the signals from the stock market, but because investment decisions and stock market prices depend very much on the same factors—expected future profits and expected future interest rates.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left vertical axis of the graph is labeled “Change in the ratio of investment to capital (percentage points)” ranging from negative 1.5 to 1, in increments of 0.5. The right vertical axis of the graph is labeled “Change in Tobin’s q (lagged once)” ranging from negative 0.30 to 0.20, in increments of 0.05.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horizontal axis of the graph represents the years from 1962 to 2016, in increments of 2 years.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denoting the “change in ratio of investment (scale at left) shows the following information: 1962, 0.5; 1970, negative 1; 1978, negative 0.3; 1986, 0.25; 1994, 0; 2002, negative 0.5; 2010, 0.4; 2016, negative 0.25.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denoting the “change in Tobin’s q (scale at right) shows the following information: 1962, 0.25; 1970, negative 0.4; 1978, 0; 1986, negative 0.4; 1994, 0.25; 2002, negative 1.3; 2010, 0; 2016, negative 0.5.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77</a:t>
            </a:fld>
            <a:endParaRPr lang="en-US" dirty="0"/>
          </a:p>
        </p:txBody>
      </p:sp>
    </p:spTree>
    <p:extLst>
      <p:ext uri="{BB962C8B-B14F-4D97-AF65-F5344CB8AC3E}">
        <p14:creationId xmlns:p14="http://schemas.microsoft.com/office/powerpoint/2010/main" val="32594536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see that investment is a function of the ratio of the profit rate to the sum of the interest rate and the depreciation rate.</a:t>
            </a:r>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t>78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relation between profit, the real interest rate, and investment hinges on a strong assumption: that the future is expected to be the same as the present.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You can see in Figure 15.3 that i</a:t>
            </a:r>
            <a:r>
              <a:rPr lang="en-US" sz="1200" dirty="0"/>
              <a:t>nvestment and profit move very much together.</a:t>
            </a:r>
          </a:p>
          <a:p>
            <a:pPr defTabSz="931774">
              <a:defRPr/>
            </a:pPr>
            <a:endParaRPr lang="en-US" dirty="0"/>
          </a:p>
          <a:p>
            <a:pPr defTabSz="931774">
              <a:defRPr/>
            </a:pPr>
            <a:r>
              <a:rPr lang="en-US" dirty="0"/>
              <a:t>Long Description:</a:t>
            </a:r>
          </a:p>
          <a:p>
            <a:r>
              <a:rPr lang="en-US" sz="1200" kern="1200" dirty="0">
                <a:solidFill>
                  <a:schemeClr val="tx1"/>
                </a:solidFill>
                <a:effectLst/>
                <a:latin typeface="+mn-lt"/>
                <a:ea typeface="+mn-ea"/>
                <a:cs typeface="+mn-cs"/>
              </a:rPr>
              <a:t>The left vertical axis of the graph is labeled “Change in the ratio of investment to capital” ranging from negative 0.020 to 0.015, in increments of 0.005. The right vertical axis of the graph is labeled “Change in the ratio of profits to capital (percentage points)” ranging from negative 2 to 1.5, in increments of 0.5. The horizontal axis of the graph represents the years from 1960 to 2015, in increments of 5 years.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denoting the “change in investment (scale at left)” shows the following information: 1960, 0.005; 1965, 0.010; 1970, negative 0.006; 1975, negative 0.007; 1980, 0.002; 1985, 0.007; 1990, 0.003; 1995, 0.006; 2000, negative 0.005; 2005, 0.004; 2010, negative 0.004; 2015, 0.001.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denoting the “change in profit (scale at right)” shows the following information: 1960, negative 0.005; 1965, 0.008; 1970, negative 0.015; 1975, negative 0.008; 1980, negative 0.011; 1985, negative 0.005; 1990, negative 0.005; 1995, 0.004; 2000, negative 0.011; 2005, 0.000; 2010, 0.015; 2015, 0.000.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Eight shaded vertical bars are plotted on the graph for the years 1960, 1970, 1975, 1980, 1981, 1990, 2001, and 2009 with the peaks lying opposite 0.015 on the vertical axis. All values are approximated.</a:t>
            </a:r>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t>80</a:t>
            </a:fld>
            <a:endParaRPr lang="en-US" dirty="0"/>
          </a:p>
        </p:txBody>
      </p:sp>
    </p:spTree>
    <p:extLst>
      <p:ext uri="{BB962C8B-B14F-4D97-AF65-F5344CB8AC3E}">
        <p14:creationId xmlns:p14="http://schemas.microsoft.com/office/powerpoint/2010/main" val="38704011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much does investment depend on the expected present value of future profits, and how much does it depend on current profit? In other words: Which is more important for investment decisions: Profitability (the expected present discounted value of future profits) or cash flow (current profit, the net flow of cash the firm is receiving now)?</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81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Until now, we assumed there was only one type of bond. But bonds differ in several ways. They differ in terms of maturity—i.e., the length of time over which they promise payments. For example, 1-year government bonds promise one payment a year hence; 10-year government bonds promise a stream of payments over 10 years. They also differ in terms of risk. Some bonds are nearly riskless; the probability that the borrower will not repay is negligible. Some bonds instead are risky, with a nonnegligible probability that the borrower will not be able or willing to repay. In this chapter, we shall focus on risk, leaving aside the issue of maturity.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7811226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summary, to fit the investment behavior we observe in practice, the investment equation is better specified as Equation 15.7.  However, we need to take one last step. What determines profit per unit of capital? Primarily two factors: (1) the level of sales and (2) the existing capital stock. If sales are low relative to the capital stock, profits per unit of capital are likely to be low as well. </a:t>
            </a:r>
            <a:r>
              <a:rPr lang="en-US" dirty="0"/>
              <a:t>Equation 15.8 show that p</a:t>
            </a:r>
            <a:r>
              <a:rPr lang="en-US" sz="1200" b="0" i="0" u="none" strike="noStrike" kern="1200" baseline="0" dirty="0">
                <a:solidFill>
                  <a:schemeClr val="tx1"/>
                </a:solidFill>
                <a:latin typeface="+mn-lt"/>
                <a:ea typeface="+mn-ea"/>
                <a:cs typeface="+mn-cs"/>
              </a:rPr>
              <a:t>rofit per unit of capital is an increasing function of the ratio of sales to the capital stock.</a:t>
            </a:r>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t>82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Figure 15-4 shows that there is a strong direct relation between changes in profit per unit of capital and changes in the ratio of output to capital. You can see that p</a:t>
            </a:r>
            <a:r>
              <a:rPr lang="en-US" sz="1200" dirty="0"/>
              <a:t>rofit per unit of capital and the ratio of output to capital move largely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Long Description:</a:t>
            </a:r>
          </a:p>
          <a:p>
            <a:r>
              <a:rPr lang="en-US" sz="1200" kern="1200" dirty="0">
                <a:solidFill>
                  <a:schemeClr val="tx1"/>
                </a:solidFill>
                <a:effectLst/>
                <a:latin typeface="+mn-lt"/>
                <a:ea typeface="+mn-ea"/>
                <a:cs typeface="+mn-cs"/>
              </a:rPr>
              <a:t>The left vertical axis of the graph is labeled “Change in the ratio of output to capital” ranging from negative 10 to 6, in increments of 2. The right vertical axis of the graph is labeled “Change in the ratio of profit to capital (percentage points)” ranging from negative 2 to 2, in increments of 0.5.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horizontal axis of the graph represents the years from 1960 to 2015, in increments of 5 years.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denoting the “change in output (scale at left)” shows the following information: 1960, 1.5; 1965, 2; 1970, negative 4.4; 1975, negative 2; 1980, negative 3.3; 1985, 0.8; 1990, negative 0.4; 1995, 0; 2000, negative 2; 2005, negative 1; 2010, 1; 2015, 1.</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denoting the “change in profit (scale at right)” shows the following information: 1960, negative 4; 1965, 1.9; 1970, negative 8.5; 1975, negative 2.5; 1980, negative 6.5; 1985, negative 5; 1990, negative 3.5; 1995, negative 0.5; 2000, negative 6.5; 2005, negative 2; 2010, 2; 2015, negative 3.</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Eight shaded vertical bars are plotted on the graph for the years 1960, 1970, 1975, 1980, 1981, 1990, 2001, and 2009 with the peaks lying opposite 6 on the vertical axis. 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83</a:t>
            </a:fld>
            <a:endParaRPr lang="en-US" dirty="0"/>
          </a:p>
        </p:txBody>
      </p:sp>
    </p:spTree>
    <p:extLst>
      <p:ext uri="{BB962C8B-B14F-4D97-AF65-F5344CB8AC3E}">
        <p14:creationId xmlns:p14="http://schemas.microsoft.com/office/powerpoint/2010/main" val="24330563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will surely have noticed the similarities between our treatment of consumption and of investment behavior in Sections 15-1 and 15-2.</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But there are also important differences between consumption decisions and investment decisions.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Figure 15-5 plots yearly rates of change in US consumption and investment since 1960. The shaded areas are years during which the US economy was in recession. To make the figure easier to interpret, both rates of change are plotted as deviations from the average rate of change over the period, so that they are, on average, equal to zero. You can see that r</a:t>
            </a:r>
            <a:r>
              <a:rPr lang="en-US" sz="1200" kern="0" dirty="0"/>
              <a:t>elative movements in investment are much larger than relative movements in consumption. </a:t>
            </a:r>
            <a:r>
              <a:rPr lang="en-US" sz="1200" b="0" i="0" u="none" strike="noStrike" kern="1200" baseline="0" dirty="0">
                <a:solidFill>
                  <a:schemeClr val="tx1"/>
                </a:solidFill>
                <a:latin typeface="+mn-lt"/>
                <a:ea typeface="+mn-ea"/>
                <a:cs typeface="+mn-cs"/>
              </a:rPr>
              <a:t>The top three lines are conclusions we can draw from Figure 15.5.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left vertical axis of the graph is labeled “Percentage points” ranging from negative 30 to 30, in increments of 10. The horizontal axis of the graph represents the years from 1960 to 2015, in increments of 5 years.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denoting the “Deviation of percent growth of consumption from its mean” shows the following information: 1960, 0; 1965, 3; 1970, 0; 1975, 0; 1980, negative 2; 1985, 1; 1990, negative 1; 1995, 0; 2000, 1; 2005, 0; 2010, negative 0.05; 2015, 0.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line denoting the “Deviation of percent growth of investment from its mean” shows the following information: 1960, negative 7; 1965, 5; 1970, negative 9; 1975, negative 12; 1980, negative 9; 1985, negative 5; 1990, negative 9; 1995, negative 1; 2000, 0; 2005, 5; 2010, 0; 2015, negative 0.5.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Eight shaded vertical bars are plotted on the graph for the years 1960, 1970, 1975, 1980, 1981, 1990, 2001, and 2009 with the peaks lying opposite 30 on the vertical axis. 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86</a:t>
            </a:fld>
            <a:endParaRPr lang="en-US" dirty="0"/>
          </a:p>
        </p:txBody>
      </p:sp>
    </p:spTree>
    <p:extLst>
      <p:ext uri="{BB962C8B-B14F-4D97-AF65-F5344CB8AC3E}">
        <p14:creationId xmlns:p14="http://schemas.microsoft.com/office/powerpoint/2010/main" val="22243222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appendix shows the derivation of the expected present value of profits under static expectations. 					</a:t>
            </a:r>
          </a:p>
        </p:txBody>
      </p:sp>
      <p:sp>
        <p:nvSpPr>
          <p:cNvPr id="4" name="Slide Number Placeholder 3"/>
          <p:cNvSpPr>
            <a:spLocks noGrp="1"/>
          </p:cNvSpPr>
          <p:nvPr>
            <p:ph type="sldNum" sz="quarter" idx="10"/>
          </p:nvPr>
        </p:nvSpPr>
        <p:spPr/>
        <p:txBody>
          <a:bodyPr/>
          <a:lstStyle/>
          <a:p>
            <a:fld id="{A73D6722-9B4D-4E29-B226-C325925A8118}" type="slidenum">
              <a:rPr lang="en-US" smtClean="0"/>
              <a:t>87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this PowerPoint presentation contains mathematical equations, you may need to check that your computer has the following installed: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dirty="0" err="1"/>
              <a:t>MathType</a:t>
            </a:r>
            <a:r>
              <a:rPr lang="en-US" dirty="0"/>
              <a:t> Plugin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Math Player (free versions available)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NVDA Reader (free versions available) </a:t>
            </a:r>
          </a:p>
        </p:txBody>
      </p:sp>
      <p:sp>
        <p:nvSpPr>
          <p:cNvPr id="4" name="Slide Number Placeholder 3"/>
          <p:cNvSpPr>
            <a:spLocks noGrp="1"/>
          </p:cNvSpPr>
          <p:nvPr>
            <p:ph type="sldNum" sz="quarter" idx="10"/>
          </p:nvPr>
        </p:nvSpPr>
        <p:spPr/>
        <p:txBody>
          <a:bodyPr/>
          <a:lstStyle/>
          <a:p>
            <a:fld id="{A73D6722-9B4D-4E29-B226-C325925A8118}" type="slidenum">
              <a:rPr lang="en-US" smtClean="0"/>
              <a:t>88</a:t>
            </a:fld>
            <a:endParaRPr lang="en-US" dirty="0"/>
          </a:p>
        </p:txBody>
      </p:sp>
    </p:spTree>
    <p:extLst>
      <p:ext uri="{BB962C8B-B14F-4D97-AF65-F5344CB8AC3E}">
        <p14:creationId xmlns:p14="http://schemas.microsoft.com/office/powerpoint/2010/main" val="18145038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Understanding the macroeconomic implications of openness will occupy us for this and the next three chapters.</a:t>
            </a:r>
          </a:p>
          <a:p>
            <a:r>
              <a:rPr lang="en-US" sz="1200" b="0" i="1" u="none" strike="noStrike" kern="1200" baseline="0" dirty="0">
                <a:solidFill>
                  <a:schemeClr val="tx1"/>
                </a:solidFill>
                <a:latin typeface="+mn-lt"/>
                <a:ea typeface="+mn-ea"/>
                <a:cs typeface="+mn-cs"/>
              </a:rPr>
              <a:t>Openness </a:t>
            </a:r>
            <a:r>
              <a:rPr lang="en-US" sz="1200" b="0" i="0" u="none" strike="noStrike" kern="1200" baseline="0" dirty="0">
                <a:solidFill>
                  <a:schemeClr val="tx1"/>
                </a:solidFill>
                <a:latin typeface="+mn-lt"/>
                <a:ea typeface="+mn-ea"/>
                <a:cs typeface="+mn-cs"/>
              </a:rPr>
              <a:t>has three distinct dimensions: the goods markets, the financial markets, and the factor markets.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17-2 plots the evolution of US exports and US imports, as ratios to GDP, since 1960 (“US exports” means exports </a:t>
            </a:r>
            <a:r>
              <a:rPr lang="en-US" sz="1200" b="0" i="1" u="none" strike="noStrike" kern="1200" baseline="0" dirty="0">
                <a:solidFill>
                  <a:schemeClr val="tx1"/>
                </a:solidFill>
                <a:latin typeface="+mn-lt"/>
                <a:ea typeface="+mn-ea"/>
                <a:cs typeface="+mn-cs"/>
              </a:rPr>
              <a:t>from </a:t>
            </a:r>
            <a:r>
              <a:rPr lang="en-US" sz="1200" b="0" i="0" u="none" strike="noStrike" kern="1200" baseline="0" dirty="0">
                <a:solidFill>
                  <a:schemeClr val="tx1"/>
                </a:solidFill>
                <a:latin typeface="+mn-lt"/>
                <a:ea typeface="+mn-ea"/>
                <a:cs typeface="+mn-cs"/>
              </a:rPr>
              <a:t>the United States; “US imports” means imports </a:t>
            </a:r>
            <a:r>
              <a:rPr lang="en-US" sz="1200" b="0" i="1" u="none" strike="noStrike" kern="1200" baseline="0" dirty="0">
                <a:solidFill>
                  <a:schemeClr val="tx1"/>
                </a:solidFill>
                <a:latin typeface="+mn-lt"/>
                <a:ea typeface="+mn-ea"/>
                <a:cs typeface="+mn-cs"/>
              </a:rPr>
              <a:t>to </a:t>
            </a:r>
            <a:r>
              <a:rPr lang="en-US" sz="1200" b="0" i="0" u="none" strike="noStrike" kern="1200" baseline="0" dirty="0">
                <a:solidFill>
                  <a:schemeClr val="tx1"/>
                </a:solidFill>
                <a:latin typeface="+mn-lt"/>
                <a:ea typeface="+mn-ea"/>
                <a:cs typeface="+mn-cs"/>
              </a:rPr>
              <a:t>the United States). You can see that the US economy is becoming more open over time and that imports have consistently exceeded exports since the 1970s.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r>
              <a:rPr lang="en-US" sz="1200" kern="1200" dirty="0">
                <a:solidFill>
                  <a:schemeClr val="tx1"/>
                </a:solidFill>
                <a:effectLst/>
                <a:latin typeface="+mn-lt"/>
                <a:ea typeface="+mn-ea"/>
                <a:cs typeface="+mn-cs"/>
              </a:rPr>
              <a:t>The vertical axis of the graph is labeled “Percent of G D P” ranging from 0 to 20, in increments of 2. The horizontal axis of the graph represents the years from 1960 to 2017, in increments of 3 years. The “imports per G DP” for the years are plotted as follows: 1960, 4; 1963, 4; 1966, 4; 1969, 5; 1972, 5.8; 1975, 8; 1978, 8.5; 1981, 10; 1984, 9.5; 1987, 10; 1990, 10; 1993, 9.5; 1996, 11.5; 1999, 12; 2002, 13; 2005, 15; 2008, 17; 2011, 17; 2014, 15; 2017, 14. The “exports per G DP” for the years are plotted as follows: 1960, 5; 1963, 5; 1966, 5; 1969, 5; 1972, 5.2; 1975, 8; 1978, 7.8; 1981, 9; 1984, 7.8; 1987, 6.5; 1990, 8.5; 1993, 9.5; 1996, 10; 1999, 10.5; 2002, 9; 2005, 10; 2008, 11; 2011, 11; 2014, 13.5; 2017, 12. 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90</a:t>
            </a:fld>
            <a:endParaRPr lang="en-US" dirty="0"/>
          </a:p>
        </p:txBody>
      </p:sp>
    </p:spTree>
    <p:extLst>
      <p:ext uri="{BB962C8B-B14F-4D97-AF65-F5344CB8AC3E}">
        <p14:creationId xmlns:p14="http://schemas.microsoft.com/office/powerpoint/2010/main" val="11422707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sz="1200" b="0" i="0" u="none" strike="noStrike" kern="1200" baseline="0" dirty="0">
                <a:solidFill>
                  <a:schemeClr val="tx1"/>
                </a:solidFill>
                <a:latin typeface="+mn-lt"/>
                <a:ea typeface="+mn-ea"/>
                <a:cs typeface="+mn-cs"/>
              </a:rPr>
              <a:t>better index of openness than export or import ratios is the proportion of aggregate output composed of </a:t>
            </a:r>
            <a:r>
              <a:rPr lang="en-US" sz="1200" b="1" i="0" u="none" strike="noStrike" kern="1200" baseline="0" dirty="0">
                <a:solidFill>
                  <a:schemeClr val="tx1"/>
                </a:solidFill>
                <a:latin typeface="+mn-lt"/>
                <a:ea typeface="+mn-ea"/>
                <a:cs typeface="+mn-cs"/>
              </a:rPr>
              <a:t>tradable goods.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Neither you nor I can borrow at the federal funds rate set by the Fed. Nor can we borrow at the same rate as the US government. There is a good reason for this. Whoever might be lending to us knows that there is a chance that we may not be able to repay. The same is true for firms that issue bonds. Some firms present little risk and others more. To compensate for the risk, bond holders require a </a:t>
            </a:r>
            <a:r>
              <a:rPr lang="en-US" sz="1200" b="1" i="0" u="none" strike="noStrike" kern="1200" baseline="0" dirty="0">
                <a:solidFill>
                  <a:schemeClr val="tx1"/>
                </a:solidFill>
                <a:latin typeface="+mn-lt"/>
                <a:ea typeface="+mn-ea"/>
                <a:cs typeface="+mn-cs"/>
              </a:rPr>
              <a:t>risk premium</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exports around 12.3% of GDP, the United States has one of the smallest ratios of exports to GDP among the rich countries of the world. Table 17-1 gives ratios for a number of OECD countries.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Can a country have exports larger than its GDP—that is, can it have an export ratio greater than one? This focus box addresses that question.</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93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goods markets are open, domestic consumers face a second decision: whether to buy domestic or foreign goods. The decision about whether to buy domestic or foreign goods is affected by the price of domestic goods relative to foreign goods. We call this relative price the </a:t>
            </a:r>
            <a:r>
              <a:rPr lang="en-US" sz="1200" b="1" i="0" u="none" strike="noStrike" kern="1200" baseline="0" dirty="0">
                <a:solidFill>
                  <a:schemeClr val="tx1"/>
                </a:solidFill>
                <a:latin typeface="+mn-lt"/>
                <a:ea typeface="+mn-ea"/>
                <a:cs typeface="+mn-cs"/>
              </a:rPr>
              <a:t>real exchange rate</a:t>
            </a:r>
            <a:r>
              <a:rPr lang="en-US" sz="1200" b="0" i="0" u="none" strike="noStrike" kern="1200" baseline="0" dirty="0">
                <a:solidFill>
                  <a:schemeClr val="tx1"/>
                </a:solidFill>
                <a:latin typeface="+mn-lt"/>
                <a:ea typeface="+mn-ea"/>
                <a:cs typeface="+mn-cs"/>
              </a:rPr>
              <a:t>. What you will find in newspapers are </a:t>
            </a:r>
            <a:r>
              <a:rPr lang="en-US" sz="1200" b="0" i="1" u="none" strike="noStrike" kern="1200" baseline="0" dirty="0">
                <a:solidFill>
                  <a:schemeClr val="tx1"/>
                </a:solidFill>
                <a:latin typeface="+mn-lt"/>
                <a:ea typeface="+mn-ea"/>
                <a:cs typeface="+mn-cs"/>
              </a:rPr>
              <a:t>nominal exchange rates, </a:t>
            </a:r>
            <a:r>
              <a:rPr lang="en-US" sz="1200" b="0" i="0" u="none" strike="noStrike" kern="1200" baseline="0" dirty="0">
                <a:solidFill>
                  <a:schemeClr val="tx1"/>
                </a:solidFill>
                <a:latin typeface="+mn-lt"/>
                <a:ea typeface="+mn-ea"/>
                <a:cs typeface="+mn-cs"/>
              </a:rPr>
              <a:t>the relative prices of currencies. Exchange rates between the dollar and most foreign currencies are determined in foreign exchange markets and change every day—indeed every minute of the day. These changes are called </a:t>
            </a:r>
            <a:r>
              <a:rPr lang="en-US" sz="1200" b="0" i="1" u="none" strike="noStrike" kern="1200" baseline="0" dirty="0">
                <a:solidFill>
                  <a:schemeClr val="tx1"/>
                </a:solidFill>
                <a:latin typeface="+mn-lt"/>
                <a:ea typeface="+mn-ea"/>
                <a:cs typeface="+mn-cs"/>
              </a:rPr>
              <a:t>nominal appreciations </a:t>
            </a:r>
            <a:r>
              <a:rPr lang="en-US" sz="1200" b="0" i="0" u="none" strike="noStrike" kern="1200" baseline="0" dirty="0">
                <a:solidFill>
                  <a:schemeClr val="tx1"/>
                </a:solidFill>
                <a:latin typeface="+mn-lt"/>
                <a:ea typeface="+mn-ea"/>
                <a:cs typeface="+mn-cs"/>
              </a:rPr>
              <a:t>or </a:t>
            </a:r>
            <a:r>
              <a:rPr lang="en-US" sz="1200" b="0" i="1" u="none" strike="noStrike" kern="1200" baseline="0" dirty="0">
                <a:solidFill>
                  <a:schemeClr val="tx1"/>
                </a:solidFill>
                <a:latin typeface="+mn-lt"/>
                <a:ea typeface="+mn-ea"/>
                <a:cs typeface="+mn-cs"/>
              </a:rPr>
              <a:t>nominal depreciations.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may have encountered two other words to denote movements in exchange rates: “revaluations” and “devaluations.” These two terms are used when countries operate under </a:t>
            </a:r>
            <a:r>
              <a:rPr lang="en-US" sz="1200" b="1" i="0" u="none" strike="noStrike" kern="1200" baseline="0" dirty="0">
                <a:solidFill>
                  <a:schemeClr val="tx1"/>
                </a:solidFill>
                <a:latin typeface="+mn-lt"/>
                <a:ea typeface="+mn-ea"/>
                <a:cs typeface="+mn-cs"/>
              </a:rPr>
              <a:t>fixed exchange rates</a:t>
            </a:r>
            <a:r>
              <a:rPr lang="en-US" sz="1200" b="0" i="0" u="none" strike="noStrike" kern="1200" baseline="0" dirty="0">
                <a:solidFill>
                  <a:schemeClr val="tx1"/>
                </a:solidFill>
                <a:latin typeface="+mn-lt"/>
                <a:ea typeface="+mn-ea"/>
                <a:cs typeface="+mn-cs"/>
              </a:rPr>
              <a:t>—a system in which two or more countries maintain a constant exchange rate between their currencies.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17-3 plots the nominal exchange rate between the dollar and the pound since 1971.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vertical axis of the graph is labeled “Dollar in Terms of Pounds” ranging from 0.30 to 1, in increments of 0.10. The horizontal axis of the graph represents the years from 1971 to 2016. The value of dollars plotted on the graph for the years are as follows: 1971, 0.42; 1974, 0.43; 1977, 0.53; 1980, 0.45; 1984, 0.70; 1987, 0.60; 1990, 0.52; 1993, 0.65; 1997, 0.62; 2000, 0.68; 2003, 0.54; 2006, 0.50; 2010, 0.65; 2013, 0.65; 2016, 0.74. 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96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17-4 goes through the steps needed to construct the real exchange rate.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Like nominal exchange rates, real exchange rates move over time. These changes are called </a:t>
            </a:r>
            <a:r>
              <a:rPr lang="en-US" sz="1200" b="0" i="1" u="none" strike="noStrike" kern="1200" baseline="0" dirty="0">
                <a:solidFill>
                  <a:schemeClr val="tx1"/>
                </a:solidFill>
                <a:latin typeface="+mn-lt"/>
                <a:ea typeface="+mn-ea"/>
                <a:cs typeface="+mn-cs"/>
              </a:rPr>
              <a:t>real appreciations </a:t>
            </a:r>
            <a:r>
              <a:rPr lang="en-US" sz="1200" b="0" i="0" u="none" strike="noStrike" kern="1200" baseline="0" dirty="0">
                <a:solidFill>
                  <a:schemeClr val="tx1"/>
                </a:solidFill>
                <a:latin typeface="+mn-lt"/>
                <a:ea typeface="+mn-ea"/>
                <a:cs typeface="+mn-cs"/>
              </a:rPr>
              <a:t>or </a:t>
            </a:r>
            <a:r>
              <a:rPr lang="en-US" sz="1200" b="0" i="1" u="none" strike="noStrike" kern="1200" baseline="0" dirty="0">
                <a:solidFill>
                  <a:schemeClr val="tx1"/>
                </a:solidFill>
                <a:latin typeface="+mn-lt"/>
                <a:ea typeface="+mn-ea"/>
                <a:cs typeface="+mn-cs"/>
              </a:rPr>
              <a:t>real depreciations</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Figure 17-5 plots the evolution of the real exchange rate between the United States and the United Kingdom since 1971, constructed using equation (17.1). </a:t>
            </a:r>
            <a:r>
              <a:rPr lang="en-US" sz="1200" dirty="0"/>
              <a:t>Except for the difference in trend reflecting higher average inflation in the United Kingdom than in the United States until the early 1990s, the nominal and the real exchange rates have moved largely together.</a:t>
            </a:r>
          </a:p>
          <a:p>
            <a:endParaRPr lang="en-US" dirty="0"/>
          </a:p>
          <a:p>
            <a:r>
              <a:rPr lang="en-US" dirty="0"/>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vertical axis of the graph is labeled “U S Goods in Terms of U K Goods Dollars in Terms of Pounds” ranging from 0.30 to 1, in increments of 0.10. The horizontal axis of the graph represents the years from 1971 to 2017. The nominal exchange rates for the years are as follows: 1971, 0.41; 1973, 0.42; 1975, 0.43; 1977, 0.60; 1979, 0.50; 1981, 0.42; 1983, 0.58; 1985, 0.80; 1987, 0.62; 1989, 0.60; 1991, 0.52; 1993, 0.65; 1995, 0.62; 1997, 0.62; 1999, 0.60; 2001, 0.70; 2003, 0.63; 2005, 0.58; 2007, 0.55; 2009, 0.68; 2011, 0.62; 2013, 0.63; 2015, 0.65; 2017, 0.80. 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99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Table 17-2 shows the geographic composition of US trade for exports and imports.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17-6 shows the evolution of this multilateral real exchange rate, the price of US goods in terms of foreign goods since 1973. Like the bilateral real exchange rates we saw a few pages earlier, it is an index number and its level is arbitrary. The index is roughly today where it was in 1973. What is most noticeable about the figure are the large swings in the multilateral real exchange rate in the 1980s and, to a lesser extent, in the 2000s.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vertical axis of the graph is labeled “March 1973 equals 1” ranging from 0.80 to 1.30, in increments of 0.05. The horizontal axis of the graph represents the years from 1973 to 2017. The value of dollars plotted on the graph for the years are as follows: 1973, 1.03; 1974, 0.93; 1976, 0.94; 1978, 0.86; 1980, 0.88; 1982, 1.03; 1984, 1.15; 1986, 1.05; 1988, 0.94; 1990, 0.90; 1992, 0.87; 1994, 0.90; 1996, 0.88; 1997, 1; 1999, 1.02; 2001, 1.10; 2003, 0.97; 2005, 0.96; 2007, 0.88; 2009, 0.89; 2011, 0.81; 2013, 0.84; 2015, 0.94; 2017, 1. All values are approximated.</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101</a:t>
            </a:fld>
            <a:endParaRPr lang="en-US" dirty="0"/>
          </a:p>
        </p:txBody>
      </p:sp>
    </p:spTree>
    <p:extLst>
      <p:ext uri="{BB962C8B-B14F-4D97-AF65-F5344CB8AC3E}">
        <p14:creationId xmlns:p14="http://schemas.microsoft.com/office/powerpoint/2010/main" val="2124979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FBEEC16-EC3E-47DB-8A7E-DB390A3C363D}" type="datetimeFigureOut">
              <a:rPr lang="en-US" smtClean="0"/>
              <a:pPr/>
              <a:t>8/30/2022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EF9D1-8FE4-4A6C-8373-E5034EFA4A90}"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08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EEC16-EC3E-47DB-8A7E-DB390A3C363D}"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EF9D1-8FE4-4A6C-8373-E5034EFA4A90}" type="slidenum">
              <a:rPr lang="en-US" smtClean="0"/>
              <a:t>‹#›</a:t>
            </a:fld>
            <a:endParaRPr lang="en-US"/>
          </a:p>
        </p:txBody>
      </p:sp>
    </p:spTree>
    <p:extLst>
      <p:ext uri="{BB962C8B-B14F-4D97-AF65-F5344CB8AC3E}">
        <p14:creationId xmlns:p14="http://schemas.microsoft.com/office/powerpoint/2010/main" val="14348119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80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Picture Placeholder 9"/>
          <p:cNvSpPr>
            <a:spLocks noGrp="1"/>
          </p:cNvSpPr>
          <p:nvPr>
            <p:ph type="pic" sz="quarter" idx="16"/>
          </p:nvPr>
        </p:nvSpPr>
        <p:spPr>
          <a:xfrm>
            <a:off x="711201" y="5791200"/>
            <a:ext cx="10858500" cy="381000"/>
          </a:xfrm>
        </p:spPr>
        <p:txBody>
          <a:bodyPr/>
          <a:lstStyle/>
          <a:p>
            <a:endParaRPr lang="en-IN"/>
          </a:p>
        </p:txBody>
      </p:sp>
    </p:spTree>
    <p:extLst>
      <p:ext uri="{BB962C8B-B14F-4D97-AF65-F5344CB8AC3E}">
        <p14:creationId xmlns:p14="http://schemas.microsoft.com/office/powerpoint/2010/main" val="24058581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8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Picture Placeholder 9"/>
          <p:cNvSpPr>
            <a:spLocks noGrp="1"/>
          </p:cNvSpPr>
          <p:nvPr>
            <p:ph type="pic" sz="quarter" idx="16"/>
          </p:nvPr>
        </p:nvSpPr>
        <p:spPr>
          <a:xfrm>
            <a:off x="711201" y="5791200"/>
            <a:ext cx="10858500" cy="381000"/>
          </a:xfrm>
        </p:spPr>
        <p:txBody>
          <a:bodyPr/>
          <a:lstStyle/>
          <a:p>
            <a:endParaRPr lang="en-IN"/>
          </a:p>
        </p:txBody>
      </p:sp>
    </p:spTree>
    <p:extLst>
      <p:ext uri="{BB962C8B-B14F-4D97-AF65-F5344CB8AC3E}">
        <p14:creationId xmlns:p14="http://schemas.microsoft.com/office/powerpoint/2010/main" val="76832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8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Picture Placeholder 9"/>
          <p:cNvSpPr>
            <a:spLocks noGrp="1"/>
          </p:cNvSpPr>
          <p:nvPr>
            <p:ph type="pic" sz="quarter" idx="16"/>
          </p:nvPr>
        </p:nvSpPr>
        <p:spPr>
          <a:xfrm>
            <a:off x="711201" y="5791200"/>
            <a:ext cx="10858500" cy="381000"/>
          </a:xfrm>
        </p:spPr>
        <p:txBody>
          <a:bodyPr/>
          <a:lstStyle/>
          <a:p>
            <a:endParaRPr lang="en-IN"/>
          </a:p>
        </p:txBody>
      </p:sp>
    </p:spTree>
    <p:extLst>
      <p:ext uri="{BB962C8B-B14F-4D97-AF65-F5344CB8AC3E}">
        <p14:creationId xmlns:p14="http://schemas.microsoft.com/office/powerpoint/2010/main" val="19951015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8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Picture Placeholder 9"/>
          <p:cNvSpPr>
            <a:spLocks noGrp="1"/>
          </p:cNvSpPr>
          <p:nvPr>
            <p:ph type="pic" sz="quarter" idx="16"/>
          </p:nvPr>
        </p:nvSpPr>
        <p:spPr>
          <a:xfrm>
            <a:off x="711201" y="5791200"/>
            <a:ext cx="10858500" cy="381000"/>
          </a:xfrm>
        </p:spPr>
        <p:txBody>
          <a:bodyPr/>
          <a:lstStyle/>
          <a:p>
            <a:endParaRPr lang="en-IN"/>
          </a:p>
        </p:txBody>
      </p:sp>
    </p:spTree>
    <p:extLst>
      <p:ext uri="{BB962C8B-B14F-4D97-AF65-F5344CB8AC3E}">
        <p14:creationId xmlns:p14="http://schemas.microsoft.com/office/powerpoint/2010/main" val="1287948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Picture Placeholder 9"/>
          <p:cNvSpPr>
            <a:spLocks noGrp="1"/>
          </p:cNvSpPr>
          <p:nvPr>
            <p:ph type="pic" sz="quarter" idx="16"/>
          </p:nvPr>
        </p:nvSpPr>
        <p:spPr>
          <a:xfrm>
            <a:off x="711201" y="5791200"/>
            <a:ext cx="10858500" cy="381000"/>
          </a:xfrm>
        </p:spPr>
        <p:txBody>
          <a:bodyPr/>
          <a:lstStyle/>
          <a:p>
            <a:endParaRPr lang="en-IN"/>
          </a:p>
        </p:txBody>
      </p:sp>
    </p:spTree>
    <p:extLst>
      <p:ext uri="{BB962C8B-B14F-4D97-AF65-F5344CB8AC3E}">
        <p14:creationId xmlns:p14="http://schemas.microsoft.com/office/powerpoint/2010/main" val="30135397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8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Picture Placeholder 9"/>
          <p:cNvSpPr>
            <a:spLocks noGrp="1"/>
          </p:cNvSpPr>
          <p:nvPr>
            <p:ph type="pic" sz="quarter" idx="16"/>
          </p:nvPr>
        </p:nvSpPr>
        <p:spPr>
          <a:xfrm>
            <a:off x="711201" y="5791200"/>
            <a:ext cx="10858500" cy="381000"/>
          </a:xfrm>
        </p:spPr>
        <p:txBody>
          <a:bodyPr/>
          <a:lstStyle/>
          <a:p>
            <a:endParaRPr lang="en-IN"/>
          </a:p>
        </p:txBody>
      </p:sp>
    </p:spTree>
    <p:extLst>
      <p:ext uri="{BB962C8B-B14F-4D97-AF65-F5344CB8AC3E}">
        <p14:creationId xmlns:p14="http://schemas.microsoft.com/office/powerpoint/2010/main" val="5879630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Picture Placeholder 9"/>
          <p:cNvSpPr>
            <a:spLocks noGrp="1"/>
          </p:cNvSpPr>
          <p:nvPr>
            <p:ph type="pic" sz="quarter" idx="16"/>
          </p:nvPr>
        </p:nvSpPr>
        <p:spPr>
          <a:xfrm>
            <a:off x="711201" y="5791200"/>
            <a:ext cx="10858500" cy="381000"/>
          </a:xfrm>
        </p:spPr>
        <p:txBody>
          <a:bodyPr/>
          <a:lstStyle/>
          <a:p>
            <a:endParaRPr lang="en-IN"/>
          </a:p>
        </p:txBody>
      </p:sp>
    </p:spTree>
    <p:extLst>
      <p:ext uri="{BB962C8B-B14F-4D97-AF65-F5344CB8AC3E}">
        <p14:creationId xmlns:p14="http://schemas.microsoft.com/office/powerpoint/2010/main" val="3958336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8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4753220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88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2952415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89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91286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EEC16-EC3E-47DB-8A7E-DB390A3C363D}"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EF9D1-8FE4-4A6C-8373-E5034EFA4A90}"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256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12192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0" y="762001"/>
            <a:ext cx="103632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99583" y="3962400"/>
            <a:ext cx="10392835"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2044700" y="6374627"/>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rPr>
              <a:t>Copyright © 2021, 2017, 2013 by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76790"/>
            <a:ext cx="1224000" cy="279915"/>
          </a:xfrm>
          <a:prstGeom prst="rect">
            <a:avLst/>
          </a:prstGeom>
        </p:spPr>
      </p:pic>
    </p:spTree>
    <p:extLst>
      <p:ext uri="{BB962C8B-B14F-4D97-AF65-F5344CB8AC3E}">
        <p14:creationId xmlns:p14="http://schemas.microsoft.com/office/powerpoint/2010/main" val="401070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38"/>
            <a:ext cx="1146048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76790"/>
            <a:ext cx="1224000" cy="279915"/>
          </a:xfrm>
          <a:prstGeom prst="rect">
            <a:avLst/>
          </a:prstGeom>
        </p:spPr>
      </p:pic>
    </p:spTree>
    <p:extLst>
      <p:ext uri="{BB962C8B-B14F-4D97-AF65-F5344CB8AC3E}">
        <p14:creationId xmlns:p14="http://schemas.microsoft.com/office/powerpoint/2010/main" val="4076719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609600" y="816430"/>
            <a:ext cx="109728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609600" y="1600201"/>
            <a:ext cx="109728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125292" y="6172201"/>
            <a:ext cx="1146048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37527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996055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565387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125292" y="6172201"/>
            <a:ext cx="1146048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8/30/2022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2044700" y="6374627"/>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rPr>
              <a:t>Copyright © 2020 by Pearson Education, Inc.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76790"/>
            <a:ext cx="1224000" cy="279915"/>
          </a:xfrm>
          <a:prstGeom prst="rect">
            <a:avLst/>
          </a:prstGeom>
        </p:spPr>
      </p:pic>
    </p:spTree>
    <p:extLst>
      <p:ext uri="{BB962C8B-B14F-4D97-AF65-F5344CB8AC3E}">
        <p14:creationId xmlns:p14="http://schemas.microsoft.com/office/powerpoint/2010/main" val="4278514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2362201"/>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30480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09600" y="38100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609600" y="46482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812800" y="48006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4828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2362201"/>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30480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09600" y="38100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609600" y="46482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812800" y="48006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1016000" y="49530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1219200" y="51054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422400" y="52578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625600" y="54102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828800" y="55626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2032000" y="57150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56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EEC16-EC3E-47DB-8A7E-DB390A3C363D}"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EF9D1-8FE4-4A6C-8373-E5034EFA4A90}" type="slidenum">
              <a:rPr lang="en-US" smtClean="0"/>
              <a:t>‹#›</a:t>
            </a:fld>
            <a:endParaRPr lang="en-US"/>
          </a:p>
        </p:txBody>
      </p:sp>
    </p:spTree>
    <p:extLst>
      <p:ext uri="{BB962C8B-B14F-4D97-AF65-F5344CB8AC3E}">
        <p14:creationId xmlns:p14="http://schemas.microsoft.com/office/powerpoint/2010/main" val="1701155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729351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685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5029201"/>
            <a:ext cx="10972800" cy="10969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711200" y="2819400"/>
            <a:ext cx="10769600" cy="1143000"/>
          </a:xfrm>
        </p:spPr>
        <p:txBody>
          <a:bodyPr/>
          <a:lstStyle/>
          <a:p>
            <a:endParaRPr lang="en-IN"/>
          </a:p>
        </p:txBody>
      </p:sp>
    </p:spTree>
    <p:extLst>
      <p:ext uri="{BB962C8B-B14F-4D97-AF65-F5344CB8AC3E}">
        <p14:creationId xmlns:p14="http://schemas.microsoft.com/office/powerpoint/2010/main" val="2475094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900945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432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54102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609600" y="3733800"/>
            <a:ext cx="10972800" cy="838200"/>
          </a:xfrm>
        </p:spPr>
        <p:txBody>
          <a:bodyPr/>
          <a:lstStyle/>
          <a:p>
            <a:endParaRPr lang="en-IN"/>
          </a:p>
        </p:txBody>
      </p:sp>
    </p:spTree>
    <p:extLst>
      <p:ext uri="{BB962C8B-B14F-4D97-AF65-F5344CB8AC3E}">
        <p14:creationId xmlns:p14="http://schemas.microsoft.com/office/powerpoint/2010/main" val="2989172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325824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812800" y="41148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7620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1"/>
            <a:ext cx="103632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899583" y="3962400"/>
            <a:ext cx="10392836"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478973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125292" y="6172201"/>
            <a:ext cx="1146048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458046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125292" y="6172201"/>
            <a:ext cx="1146048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8/30/2022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2044700" y="6374627"/>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rPr>
              <a:t>Copyright © 2020 by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76790"/>
            <a:ext cx="1224000" cy="279915"/>
          </a:xfrm>
          <a:prstGeom prst="rect">
            <a:avLst/>
          </a:prstGeom>
        </p:spPr>
      </p:pic>
    </p:spTree>
    <p:extLst>
      <p:ext uri="{BB962C8B-B14F-4D97-AF65-F5344CB8AC3E}">
        <p14:creationId xmlns:p14="http://schemas.microsoft.com/office/powerpoint/2010/main" val="226466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38"/>
            <a:ext cx="1146048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8/30/2022</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76790"/>
            <a:ext cx="1224000" cy="279915"/>
          </a:xfrm>
          <a:prstGeom prst="rect">
            <a:avLst/>
          </a:prstGeom>
        </p:spPr>
      </p:pic>
      <p:sp>
        <p:nvSpPr>
          <p:cNvPr id="14" name="Content Placeholder 16"/>
          <p:cNvSpPr>
            <a:spLocks noGrp="1"/>
          </p:cNvSpPr>
          <p:nvPr>
            <p:ph sz="quarter" idx="19" hasCustomPrompt="1"/>
          </p:nvPr>
        </p:nvSpPr>
        <p:spPr>
          <a:xfrm>
            <a:off x="3874732" y="6416475"/>
            <a:ext cx="7924800" cy="184666"/>
          </a:xfrm>
          <a:prstGeom prst="rect">
            <a:avLst/>
          </a:prstGeom>
        </p:spPr>
        <p:txBody>
          <a:bodyPr wrap="square" lIns="0" tIns="0" rIns="0" bIns="0">
            <a:spAutoFit/>
          </a:bodyPr>
          <a:lstStyle>
            <a:lvl1pPr marL="0" indent="0" eaLnBrk="1" fontAlgn="auto" hangingPunct="1">
              <a:spcBef>
                <a:spcPts val="0"/>
              </a:spcBef>
              <a:spcAft>
                <a:spcPts val="0"/>
              </a:spcAft>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3" name="Picture Placeholder 2"/>
          <p:cNvSpPr>
            <a:spLocks noGrp="1"/>
          </p:cNvSpPr>
          <p:nvPr>
            <p:ph type="pic" sz="quarter" idx="20"/>
          </p:nvPr>
        </p:nvSpPr>
        <p:spPr>
          <a:xfrm>
            <a:off x="1016000" y="2057400"/>
            <a:ext cx="4572000" cy="3657600"/>
          </a:xfrm>
        </p:spPr>
        <p:txBody>
          <a:bodyPr/>
          <a:lstStyle/>
          <a:p>
            <a:endParaRPr lang="en-IN"/>
          </a:p>
        </p:txBody>
      </p:sp>
    </p:spTree>
    <p:extLst>
      <p:ext uri="{BB962C8B-B14F-4D97-AF65-F5344CB8AC3E}">
        <p14:creationId xmlns:p14="http://schemas.microsoft.com/office/powerpoint/2010/main" val="274949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BEEC16-EC3E-47DB-8A7E-DB390A3C363D}"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EF9D1-8FE4-4A6C-8373-E5034EFA4A9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358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Picture Placeholder 11"/>
          <p:cNvSpPr>
            <a:spLocks noGrp="1"/>
          </p:cNvSpPr>
          <p:nvPr>
            <p:ph type="pic" sz="quarter" idx="15"/>
          </p:nvPr>
        </p:nvSpPr>
        <p:spPr>
          <a:xfrm>
            <a:off x="596900" y="5334000"/>
            <a:ext cx="10695517" cy="609600"/>
          </a:xfrm>
        </p:spPr>
        <p:txBody>
          <a:bodyPr/>
          <a:lstStyle/>
          <a:p>
            <a:endParaRPr lang="en-IN"/>
          </a:p>
        </p:txBody>
      </p:sp>
    </p:spTree>
    <p:extLst>
      <p:ext uri="{BB962C8B-B14F-4D97-AF65-F5344CB8AC3E}">
        <p14:creationId xmlns:p14="http://schemas.microsoft.com/office/powerpoint/2010/main" val="2121048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609600" y="5410200"/>
            <a:ext cx="10871200" cy="533400"/>
          </a:xfrm>
        </p:spPr>
        <p:txBody>
          <a:bodyPr/>
          <a:lstStyle/>
          <a:p>
            <a:endParaRPr lang="en-IN"/>
          </a:p>
        </p:txBody>
      </p:sp>
    </p:spTree>
    <p:extLst>
      <p:ext uri="{BB962C8B-B14F-4D97-AF65-F5344CB8AC3E}">
        <p14:creationId xmlns:p14="http://schemas.microsoft.com/office/powerpoint/2010/main" val="1541184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609600" y="5410200"/>
            <a:ext cx="10871200" cy="533400"/>
          </a:xfrm>
        </p:spPr>
        <p:txBody>
          <a:bodyPr/>
          <a:lstStyle/>
          <a:p>
            <a:endParaRPr lang="en-IN"/>
          </a:p>
        </p:txBody>
      </p:sp>
    </p:spTree>
    <p:extLst>
      <p:ext uri="{BB962C8B-B14F-4D97-AF65-F5344CB8AC3E}">
        <p14:creationId xmlns:p14="http://schemas.microsoft.com/office/powerpoint/2010/main" val="835112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609600" y="5410200"/>
            <a:ext cx="10871200" cy="533400"/>
          </a:xfrm>
        </p:spPr>
        <p:txBody>
          <a:bodyPr/>
          <a:lstStyle/>
          <a:p>
            <a:endParaRPr lang="en-IN"/>
          </a:p>
        </p:txBody>
      </p:sp>
    </p:spTree>
    <p:extLst>
      <p:ext uri="{BB962C8B-B14F-4D97-AF65-F5344CB8AC3E}">
        <p14:creationId xmlns:p14="http://schemas.microsoft.com/office/powerpoint/2010/main" val="3467851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609600" y="5410200"/>
            <a:ext cx="10871200" cy="533400"/>
          </a:xfrm>
        </p:spPr>
        <p:txBody>
          <a:bodyPr/>
          <a:lstStyle/>
          <a:p>
            <a:endParaRPr lang="en-IN"/>
          </a:p>
        </p:txBody>
      </p:sp>
    </p:spTree>
    <p:extLst>
      <p:ext uri="{BB962C8B-B14F-4D97-AF65-F5344CB8AC3E}">
        <p14:creationId xmlns:p14="http://schemas.microsoft.com/office/powerpoint/2010/main" val="1648720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38"/>
            <a:ext cx="1146048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8/30/2022</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76790"/>
            <a:ext cx="1224000" cy="279915"/>
          </a:xfrm>
          <a:prstGeom prst="rect">
            <a:avLst/>
          </a:prstGeom>
        </p:spPr>
      </p:pic>
      <p:sp>
        <p:nvSpPr>
          <p:cNvPr id="14" name="Content Placeholder 16"/>
          <p:cNvSpPr>
            <a:spLocks noGrp="1"/>
          </p:cNvSpPr>
          <p:nvPr>
            <p:ph sz="quarter" idx="19" hasCustomPrompt="1"/>
          </p:nvPr>
        </p:nvSpPr>
        <p:spPr>
          <a:xfrm>
            <a:off x="3874732" y="6416475"/>
            <a:ext cx="7924800" cy="184666"/>
          </a:xfrm>
          <a:prstGeom prst="rect">
            <a:avLst/>
          </a:prstGeom>
        </p:spPr>
        <p:txBody>
          <a:bodyPr wrap="square" lIns="0" tIns="0" rIns="0" bIns="0">
            <a:spAutoFit/>
          </a:bodyPr>
          <a:lstStyle>
            <a:lvl1pPr marL="0" indent="0" eaLnBrk="1" fontAlgn="auto" hangingPunct="1">
              <a:spcBef>
                <a:spcPts val="0"/>
              </a:spcBef>
              <a:spcAft>
                <a:spcPts val="0"/>
              </a:spcAft>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3" name="Picture Placeholder 2"/>
          <p:cNvSpPr>
            <a:spLocks noGrp="1"/>
          </p:cNvSpPr>
          <p:nvPr>
            <p:ph type="pic" sz="quarter" idx="20"/>
          </p:nvPr>
        </p:nvSpPr>
        <p:spPr>
          <a:xfrm>
            <a:off x="1016000" y="2057400"/>
            <a:ext cx="4572000" cy="3657600"/>
          </a:xfrm>
        </p:spPr>
        <p:txBody>
          <a:bodyPr/>
          <a:lstStyle/>
          <a:p>
            <a:endParaRPr lang="en-IN"/>
          </a:p>
        </p:txBody>
      </p:sp>
    </p:spTree>
    <p:extLst>
      <p:ext uri="{BB962C8B-B14F-4D97-AF65-F5344CB8AC3E}">
        <p14:creationId xmlns:p14="http://schemas.microsoft.com/office/powerpoint/2010/main" val="2630866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596901" y="5334000"/>
            <a:ext cx="10883900" cy="609600"/>
          </a:xfrm>
        </p:spPr>
        <p:txBody>
          <a:bodyPr/>
          <a:lstStyle/>
          <a:p>
            <a:endParaRPr lang="en-IN"/>
          </a:p>
        </p:txBody>
      </p:sp>
    </p:spTree>
    <p:extLst>
      <p:ext uri="{BB962C8B-B14F-4D97-AF65-F5344CB8AC3E}">
        <p14:creationId xmlns:p14="http://schemas.microsoft.com/office/powerpoint/2010/main" val="151851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337047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514816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177904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BEEC16-EC3E-47DB-8A7E-DB390A3C363D}"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EF9D1-8FE4-4A6C-8373-E5034EFA4A90}" type="slidenum">
              <a:rPr lang="en-US" smtClean="0"/>
              <a:t>‹#›</a:t>
            </a:fld>
            <a:endParaRPr lang="en-US"/>
          </a:p>
        </p:txBody>
      </p:sp>
    </p:spTree>
    <p:extLst>
      <p:ext uri="{BB962C8B-B14F-4D97-AF65-F5344CB8AC3E}">
        <p14:creationId xmlns:p14="http://schemas.microsoft.com/office/powerpoint/2010/main" val="319680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0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3206814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3092936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2426933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2342482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4024081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1613440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151673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42242262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8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Picture Placeholder 9"/>
          <p:cNvSpPr>
            <a:spLocks noGrp="1"/>
          </p:cNvSpPr>
          <p:nvPr>
            <p:ph type="pic" sz="quarter" idx="16"/>
          </p:nvPr>
        </p:nvSpPr>
        <p:spPr>
          <a:xfrm>
            <a:off x="609600" y="5638800"/>
            <a:ext cx="11074400" cy="533400"/>
          </a:xfrm>
        </p:spPr>
        <p:txBody>
          <a:bodyPr/>
          <a:lstStyle/>
          <a:p>
            <a:endParaRPr lang="en-IN"/>
          </a:p>
        </p:txBody>
      </p:sp>
    </p:spTree>
    <p:extLst>
      <p:ext uri="{BB962C8B-B14F-4D97-AF65-F5344CB8AC3E}">
        <p14:creationId xmlns:p14="http://schemas.microsoft.com/office/powerpoint/2010/main" val="2286847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9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419170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BEEC16-EC3E-47DB-8A7E-DB390A3C363D}"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EF9D1-8FE4-4A6C-8373-E5034EFA4A90}" type="slidenum">
              <a:rPr lang="en-US" smtClean="0"/>
              <a:t>‹#›</a:t>
            </a:fld>
            <a:endParaRPr lang="en-US"/>
          </a:p>
        </p:txBody>
      </p:sp>
    </p:spTree>
    <p:extLst>
      <p:ext uri="{BB962C8B-B14F-4D97-AF65-F5344CB8AC3E}">
        <p14:creationId xmlns:p14="http://schemas.microsoft.com/office/powerpoint/2010/main" val="3207321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0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1781159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40981272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2654047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143132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35658724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3719162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1014607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8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2956657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9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Picture Placeholder 9"/>
          <p:cNvSpPr>
            <a:spLocks noGrp="1"/>
          </p:cNvSpPr>
          <p:nvPr>
            <p:ph type="pic" sz="quarter" idx="16"/>
          </p:nvPr>
        </p:nvSpPr>
        <p:spPr>
          <a:xfrm>
            <a:off x="609600" y="5638800"/>
            <a:ext cx="11074400" cy="533400"/>
          </a:xfrm>
        </p:spPr>
        <p:txBody>
          <a:bodyPr/>
          <a:lstStyle/>
          <a:p>
            <a:endParaRPr lang="en-IN"/>
          </a:p>
        </p:txBody>
      </p:sp>
    </p:spTree>
    <p:extLst>
      <p:ext uri="{BB962C8B-B14F-4D97-AF65-F5344CB8AC3E}">
        <p14:creationId xmlns:p14="http://schemas.microsoft.com/office/powerpoint/2010/main" val="34153476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0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360633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BEEC16-EC3E-47DB-8A7E-DB390A3C363D}"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EF9D1-8FE4-4A6C-8373-E5034EFA4A90}" type="slidenum">
              <a:rPr lang="en-US" smtClean="0"/>
              <a:t>‹#›</a:t>
            </a:fld>
            <a:endParaRPr lang="en-US"/>
          </a:p>
        </p:txBody>
      </p:sp>
    </p:spTree>
    <p:extLst>
      <p:ext uri="{BB962C8B-B14F-4D97-AF65-F5344CB8AC3E}">
        <p14:creationId xmlns:p14="http://schemas.microsoft.com/office/powerpoint/2010/main" val="42626955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6222876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8896654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Picture Placeholder 9"/>
          <p:cNvSpPr>
            <a:spLocks noGrp="1"/>
          </p:cNvSpPr>
          <p:nvPr>
            <p:ph type="pic" sz="quarter" idx="16"/>
          </p:nvPr>
        </p:nvSpPr>
        <p:spPr>
          <a:xfrm>
            <a:off x="609600" y="5638800"/>
            <a:ext cx="11074400" cy="533400"/>
          </a:xfrm>
        </p:spPr>
        <p:txBody>
          <a:bodyPr/>
          <a:lstStyle/>
          <a:p>
            <a:endParaRPr lang="en-IN"/>
          </a:p>
        </p:txBody>
      </p:sp>
    </p:spTree>
    <p:extLst>
      <p:ext uri="{BB962C8B-B14F-4D97-AF65-F5344CB8AC3E}">
        <p14:creationId xmlns:p14="http://schemas.microsoft.com/office/powerpoint/2010/main" val="2870841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10451626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17878580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486400"/>
            <a:ext cx="10464800" cy="609600"/>
          </a:xfrm>
        </p:spPr>
        <p:txBody>
          <a:bodyPr/>
          <a:lstStyle/>
          <a:p>
            <a:endParaRPr lang="en-IN"/>
          </a:p>
        </p:txBody>
      </p:sp>
    </p:spTree>
    <p:extLst>
      <p:ext uri="{BB962C8B-B14F-4D97-AF65-F5344CB8AC3E}">
        <p14:creationId xmlns:p14="http://schemas.microsoft.com/office/powerpoint/2010/main" val="1601570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Picture Placeholder 9"/>
          <p:cNvSpPr>
            <a:spLocks noGrp="1"/>
          </p:cNvSpPr>
          <p:nvPr>
            <p:ph type="pic" sz="quarter" idx="16"/>
          </p:nvPr>
        </p:nvSpPr>
        <p:spPr>
          <a:xfrm>
            <a:off x="609600" y="5638800"/>
            <a:ext cx="11074400" cy="533400"/>
          </a:xfrm>
        </p:spPr>
        <p:txBody>
          <a:bodyPr/>
          <a:lstStyle/>
          <a:p>
            <a:endParaRPr lang="en-IN"/>
          </a:p>
        </p:txBody>
      </p:sp>
    </p:spTree>
    <p:extLst>
      <p:ext uri="{BB962C8B-B14F-4D97-AF65-F5344CB8AC3E}">
        <p14:creationId xmlns:p14="http://schemas.microsoft.com/office/powerpoint/2010/main" val="28576352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8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Picture Placeholder 9"/>
          <p:cNvSpPr>
            <a:spLocks noGrp="1"/>
          </p:cNvSpPr>
          <p:nvPr>
            <p:ph type="pic" sz="quarter" idx="16"/>
          </p:nvPr>
        </p:nvSpPr>
        <p:spPr>
          <a:xfrm>
            <a:off x="609600" y="5638800"/>
            <a:ext cx="11074400" cy="533400"/>
          </a:xfrm>
        </p:spPr>
        <p:txBody>
          <a:bodyPr/>
          <a:lstStyle/>
          <a:p>
            <a:endParaRPr lang="en-IN"/>
          </a:p>
        </p:txBody>
      </p:sp>
    </p:spTree>
    <p:extLst>
      <p:ext uri="{BB962C8B-B14F-4D97-AF65-F5344CB8AC3E}">
        <p14:creationId xmlns:p14="http://schemas.microsoft.com/office/powerpoint/2010/main" val="2928853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257800"/>
            <a:ext cx="10769600" cy="838200"/>
          </a:xfrm>
        </p:spPr>
        <p:txBody>
          <a:bodyPr/>
          <a:lstStyle/>
          <a:p>
            <a:endParaRPr lang="en-IN"/>
          </a:p>
        </p:txBody>
      </p:sp>
    </p:spTree>
    <p:extLst>
      <p:ext uri="{BB962C8B-B14F-4D97-AF65-F5344CB8AC3E}">
        <p14:creationId xmlns:p14="http://schemas.microsoft.com/office/powerpoint/2010/main" val="7327588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9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257800"/>
            <a:ext cx="10769600" cy="838200"/>
          </a:xfrm>
        </p:spPr>
        <p:txBody>
          <a:bodyPr/>
          <a:lstStyle/>
          <a:p>
            <a:endParaRPr lang="en-IN"/>
          </a:p>
        </p:txBody>
      </p:sp>
    </p:spTree>
    <p:extLst>
      <p:ext uri="{BB962C8B-B14F-4D97-AF65-F5344CB8AC3E}">
        <p14:creationId xmlns:p14="http://schemas.microsoft.com/office/powerpoint/2010/main" val="349450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EEC16-EC3E-47DB-8A7E-DB390A3C363D}"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EF9D1-8FE4-4A6C-8373-E5034EFA4A90}" type="slidenum">
              <a:rPr lang="en-US" smtClean="0"/>
              <a:t>‹#›</a:t>
            </a:fld>
            <a:endParaRPr lang="en-US"/>
          </a:p>
        </p:txBody>
      </p:sp>
    </p:spTree>
    <p:extLst>
      <p:ext uri="{BB962C8B-B14F-4D97-AF65-F5344CB8AC3E}">
        <p14:creationId xmlns:p14="http://schemas.microsoft.com/office/powerpoint/2010/main" val="3953234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0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257800"/>
            <a:ext cx="10769600" cy="838200"/>
          </a:xfrm>
        </p:spPr>
        <p:txBody>
          <a:bodyPr/>
          <a:lstStyle/>
          <a:p>
            <a:endParaRPr lang="en-IN"/>
          </a:p>
        </p:txBody>
      </p:sp>
    </p:spTree>
    <p:extLst>
      <p:ext uri="{BB962C8B-B14F-4D97-AF65-F5344CB8AC3E}">
        <p14:creationId xmlns:p14="http://schemas.microsoft.com/office/powerpoint/2010/main" val="32721383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257800"/>
            <a:ext cx="10769600" cy="838200"/>
          </a:xfrm>
        </p:spPr>
        <p:txBody>
          <a:bodyPr/>
          <a:lstStyle/>
          <a:p>
            <a:endParaRPr lang="en-IN"/>
          </a:p>
        </p:txBody>
      </p:sp>
    </p:spTree>
    <p:extLst>
      <p:ext uri="{BB962C8B-B14F-4D97-AF65-F5344CB8AC3E}">
        <p14:creationId xmlns:p14="http://schemas.microsoft.com/office/powerpoint/2010/main" val="29060190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609600" y="5334001"/>
            <a:ext cx="10972800" cy="792163"/>
          </a:xfrm>
        </p:spPr>
        <p:txBody>
          <a:bodyPr/>
          <a:lstStyle/>
          <a:p>
            <a:endParaRPr lang="en-IN"/>
          </a:p>
        </p:txBody>
      </p:sp>
    </p:spTree>
    <p:extLst>
      <p:ext uri="{BB962C8B-B14F-4D97-AF65-F5344CB8AC3E}">
        <p14:creationId xmlns:p14="http://schemas.microsoft.com/office/powerpoint/2010/main" val="39828003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609600" y="5334001"/>
            <a:ext cx="10972800" cy="792163"/>
          </a:xfrm>
        </p:spPr>
        <p:txBody>
          <a:bodyPr/>
          <a:lstStyle/>
          <a:p>
            <a:endParaRPr lang="en-IN"/>
          </a:p>
        </p:txBody>
      </p:sp>
    </p:spTree>
    <p:extLst>
      <p:ext uri="{BB962C8B-B14F-4D97-AF65-F5344CB8AC3E}">
        <p14:creationId xmlns:p14="http://schemas.microsoft.com/office/powerpoint/2010/main" val="1050758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609600" y="5334001"/>
            <a:ext cx="10972800" cy="792163"/>
          </a:xfrm>
        </p:spPr>
        <p:txBody>
          <a:bodyPr/>
          <a:lstStyle/>
          <a:p>
            <a:endParaRPr lang="en-IN"/>
          </a:p>
        </p:txBody>
      </p:sp>
    </p:spTree>
    <p:extLst>
      <p:ext uri="{BB962C8B-B14F-4D97-AF65-F5344CB8AC3E}">
        <p14:creationId xmlns:p14="http://schemas.microsoft.com/office/powerpoint/2010/main" val="38334159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257800"/>
            <a:ext cx="10769600" cy="838200"/>
          </a:xfrm>
        </p:spPr>
        <p:txBody>
          <a:bodyPr/>
          <a:lstStyle/>
          <a:p>
            <a:endParaRPr lang="en-IN"/>
          </a:p>
        </p:txBody>
      </p:sp>
    </p:spTree>
    <p:extLst>
      <p:ext uri="{BB962C8B-B14F-4D97-AF65-F5344CB8AC3E}">
        <p14:creationId xmlns:p14="http://schemas.microsoft.com/office/powerpoint/2010/main" val="2107162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609600" y="5334001"/>
            <a:ext cx="10972800" cy="792163"/>
          </a:xfrm>
        </p:spPr>
        <p:txBody>
          <a:bodyPr/>
          <a:lstStyle/>
          <a:p>
            <a:endParaRPr lang="en-IN"/>
          </a:p>
        </p:txBody>
      </p:sp>
    </p:spTree>
    <p:extLst>
      <p:ext uri="{BB962C8B-B14F-4D97-AF65-F5344CB8AC3E}">
        <p14:creationId xmlns:p14="http://schemas.microsoft.com/office/powerpoint/2010/main" val="25593266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609600" y="5334001"/>
            <a:ext cx="10972800" cy="792163"/>
          </a:xfrm>
        </p:spPr>
        <p:txBody>
          <a:bodyPr/>
          <a:lstStyle/>
          <a:p>
            <a:endParaRPr lang="en-IN"/>
          </a:p>
        </p:txBody>
      </p:sp>
    </p:spTree>
    <p:extLst>
      <p:ext uri="{BB962C8B-B14F-4D97-AF65-F5344CB8AC3E}">
        <p14:creationId xmlns:p14="http://schemas.microsoft.com/office/powerpoint/2010/main" val="30493011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58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257800"/>
            <a:ext cx="10769600" cy="838200"/>
          </a:xfrm>
        </p:spPr>
        <p:txBody>
          <a:bodyPr/>
          <a:lstStyle/>
          <a:p>
            <a:endParaRPr lang="en-IN"/>
          </a:p>
        </p:txBody>
      </p:sp>
    </p:spTree>
    <p:extLst>
      <p:ext uri="{BB962C8B-B14F-4D97-AF65-F5344CB8AC3E}">
        <p14:creationId xmlns:p14="http://schemas.microsoft.com/office/powerpoint/2010/main" val="25003496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9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257800"/>
            <a:ext cx="10769600" cy="838200"/>
          </a:xfrm>
        </p:spPr>
        <p:txBody>
          <a:bodyPr/>
          <a:lstStyle/>
          <a:p>
            <a:endParaRPr lang="en-IN"/>
          </a:p>
        </p:txBody>
      </p:sp>
    </p:spTree>
    <p:extLst>
      <p:ext uri="{BB962C8B-B14F-4D97-AF65-F5344CB8AC3E}">
        <p14:creationId xmlns:p14="http://schemas.microsoft.com/office/powerpoint/2010/main" val="144815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BEEC16-EC3E-47DB-8A7E-DB390A3C363D}"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EF9D1-8FE4-4A6C-8373-E5034EFA4A90}" type="slidenum">
              <a:rPr lang="en-US" smtClean="0"/>
              <a:t>‹#›</a:t>
            </a:fld>
            <a:endParaRPr lang="en-US"/>
          </a:p>
        </p:txBody>
      </p:sp>
    </p:spTree>
    <p:extLst>
      <p:ext uri="{BB962C8B-B14F-4D97-AF65-F5344CB8AC3E}">
        <p14:creationId xmlns:p14="http://schemas.microsoft.com/office/powerpoint/2010/main" val="20856753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0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257800"/>
            <a:ext cx="10769600" cy="838200"/>
          </a:xfrm>
        </p:spPr>
        <p:txBody>
          <a:bodyPr/>
          <a:lstStyle/>
          <a:p>
            <a:endParaRPr lang="en-IN"/>
          </a:p>
        </p:txBody>
      </p:sp>
    </p:spTree>
    <p:extLst>
      <p:ext uri="{BB962C8B-B14F-4D97-AF65-F5344CB8AC3E}">
        <p14:creationId xmlns:p14="http://schemas.microsoft.com/office/powerpoint/2010/main" val="13568322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609600" y="5334001"/>
            <a:ext cx="10972800" cy="792163"/>
          </a:xfrm>
        </p:spPr>
        <p:txBody>
          <a:bodyPr/>
          <a:lstStyle/>
          <a:p>
            <a:endParaRPr lang="en-IN"/>
          </a:p>
        </p:txBody>
      </p:sp>
    </p:spTree>
    <p:extLst>
      <p:ext uri="{BB962C8B-B14F-4D97-AF65-F5344CB8AC3E}">
        <p14:creationId xmlns:p14="http://schemas.microsoft.com/office/powerpoint/2010/main" val="34845100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609600" y="5334001"/>
            <a:ext cx="10972800" cy="792163"/>
          </a:xfrm>
        </p:spPr>
        <p:txBody>
          <a:bodyPr/>
          <a:lstStyle/>
          <a:p>
            <a:endParaRPr lang="en-IN"/>
          </a:p>
        </p:txBody>
      </p:sp>
    </p:spTree>
    <p:extLst>
      <p:ext uri="{BB962C8B-B14F-4D97-AF65-F5344CB8AC3E}">
        <p14:creationId xmlns:p14="http://schemas.microsoft.com/office/powerpoint/2010/main" val="1815064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609600" y="5334001"/>
            <a:ext cx="10972800" cy="792163"/>
          </a:xfrm>
        </p:spPr>
        <p:txBody>
          <a:bodyPr/>
          <a:lstStyle/>
          <a:p>
            <a:endParaRPr lang="en-IN"/>
          </a:p>
        </p:txBody>
      </p:sp>
    </p:spTree>
    <p:extLst>
      <p:ext uri="{BB962C8B-B14F-4D97-AF65-F5344CB8AC3E}">
        <p14:creationId xmlns:p14="http://schemas.microsoft.com/office/powerpoint/2010/main" val="2363032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609600" y="5334001"/>
            <a:ext cx="10972800" cy="792163"/>
          </a:xfrm>
        </p:spPr>
        <p:txBody>
          <a:bodyPr/>
          <a:lstStyle/>
          <a:p>
            <a:endParaRPr lang="en-IN"/>
          </a:p>
        </p:txBody>
      </p:sp>
    </p:spTree>
    <p:extLst>
      <p:ext uri="{BB962C8B-B14F-4D97-AF65-F5344CB8AC3E}">
        <p14:creationId xmlns:p14="http://schemas.microsoft.com/office/powerpoint/2010/main" val="37864953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6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609600" y="5334001"/>
            <a:ext cx="10972800" cy="792163"/>
          </a:xfrm>
        </p:spPr>
        <p:txBody>
          <a:bodyPr/>
          <a:lstStyle/>
          <a:p>
            <a:endParaRPr lang="en-IN"/>
          </a:p>
        </p:txBody>
      </p:sp>
    </p:spTree>
    <p:extLst>
      <p:ext uri="{BB962C8B-B14F-4D97-AF65-F5344CB8AC3E}">
        <p14:creationId xmlns:p14="http://schemas.microsoft.com/office/powerpoint/2010/main" val="21529912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257800"/>
            <a:ext cx="10769600" cy="838200"/>
          </a:xfrm>
        </p:spPr>
        <p:txBody>
          <a:bodyPr/>
          <a:lstStyle/>
          <a:p>
            <a:endParaRPr lang="en-IN"/>
          </a:p>
        </p:txBody>
      </p:sp>
    </p:spTree>
    <p:extLst>
      <p:ext uri="{BB962C8B-B14F-4D97-AF65-F5344CB8AC3E}">
        <p14:creationId xmlns:p14="http://schemas.microsoft.com/office/powerpoint/2010/main" val="29267845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609600" y="5334001"/>
            <a:ext cx="10972800" cy="792163"/>
          </a:xfrm>
        </p:spPr>
        <p:txBody>
          <a:bodyPr/>
          <a:lstStyle/>
          <a:p>
            <a:endParaRPr lang="en-IN"/>
          </a:p>
        </p:txBody>
      </p:sp>
    </p:spTree>
    <p:extLst>
      <p:ext uri="{BB962C8B-B14F-4D97-AF65-F5344CB8AC3E}">
        <p14:creationId xmlns:p14="http://schemas.microsoft.com/office/powerpoint/2010/main" val="9107512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8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257800"/>
            <a:ext cx="10769600" cy="838200"/>
          </a:xfrm>
        </p:spPr>
        <p:txBody>
          <a:bodyPr/>
          <a:lstStyle/>
          <a:p>
            <a:endParaRPr lang="en-IN"/>
          </a:p>
        </p:txBody>
      </p:sp>
    </p:spTree>
    <p:extLst>
      <p:ext uri="{BB962C8B-B14F-4D97-AF65-F5344CB8AC3E}">
        <p14:creationId xmlns:p14="http://schemas.microsoft.com/office/powerpoint/2010/main" val="41139934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9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257800"/>
            <a:ext cx="10769600" cy="838200"/>
          </a:xfrm>
        </p:spPr>
        <p:txBody>
          <a:bodyPr/>
          <a:lstStyle/>
          <a:p>
            <a:endParaRPr lang="en-IN"/>
          </a:p>
        </p:txBody>
      </p:sp>
    </p:spTree>
    <p:extLst>
      <p:ext uri="{BB962C8B-B14F-4D97-AF65-F5344CB8AC3E}">
        <p14:creationId xmlns:p14="http://schemas.microsoft.com/office/powerpoint/2010/main" val="379314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BEEC16-EC3E-47DB-8A7E-DB390A3C363D}"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EF9D1-8FE4-4A6C-8373-E5034EFA4A9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8006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0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3048000"/>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4495800"/>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711200" y="5257800"/>
            <a:ext cx="10769600" cy="838200"/>
          </a:xfrm>
        </p:spPr>
        <p:txBody>
          <a:bodyPr/>
          <a:lstStyle/>
          <a:p>
            <a:endParaRPr lang="en-IN"/>
          </a:p>
        </p:txBody>
      </p:sp>
    </p:spTree>
    <p:extLst>
      <p:ext uri="{BB962C8B-B14F-4D97-AF65-F5344CB8AC3E}">
        <p14:creationId xmlns:p14="http://schemas.microsoft.com/office/powerpoint/2010/main" val="3115298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7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609600" y="5334001"/>
            <a:ext cx="10972800" cy="792163"/>
          </a:xfrm>
        </p:spPr>
        <p:txBody>
          <a:bodyPr/>
          <a:lstStyle/>
          <a:p>
            <a:endParaRPr lang="en-IN"/>
          </a:p>
        </p:txBody>
      </p:sp>
    </p:spTree>
    <p:extLst>
      <p:ext uri="{BB962C8B-B14F-4D97-AF65-F5344CB8AC3E}">
        <p14:creationId xmlns:p14="http://schemas.microsoft.com/office/powerpoint/2010/main" val="2600261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616005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066294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959959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7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596900" y="2771775"/>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609600" y="3686175"/>
            <a:ext cx="108712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609600" y="5029200"/>
            <a:ext cx="108712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8560434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9760853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7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2362711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78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011957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79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416123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16" Type="http://schemas.openxmlformats.org/officeDocument/2006/relationships/slideLayout" Target="../slideLayouts/slideLayout27.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5" Type="http://schemas.openxmlformats.org/officeDocument/2006/relationships/slideLayout" Target="../slideLayouts/slideLayout16.xml"/><Relationship Id="rId90" Type="http://schemas.openxmlformats.org/officeDocument/2006/relationships/slideLayout" Target="../slideLayouts/slideLayout101.xml"/><Relationship Id="rId95" Type="http://schemas.openxmlformats.org/officeDocument/2006/relationships/slideLayout" Target="../slideLayouts/slideLayout106.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91" Type="http://schemas.openxmlformats.org/officeDocument/2006/relationships/slideLayout" Target="../slideLayouts/slideLayout102.xml"/><Relationship Id="rId96" Type="http://schemas.openxmlformats.org/officeDocument/2006/relationships/slideLayout" Target="../slideLayouts/slideLayout10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94" Type="http://schemas.openxmlformats.org/officeDocument/2006/relationships/slideLayout" Target="../slideLayouts/slideLayout105.xml"/><Relationship Id="rId9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image" Target="../media/image2.emf"/><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FBEEC16-EC3E-47DB-8A7E-DB390A3C363D}" type="datetimeFigureOut">
              <a:rPr lang="en-US" smtClean="0"/>
              <a:pPr/>
              <a:t>8/30/2022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00EF9D1-8FE4-4A6C-8373-E5034EFA4A90}"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0704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5372"/>
            <a:ext cx="109728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125292" y="6172201"/>
            <a:ext cx="1146048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47617" y="113072"/>
            <a:ext cx="28448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4"/>
          </p:nvPr>
        </p:nvSpPr>
        <p:spPr>
          <a:xfrm>
            <a:off x="11292417" y="113072"/>
            <a:ext cx="735711"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2043185" y="6378268"/>
            <a:ext cx="9550400" cy="276999"/>
          </a:xfrm>
          <a:prstGeom prst="rect">
            <a:avLst/>
          </a:prstGeom>
          <a:noFill/>
        </p:spPr>
        <p:txBody>
          <a:bodyPr wrap="square" rtlCol="0">
            <a:spAutoFit/>
          </a:body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2021, 2017, 2013 Pearson Education, Inc. All Rights Reserved</a:t>
            </a:r>
          </a:p>
        </p:txBody>
      </p:sp>
      <p:pic>
        <p:nvPicPr>
          <p:cNvPr id="10" name="Picture 9" descr="Pearson Logo"/>
          <p:cNvPicPr>
            <a:picLocks noChangeAspect="1"/>
          </p:cNvPicPr>
          <p:nvPr userDrawn="1"/>
        </p:nvPicPr>
        <p:blipFill>
          <a:blip r:embed="rId100" cstate="print">
            <a:extLst>
              <a:ext uri="{28A0092B-C50C-407E-A947-70E740481C1C}">
                <a14:useLocalDpi xmlns:a14="http://schemas.microsoft.com/office/drawing/2010/main" val="0"/>
              </a:ext>
            </a:extLst>
          </a:blip>
          <a:stretch>
            <a:fillRect/>
          </a:stretch>
        </p:blipFill>
        <p:spPr>
          <a:xfrm>
            <a:off x="609600" y="6376790"/>
            <a:ext cx="1224000" cy="279915"/>
          </a:xfrm>
          <a:prstGeom prst="rect">
            <a:avLst/>
          </a:prstGeom>
        </p:spPr>
      </p:pic>
    </p:spTree>
    <p:extLst>
      <p:ext uri="{BB962C8B-B14F-4D97-AF65-F5344CB8AC3E}">
        <p14:creationId xmlns:p14="http://schemas.microsoft.com/office/powerpoint/2010/main" val="336355792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773" r:id="rId60"/>
    <p:sldLayoutId id="2147483774" r:id="rId61"/>
    <p:sldLayoutId id="2147483775" r:id="rId62"/>
    <p:sldLayoutId id="2147483776" r:id="rId63"/>
    <p:sldLayoutId id="2147483777" r:id="rId64"/>
    <p:sldLayoutId id="2147483778" r:id="rId65"/>
    <p:sldLayoutId id="2147483779" r:id="rId66"/>
    <p:sldLayoutId id="2147483780" r:id="rId67"/>
    <p:sldLayoutId id="2147483781" r:id="rId68"/>
    <p:sldLayoutId id="2147483782" r:id="rId69"/>
    <p:sldLayoutId id="2147483783" r:id="rId70"/>
    <p:sldLayoutId id="2147483784" r:id="rId71"/>
    <p:sldLayoutId id="2147483785" r:id="rId72"/>
    <p:sldLayoutId id="2147483786" r:id="rId73"/>
    <p:sldLayoutId id="2147483787" r:id="rId74"/>
    <p:sldLayoutId id="2147483788" r:id="rId75"/>
    <p:sldLayoutId id="2147483789" r:id="rId76"/>
    <p:sldLayoutId id="2147483790" r:id="rId77"/>
    <p:sldLayoutId id="2147483791" r:id="rId78"/>
    <p:sldLayoutId id="2147483792" r:id="rId79"/>
    <p:sldLayoutId id="2147483793" r:id="rId80"/>
    <p:sldLayoutId id="2147483794" r:id="rId81"/>
    <p:sldLayoutId id="2147483795" r:id="rId82"/>
    <p:sldLayoutId id="2147483796" r:id="rId83"/>
    <p:sldLayoutId id="2147483797" r:id="rId84"/>
    <p:sldLayoutId id="2147483798" r:id="rId85"/>
    <p:sldLayoutId id="2147483799" r:id="rId86"/>
    <p:sldLayoutId id="2147483800" r:id="rId87"/>
    <p:sldLayoutId id="2147483801" r:id="rId88"/>
    <p:sldLayoutId id="2147483802" r:id="rId89"/>
    <p:sldLayoutId id="2147483803" r:id="rId90"/>
    <p:sldLayoutId id="2147483804" r:id="rId91"/>
    <p:sldLayoutId id="2147483805" r:id="rId92"/>
    <p:sldLayoutId id="2147483806" r:id="rId93"/>
    <p:sldLayoutId id="2147483807" r:id="rId94"/>
    <p:sldLayoutId id="2147483808" r:id="rId95"/>
    <p:sldLayoutId id="2147483809" r:id="rId96"/>
    <p:sldLayoutId id="2147483810" r:id="rId97"/>
    <p:sldLayoutId id="2147483811" r:id="rId98"/>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9.xml"/></Relationships>
</file>

<file path=ppt/slides/_rels/slide101.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99.xml"/><Relationship Id="rId1" Type="http://schemas.openxmlformats.org/officeDocument/2006/relationships/slideLayout" Target="../slideLayouts/slideLayout8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4.xml"/></Relationships>
</file>

<file path=ppt/slides/_rels/slide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4.xml"/><Relationship Id="rId1" Type="http://schemas.openxmlformats.org/officeDocument/2006/relationships/slideLayout" Target="../slideLayouts/slideLayout8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6.xml"/></Relationships>
</file>

<file path=ppt/slides/_rels/slide10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6.xml"/><Relationship Id="rId1" Type="http://schemas.openxmlformats.org/officeDocument/2006/relationships/slideLayout" Target="../slideLayouts/slideLayout87.xml"/></Relationships>
</file>

<file path=ppt/slides/_rels/slide10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07.xml"/><Relationship Id="rId1" Type="http://schemas.openxmlformats.org/officeDocument/2006/relationships/slideLayout" Target="../slideLayouts/slideLayout88.xml"/><Relationship Id="rId4" Type="http://schemas.openxmlformats.org/officeDocument/2006/relationships/image" Target="../media/image15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08.xml"/><Relationship Id="rId1" Type="http://schemas.openxmlformats.org/officeDocument/2006/relationships/slideLayout" Target="../slideLayouts/slideLayout89.xml"/><Relationship Id="rId4" Type="http://schemas.openxmlformats.org/officeDocument/2006/relationships/image" Target="../media/image171.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10.xml"/><Relationship Id="rId1" Type="http://schemas.openxmlformats.org/officeDocument/2006/relationships/slideLayout" Target="../slideLayouts/slideLayout9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91.xml"/></Relationships>
</file>

<file path=ppt/slides/_rels/slide1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3.xml"/><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07.xml"/></Relationships>
</file>

<file path=ppt/slides/_rels/slide1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5.xml"/><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116.xml"/><Relationship Id="rId1" Type="http://schemas.openxmlformats.org/officeDocument/2006/relationships/slideLayout" Target="../slideLayouts/slideLayout33.xml"/></Relationships>
</file>

<file path=ppt/slides/_rels/slide119.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117.xml"/><Relationship Id="rId1" Type="http://schemas.openxmlformats.org/officeDocument/2006/relationships/slideLayout" Target="../slideLayouts/slideLayout34.xml"/><Relationship Id="rId4" Type="http://schemas.openxmlformats.org/officeDocument/2006/relationships/hyperlink" Target="https://fred.stlouisfed.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0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09.xml"/></Relationships>
</file>

<file path=ppt/slides/_rels/slide122.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120.xml"/><Relationship Id="rId1" Type="http://schemas.openxmlformats.org/officeDocument/2006/relationships/slideLayout" Target="../slideLayouts/slideLayout37.xml"/></Relationships>
</file>

<file path=ppt/slides/_rels/slide1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1.xml"/><Relationship Id="rId1" Type="http://schemas.openxmlformats.org/officeDocument/2006/relationships/slideLayout" Target="../slideLayouts/slideLayout2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92.xml"/></Relationships>
</file>

<file path=ppt/slides/_rels/slide125.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123.xml"/><Relationship Id="rId1" Type="http://schemas.openxmlformats.org/officeDocument/2006/relationships/slideLayout" Target="../slideLayouts/slideLayout30.xml"/></Relationships>
</file>

<file path=ppt/slides/_rels/slide126.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24.xml"/><Relationship Id="rId1" Type="http://schemas.openxmlformats.org/officeDocument/2006/relationships/slideLayout" Target="../slideLayouts/slideLayout93.xml"/><Relationship Id="rId4" Type="http://schemas.openxmlformats.org/officeDocument/2006/relationships/image" Target="../media/image190.png"/></Relationships>
</file>

<file path=ppt/slides/_rels/slide12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25.xml"/><Relationship Id="rId1" Type="http://schemas.openxmlformats.org/officeDocument/2006/relationships/slideLayout" Target="../slideLayouts/slideLayout94.xml"/><Relationship Id="rId4" Type="http://schemas.openxmlformats.org/officeDocument/2006/relationships/image" Target="../media/image212.png"/></Relationships>
</file>

<file path=ppt/slides/_rels/slide128.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126.xml"/><Relationship Id="rId1" Type="http://schemas.openxmlformats.org/officeDocument/2006/relationships/slideLayout" Target="../slideLayouts/slideLayout32.xml"/><Relationship Id="rId5" Type="http://schemas.openxmlformats.org/officeDocument/2006/relationships/image" Target="../media/image240.png"/><Relationship Id="rId4" Type="http://schemas.openxmlformats.org/officeDocument/2006/relationships/image" Target="../media/image232.png"/></Relationships>
</file>

<file path=ppt/slides/_rels/slide12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27.xml"/><Relationship Id="rId1" Type="http://schemas.openxmlformats.org/officeDocument/2006/relationships/slideLayout" Target="../slideLayouts/slideLayout39.xml"/><Relationship Id="rId4" Type="http://schemas.openxmlformats.org/officeDocument/2006/relationships/image" Target="../media/image261.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0.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128.xml"/><Relationship Id="rId1" Type="http://schemas.openxmlformats.org/officeDocument/2006/relationships/slideLayout" Target="../slideLayouts/slideLayout41.xml"/><Relationship Id="rId4" Type="http://schemas.openxmlformats.org/officeDocument/2006/relationships/image" Target="../media/image281.png"/></Relationships>
</file>

<file path=ppt/slides/_rels/slide131.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notesSlide" Target="../notesSlides/notesSlide129.xml"/><Relationship Id="rId1" Type="http://schemas.openxmlformats.org/officeDocument/2006/relationships/slideLayout" Target="../slideLayouts/slideLayout42.xml"/><Relationship Id="rId4" Type="http://schemas.openxmlformats.org/officeDocument/2006/relationships/image" Target="../media/image301.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3.xml"/></Relationships>
</file>

<file path=ppt/slides/_rels/slide1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1.xml"/><Relationship Id="rId1" Type="http://schemas.openxmlformats.org/officeDocument/2006/relationships/slideLayout" Target="../slideLayouts/slideLayout9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96.xml"/></Relationships>
</file>

<file path=ppt/slides/_rels/slide135.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notesSlide" Target="../notesSlides/notesSlide133.xml"/><Relationship Id="rId1" Type="http://schemas.openxmlformats.org/officeDocument/2006/relationships/slideLayout" Target="../slideLayouts/slideLayout97.xml"/></Relationships>
</file>

<file path=ppt/slides/_rels/slide136.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notesSlide" Target="../notesSlides/notesSlide134.xml"/><Relationship Id="rId1" Type="http://schemas.openxmlformats.org/officeDocument/2006/relationships/slideLayout" Target="../slideLayouts/slideLayout9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9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hyperlink" Target="http://www.bls.gov/cps/" TargetMode="Externa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140.xml"/><Relationship Id="rId1" Type="http://schemas.openxmlformats.org/officeDocument/2006/relationships/slideLayout" Target="../slideLayouts/slideLayout54.xml"/></Relationships>
</file>

<file path=ppt/slides/_rels/slide1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1.xml"/><Relationship Id="rId1" Type="http://schemas.openxmlformats.org/officeDocument/2006/relationships/slideLayout" Target="../slideLayouts/slideLayout29.xml"/></Relationships>
</file>

<file path=ppt/slides/_rels/slide144.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142.xml"/><Relationship Id="rId1" Type="http://schemas.openxmlformats.org/officeDocument/2006/relationships/slideLayout" Target="../slideLayouts/slideLayout10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0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02.xml"/></Relationships>
</file>

<file path=ppt/slides/_rels/slide147.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145.xml"/><Relationship Id="rId1" Type="http://schemas.openxmlformats.org/officeDocument/2006/relationships/slideLayout" Target="../slideLayouts/slideLayout10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5.xml"/></Relationships>
</file>

<file path=ppt/slides/_rels/slide149.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147.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0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06.xml"/></Relationships>
</file>

<file path=ppt/slides/_rels/slide15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50.xml"/><Relationship Id="rId1" Type="http://schemas.openxmlformats.org/officeDocument/2006/relationships/slideLayout" Target="../slideLayouts/slideLayout22.xml"/></Relationships>
</file>

<file path=ppt/slides/_rels/slide1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1.xml"/><Relationship Id="rId1" Type="http://schemas.openxmlformats.org/officeDocument/2006/relationships/slideLayout" Target="../slideLayouts/slideLayout2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hyperlink" Target="http://www.federalreserve.gov/econresdata/researchdata/feds200434.xls."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7.xml"/><Relationship Id="rId1" Type="http://schemas.openxmlformats.org/officeDocument/2006/relationships/slideLayout" Target="../slideLayouts/slideLayout36.xml"/><Relationship Id="rId4" Type="http://schemas.openxmlformats.org/officeDocument/2006/relationships/hyperlink" Target="http://research.stlouisfed.org/fred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hyperlink" Target="http://www.federalreserve.gov/econresdata/researchdat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hyperlink" Target="http://hsus.cambridge.org/HSUSWeb/index.d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0.xml"/><Relationship Id="rId1" Type="http://schemas.openxmlformats.org/officeDocument/2006/relationships/slideLayout" Target="../slideLayouts/slideLayout20.xml"/><Relationship Id="rId4" Type="http://schemas.openxmlformats.org/officeDocument/2006/relationships/image" Target="../media/image140.pn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0.xml"/><Relationship Id="rId4" Type="http://schemas.openxmlformats.org/officeDocument/2006/relationships/image" Target="../media/image170.png"/></Relationships>
</file>

<file path=ppt/slides/_rels/slide5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53.xml"/><Relationship Id="rId1" Type="http://schemas.openxmlformats.org/officeDocument/2006/relationships/slideLayout" Target="../slideLayouts/slideLayout44.xml"/><Relationship Id="rId4" Type="http://schemas.openxmlformats.org/officeDocument/2006/relationships/image" Target="../media/image191.png"/></Relationships>
</file>

<file path=ppt/slides/_rels/slide56.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54.xml"/><Relationship Id="rId1" Type="http://schemas.openxmlformats.org/officeDocument/2006/relationships/slideLayout" Target="../slideLayouts/slideLayout45.xml"/><Relationship Id="rId4" Type="http://schemas.openxmlformats.org/officeDocument/2006/relationships/image" Target="../media/image211.png"/></Relationships>
</file>

<file path=ppt/slides/_rels/slide5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55.xml"/><Relationship Id="rId1" Type="http://schemas.openxmlformats.org/officeDocument/2006/relationships/slideLayout" Target="../slideLayouts/slideLayout46.xml"/><Relationship Id="rId4" Type="http://schemas.openxmlformats.org/officeDocument/2006/relationships/image" Target="../media/image23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57.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38.pn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59.xml"/><Relationship Id="rId1" Type="http://schemas.openxmlformats.org/officeDocument/2006/relationships/slideLayout" Target="../slideLayouts/slideLayout20.xml"/><Relationship Id="rId4" Type="http://schemas.openxmlformats.org/officeDocument/2006/relationships/image" Target="../media/image270.png"/></Relationships>
</file>

<file path=ppt/slides/_rels/slide6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60.xml"/><Relationship Id="rId1" Type="http://schemas.openxmlformats.org/officeDocument/2006/relationships/slideLayout" Target="../slideLayouts/slideLayout20.xml"/><Relationship Id="rId4" Type="http://schemas.openxmlformats.org/officeDocument/2006/relationships/image" Target="../media/image290.png"/></Relationships>
</file>

<file path=ppt/slides/_rels/slide6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0.xml"/></Relationships>
</file>

<file path=ppt/slides/_rels/slide6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64.xml"/><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65.xml"/><Relationship Id="rId1" Type="http://schemas.openxmlformats.org/officeDocument/2006/relationships/slideLayout" Target="../slideLayouts/slideLayout52.xml"/><Relationship Id="rId4" Type="http://schemas.openxmlformats.org/officeDocument/2006/relationships/image" Target="../media/image330.png"/></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5.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72.xml"/><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73.xml"/><Relationship Id="rId1" Type="http://schemas.openxmlformats.org/officeDocument/2006/relationships/slideLayout" Target="../slideLayouts/slideLayout20.xml"/><Relationship Id="rId4" Type="http://schemas.openxmlformats.org/officeDocument/2006/relationships/image" Target="../media/image380.png"/></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4.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75.xml"/><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6.xml"/><Relationship Id="rId1" Type="http://schemas.openxmlformats.org/officeDocument/2006/relationships/slideLayout" Target="../slideLayouts/slideLayout58.xml"/><Relationship Id="rId5" Type="http://schemas.openxmlformats.org/officeDocument/2006/relationships/image" Target="../media/image43.png"/><Relationship Id="rId4" Type="http://schemas.openxmlformats.org/officeDocument/2006/relationships/image" Target="../media/image42.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78.xml"/><Relationship Id="rId1" Type="http://schemas.openxmlformats.org/officeDocument/2006/relationships/slideLayout" Target="../slideLayouts/slideLayout6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1.xml"/></Relationships>
</file>

<file path=ppt/slides/_rels/slide82.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80.xml"/><Relationship Id="rId1" Type="http://schemas.openxmlformats.org/officeDocument/2006/relationships/slideLayout" Target="../slideLayouts/slideLayout62.xml"/><Relationship Id="rId4" Type="http://schemas.openxmlformats.org/officeDocument/2006/relationships/image" Target="../media/image46.png"/></Relationships>
</file>

<file path=ppt/slides/_rels/slide8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81.xml"/><Relationship Id="rId1" Type="http://schemas.openxmlformats.org/officeDocument/2006/relationships/slideLayout" Target="../slideLayouts/slideLayout6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5.xml"/></Relationships>
</file>

<file path=ppt/slides/_rels/slide86.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84.xml"/><Relationship Id="rId1" Type="http://schemas.openxmlformats.org/officeDocument/2006/relationships/slideLayout" Target="../slideLayouts/slideLayout66.xml"/></Relationships>
</file>

<file path=ppt/slides/_rels/slide87.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85.xml"/><Relationship Id="rId1" Type="http://schemas.openxmlformats.org/officeDocument/2006/relationships/slideLayout" Target="../slideLayouts/slideLayout67.xml"/><Relationship Id="rId5" Type="http://schemas.openxmlformats.org/officeDocument/2006/relationships/image" Target="../media/image510.png"/><Relationship Id="rId4" Type="http://schemas.openxmlformats.org/officeDocument/2006/relationships/image" Target="../media/image500.png"/></Relationships>
</file>

<file path=ppt/slides/_rels/slide8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6.xml"/><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88.xml"/><Relationship Id="rId1" Type="http://schemas.openxmlformats.org/officeDocument/2006/relationships/slideLayout" Target="../slideLayouts/slideLayout69.xml"/><Relationship Id="rId4" Type="http://schemas.openxmlformats.org/officeDocument/2006/relationships/hyperlink" Target="https://research.stlouisfed.org/fred2/"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4.xml"/></Relationships>
</file>

<file path=ppt/slides/_rels/slide9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94.xml"/><Relationship Id="rId1" Type="http://schemas.openxmlformats.org/officeDocument/2006/relationships/slideLayout" Target="../slideLayouts/slideLayout75.xml"/></Relationships>
</file>

<file path=ppt/slides/_rels/slide9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5.xml"/><Relationship Id="rId1" Type="http://schemas.openxmlformats.org/officeDocument/2006/relationships/slideLayout" Target="../slideLayouts/slideLayout76.xml"/><Relationship Id="rId4" Type="http://schemas.openxmlformats.org/officeDocument/2006/relationships/image" Target="../media/image34.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7.xml"/></Relationships>
</file>

<file path=ppt/slides/_rels/slide99.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97.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96E4-871B-4059-941C-29D685BF6309}"/>
              </a:ext>
            </a:extLst>
          </p:cNvPr>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2800" dirty="0"/>
              <a:t>ECON 602 </a:t>
            </a:r>
            <a:br>
              <a:rPr lang="en-US" sz="2800" dirty="0"/>
            </a:br>
            <a:r>
              <a:rPr lang="en-US" sz="2800" dirty="0"/>
              <a:t>Macroeconomic theory and policy:</a:t>
            </a:r>
            <a:br>
              <a:rPr lang="en-US" sz="2800" dirty="0"/>
            </a:br>
            <a:r>
              <a:rPr lang="en-US" sz="4000" b="1" dirty="0">
                <a:solidFill>
                  <a:srgbClr val="FF0000"/>
                </a:solidFill>
              </a:rPr>
              <a:t>TEXTBOOK SLIDES FOR PART A</a:t>
            </a:r>
          </a:p>
        </p:txBody>
      </p:sp>
      <p:sp>
        <p:nvSpPr>
          <p:cNvPr id="3" name="Subtitle 2">
            <a:extLst>
              <a:ext uri="{FF2B5EF4-FFF2-40B4-BE49-F238E27FC236}">
                <a16:creationId xmlns:a16="http://schemas.microsoft.com/office/drawing/2014/main" id="{E1AD2B08-0CFA-4DCC-9C6D-CFC47872B275}"/>
              </a:ext>
            </a:extLst>
          </p:cNvPr>
          <p:cNvSpPr>
            <a:spLocks noGrp="1"/>
          </p:cNvSpPr>
          <p:nvPr>
            <p:ph type="subTitle" idx="1"/>
          </p:nvPr>
        </p:nvSpPr>
        <p:spPr/>
        <p:style>
          <a:lnRef idx="2">
            <a:schemeClr val="accent2"/>
          </a:lnRef>
          <a:fillRef idx="1">
            <a:schemeClr val="lt1"/>
          </a:fillRef>
          <a:effectRef idx="0">
            <a:schemeClr val="accent2"/>
          </a:effectRef>
          <a:fontRef idx="minor">
            <a:schemeClr val="dk1"/>
          </a:fontRef>
        </p:style>
        <p:txBody>
          <a:bodyPr/>
          <a:lstStyle/>
          <a:p>
            <a:pPr algn="ctr"/>
            <a:r>
              <a:rPr lang="en-US" dirty="0"/>
              <a:t>Sep. 13, 2022 </a:t>
            </a:r>
          </a:p>
          <a:p>
            <a:pPr algn="ctr"/>
            <a:r>
              <a:rPr lang="en-US" dirty="0"/>
              <a:t>Sep. 20, 2022</a:t>
            </a:r>
          </a:p>
        </p:txBody>
      </p:sp>
    </p:spTree>
    <p:extLst>
      <p:ext uri="{BB962C8B-B14F-4D97-AF65-F5344CB8AC3E}">
        <p14:creationId xmlns:p14="http://schemas.microsoft.com/office/powerpoint/2010/main" val="201755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22795"/>
            <a:ext cx="8229600" cy="553998"/>
          </a:xfrm>
        </p:spPr>
        <p:txBody>
          <a:bodyPr wrap="square">
            <a:spAutoFit/>
          </a:bodyPr>
          <a:lstStyle/>
          <a:p>
            <a:r>
              <a:rPr lang="en-US" sz="3600" dirty="0">
                <a:latin typeface="+mj-lt"/>
              </a:rPr>
              <a:t>6.2 Risk and Risk Premia </a:t>
            </a:r>
            <a:r>
              <a:rPr lang="en-US" sz="2800" dirty="0">
                <a:latin typeface="+mj-lt"/>
              </a:rPr>
              <a:t>(1 of 3)</a:t>
            </a:r>
            <a:endParaRPr lang="en-US" sz="3600" dirty="0">
              <a:latin typeface="+mj-lt"/>
            </a:endParaRPr>
          </a:p>
        </p:txBody>
      </p:sp>
      <p:sp>
        <p:nvSpPr>
          <p:cNvPr id="7" name="Content Placeholder 6"/>
          <p:cNvSpPr>
            <a:spLocks noGrp="1"/>
          </p:cNvSpPr>
          <p:nvPr>
            <p:ph idx="1"/>
          </p:nvPr>
        </p:nvSpPr>
        <p:spPr>
          <a:xfrm>
            <a:off x="1981200" y="1464342"/>
            <a:ext cx="8229600" cy="2802859"/>
          </a:xfrm>
        </p:spPr>
        <p:txBody>
          <a:bodyPr/>
          <a:lstStyle/>
          <a:p>
            <a:pPr>
              <a:spcBef>
                <a:spcPts val="525"/>
              </a:spcBef>
            </a:pPr>
            <a:r>
              <a:rPr lang="en-US" sz="2400" dirty="0">
                <a:ea typeface="ヒラギノ角ゴ Pro W3" pitchFamily="-84" charset="-128"/>
              </a:rPr>
              <a:t>Some bonds are risky, so bond holders require a risk premium.</a:t>
            </a:r>
          </a:p>
          <a:p>
            <a:pPr>
              <a:spcBef>
                <a:spcPts val="525"/>
              </a:spcBef>
            </a:pPr>
            <a:r>
              <a:rPr lang="en-US" sz="2400" dirty="0">
                <a:ea typeface="ヒラギノ角ゴ Pro W3" pitchFamily="-84" charset="-128"/>
              </a:rPr>
              <a:t>Let </a:t>
            </a:r>
            <a:r>
              <a:rPr lang="en-US" sz="2400" i="1" dirty="0" err="1">
                <a:ea typeface="ヒラギノ角ゴ Pro W3" pitchFamily="-84" charset="-128"/>
              </a:rPr>
              <a:t>i</a:t>
            </a:r>
            <a:r>
              <a:rPr lang="en-US" sz="2400" dirty="0">
                <a:ea typeface="ヒラギノ角ゴ Pro W3" pitchFamily="-84" charset="-128"/>
              </a:rPr>
              <a:t> be the nominal interest rate on a riskless bond, </a:t>
            </a:r>
            <a:r>
              <a:rPr lang="en-US" sz="2400" i="1" dirty="0">
                <a:ea typeface="ヒラギノ角ゴ Pro W3" pitchFamily="-84" charset="-128"/>
              </a:rPr>
              <a:t>x</a:t>
            </a:r>
            <a:r>
              <a:rPr lang="en-US" sz="2400" dirty="0">
                <a:ea typeface="ヒラギノ角ゴ Pro W3" pitchFamily="-84" charset="-128"/>
              </a:rPr>
              <a:t> be the risk premium, and </a:t>
            </a:r>
            <a:r>
              <a:rPr lang="en-US" sz="2400" i="1" dirty="0">
                <a:ea typeface="ヒラギノ角ゴ Pro W3" pitchFamily="-84" charset="-128"/>
              </a:rPr>
              <a:t>p</a:t>
            </a:r>
            <a:r>
              <a:rPr lang="en-US" sz="2400" dirty="0">
                <a:ea typeface="ヒラギノ角ゴ Pro W3" pitchFamily="-84" charset="-128"/>
              </a:rPr>
              <a:t> is the probability of defaulting, then to get the same expected return on the risky bonds as on the riskless bond:</a:t>
            </a:r>
          </a:p>
          <a:p>
            <a:pPr marL="0" indent="0" algn="ctr">
              <a:spcBef>
                <a:spcPts val="1200"/>
              </a:spcBef>
              <a:buNone/>
            </a:pPr>
            <a:r>
              <a:rPr lang="en-US" sz="2400" dirty="0">
                <a:ea typeface="ヒラギノ角ゴ Pro W3" pitchFamily="-84" charset="-128"/>
              </a:rPr>
              <a:t> (1 + </a:t>
            </a:r>
            <a:r>
              <a:rPr lang="en-US" sz="2400" i="1" dirty="0" err="1">
                <a:ea typeface="ヒラギノ角ゴ Pro W3" pitchFamily="-84" charset="-128"/>
              </a:rPr>
              <a:t>i</a:t>
            </a:r>
            <a:r>
              <a:rPr lang="en-US" sz="2400" dirty="0">
                <a:ea typeface="ヒラギノ角ゴ Pro W3" pitchFamily="-84" charset="-128"/>
              </a:rPr>
              <a:t>) = (1 – </a:t>
            </a:r>
            <a:r>
              <a:rPr lang="en-US" sz="2400" i="1" dirty="0">
                <a:ea typeface="ヒラギノ角ゴ Pro W3" pitchFamily="-84" charset="-128"/>
              </a:rPr>
              <a:t>p</a:t>
            </a:r>
            <a:r>
              <a:rPr lang="en-US" sz="2400" dirty="0">
                <a:ea typeface="ヒラギノ角ゴ Pro W3" pitchFamily="-84" charset="-128"/>
              </a:rPr>
              <a:t>)(1 + </a:t>
            </a:r>
            <a:r>
              <a:rPr lang="en-US" sz="2400" i="1" dirty="0" err="1">
                <a:ea typeface="ヒラギノ角ゴ Pro W3" pitchFamily="-84" charset="-128"/>
              </a:rPr>
              <a:t>i</a:t>
            </a:r>
            <a:r>
              <a:rPr lang="en-US" sz="2400" dirty="0">
                <a:ea typeface="ヒラギノ角ゴ Pro W3" pitchFamily="-84" charset="-128"/>
              </a:rPr>
              <a:t> + </a:t>
            </a:r>
            <a:r>
              <a:rPr lang="en-US" sz="2400" i="1" dirty="0">
                <a:ea typeface="ヒラギノ角ゴ Pro W3" pitchFamily="-84" charset="-128"/>
              </a:rPr>
              <a:t>x</a:t>
            </a:r>
            <a:r>
              <a:rPr lang="en-US" sz="2400" dirty="0">
                <a:ea typeface="ヒラギノ角ゴ Pro W3" pitchFamily="-84" charset="-128"/>
              </a:rPr>
              <a:t>) + (</a:t>
            </a:r>
            <a:r>
              <a:rPr lang="en-US" sz="2400" i="1" dirty="0">
                <a:ea typeface="ヒラギノ角ゴ Pro W3" pitchFamily="-84" charset="-128"/>
              </a:rPr>
              <a:t>p</a:t>
            </a:r>
            <a:r>
              <a:rPr lang="en-US" sz="2400" dirty="0">
                <a:ea typeface="ヒラギノ角ゴ Pro W3" pitchFamily="-84" charset="-128"/>
              </a:rPr>
              <a:t>)(0)</a:t>
            </a:r>
          </a:p>
          <a:p>
            <a:pPr marL="0" indent="0">
              <a:spcBef>
                <a:spcPts val="1200"/>
              </a:spcBef>
              <a:buNone/>
            </a:pPr>
            <a:r>
              <a:rPr lang="en-US" sz="2400" dirty="0">
                <a:ea typeface="ヒラギノ角ゴ Pro W3" pitchFamily="-84" charset="-128"/>
              </a:rPr>
              <a:t> </a:t>
            </a:r>
          </a:p>
        </p:txBody>
      </p:sp>
      <p:sp>
        <p:nvSpPr>
          <p:cNvPr id="3" name="Content Placeholder 2"/>
          <p:cNvSpPr>
            <a:spLocks noGrp="1"/>
          </p:cNvSpPr>
          <p:nvPr>
            <p:ph idx="13"/>
          </p:nvPr>
        </p:nvSpPr>
        <p:spPr>
          <a:xfrm>
            <a:off x="1981200" y="4465638"/>
            <a:ext cx="8229600" cy="1020763"/>
          </a:xfrm>
        </p:spPr>
        <p:txBody>
          <a:bodyPr/>
          <a:lstStyle/>
          <a:p>
            <a:pPr marL="266700" indent="0">
              <a:spcBef>
                <a:spcPts val="1200"/>
              </a:spcBef>
              <a:buNone/>
            </a:pPr>
            <a:r>
              <a:rPr lang="en-US" sz="2400" dirty="0">
                <a:ea typeface="ヒラギノ角ゴ Pro W3" pitchFamily="-84" charset="-128"/>
              </a:rPr>
              <a:t>so that</a:t>
            </a:r>
          </a:p>
          <a:p>
            <a:pPr marL="0" indent="0" algn="ctr">
              <a:spcBef>
                <a:spcPts val="1200"/>
              </a:spcBef>
              <a:buNone/>
            </a:pPr>
            <a:r>
              <a:rPr lang="en-US" sz="2400" i="1" dirty="0">
                <a:ea typeface="ヒラギノ角ゴ Pro W3" pitchFamily="-84" charset="-128"/>
              </a:rPr>
              <a:t> x</a:t>
            </a:r>
            <a:r>
              <a:rPr lang="en-US" sz="2400" dirty="0">
                <a:ea typeface="ヒラギノ角ゴ Pro W3" pitchFamily="-84" charset="-128"/>
              </a:rPr>
              <a:t> = (1 + </a:t>
            </a:r>
            <a:r>
              <a:rPr lang="en-US" sz="2400" i="1" dirty="0" err="1">
                <a:ea typeface="ヒラギノ角ゴ Pro W3" pitchFamily="-84" charset="-128"/>
              </a:rPr>
              <a:t>i</a:t>
            </a:r>
            <a:r>
              <a:rPr lang="en-US" sz="2400" dirty="0">
                <a:ea typeface="ヒラギノ角ゴ Pro W3" pitchFamily="-84" charset="-128"/>
              </a:rPr>
              <a:t>)</a:t>
            </a:r>
            <a:r>
              <a:rPr lang="en-US" sz="2400" i="1" dirty="0">
                <a:ea typeface="ヒラギノ角ゴ Pro W3" pitchFamily="-84" charset="-128"/>
              </a:rPr>
              <a:t>p</a:t>
            </a:r>
            <a:r>
              <a:rPr lang="en-US" sz="2400" dirty="0">
                <a:ea typeface="ヒラギノ角ゴ Pro W3" pitchFamily="-84" charset="-128"/>
              </a:rPr>
              <a:t> / (1 – </a:t>
            </a:r>
            <a:r>
              <a:rPr lang="en-US" sz="2400" i="1" dirty="0">
                <a:ea typeface="ヒラギノ角ゴ Pro W3" pitchFamily="-84" charset="-128"/>
              </a:rPr>
              <a:t>p</a:t>
            </a:r>
            <a:r>
              <a:rPr lang="en-US" sz="2400" dirty="0">
                <a:ea typeface="ヒラギノ角ゴ Pro W3" pitchFamily="-84" charset="-128"/>
              </a:rPr>
              <a:t>)</a:t>
            </a:r>
          </a:p>
        </p:txBody>
      </p:sp>
    </p:spTree>
    <p:extLst>
      <p:ext uri="{BB962C8B-B14F-4D97-AF65-F5344CB8AC3E}">
        <p14:creationId xmlns:p14="http://schemas.microsoft.com/office/powerpoint/2010/main" val="28964733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553"/>
            <a:ext cx="8229600" cy="496161"/>
          </a:xfrm>
        </p:spPr>
        <p:txBody>
          <a:bodyPr wrap="square">
            <a:spAutoFit/>
          </a:bodyPr>
          <a:lstStyle/>
          <a:p>
            <a:r>
              <a:rPr lang="en-IN" sz="3200" dirty="0"/>
              <a:t>17.1 Openness in Goods Markets </a:t>
            </a:r>
            <a:r>
              <a:rPr lang="en-IN" sz="2400" dirty="0"/>
              <a:t>(10 of 11)</a:t>
            </a:r>
            <a:endParaRPr lang="en-US" sz="3200" dirty="0"/>
          </a:p>
        </p:txBody>
      </p:sp>
      <p:sp>
        <p:nvSpPr>
          <p:cNvPr id="3" name="Content Placeholder 2"/>
          <p:cNvSpPr>
            <a:spLocks noGrp="1"/>
          </p:cNvSpPr>
          <p:nvPr>
            <p:ph idx="1"/>
          </p:nvPr>
        </p:nvSpPr>
        <p:spPr>
          <a:xfrm>
            <a:off x="1981200" y="864327"/>
            <a:ext cx="8229600" cy="1699736"/>
          </a:xfrm>
        </p:spPr>
        <p:txBody>
          <a:bodyPr wrap="square">
            <a:noAutofit/>
          </a:bodyPr>
          <a:lstStyle/>
          <a:p>
            <a:r>
              <a:rPr lang="en-US" sz="2200" dirty="0">
                <a:ea typeface="ヒラギノ角ゴ Pro W3" pitchFamily="-84" charset="-128"/>
              </a:rPr>
              <a:t>Example of going from </a:t>
            </a:r>
            <a:r>
              <a:rPr lang="en-US" sz="2200" b="1" dirty="0">
                <a:ea typeface="ヒラギノ角ゴ Pro W3" pitchFamily="-84" charset="-128"/>
              </a:rPr>
              <a:t>bilateral exchange rates </a:t>
            </a:r>
            <a:r>
              <a:rPr lang="en-US" sz="2200" dirty="0">
                <a:ea typeface="ヒラギノ角ゴ Pro W3" pitchFamily="-84" charset="-128"/>
              </a:rPr>
              <a:t>(two countries) to </a:t>
            </a:r>
            <a:r>
              <a:rPr lang="en-US" sz="2200" b="1" dirty="0">
                <a:ea typeface="ヒラギノ角ゴ Pro W3" pitchFamily="-84" charset="-128"/>
              </a:rPr>
              <a:t>multilateral exchange rates</a:t>
            </a:r>
            <a:r>
              <a:rPr lang="en-US" sz="2200" dirty="0">
                <a:ea typeface="ヒラギノ角ゴ Pro W3" pitchFamily="-84" charset="-128"/>
              </a:rPr>
              <a:t>: The </a:t>
            </a:r>
            <a:r>
              <a:rPr lang="en-US" sz="2200" b="1" dirty="0">
                <a:ea typeface="ヒラギノ角ゴ Pro W3" pitchFamily="-84" charset="-128"/>
              </a:rPr>
              <a:t>Multilateral real U.S. Exchange rate</a:t>
            </a:r>
            <a:r>
              <a:rPr lang="en-US" sz="2200" dirty="0">
                <a:ea typeface="ヒラギノ角ゴ Pro W3" pitchFamily="-84" charset="-128"/>
              </a:rPr>
              <a:t> (or U.S. real exchange rate) requires data on the geographic composition of U.S. trade for both exports and imports.</a:t>
            </a:r>
          </a:p>
        </p:txBody>
      </p:sp>
      <p:sp>
        <p:nvSpPr>
          <p:cNvPr id="5" name="Content Placeholder 4"/>
          <p:cNvSpPr>
            <a:spLocks noGrp="1"/>
          </p:cNvSpPr>
          <p:nvPr>
            <p:ph idx="13"/>
          </p:nvPr>
        </p:nvSpPr>
        <p:spPr>
          <a:xfrm>
            <a:off x="1971675" y="2667000"/>
            <a:ext cx="8229600" cy="609600"/>
          </a:xfrm>
        </p:spPr>
        <p:txBody>
          <a:bodyPr>
            <a:noAutofit/>
          </a:bodyPr>
          <a:lstStyle/>
          <a:p>
            <a:pPr marL="0" indent="0">
              <a:buNone/>
            </a:pPr>
            <a:r>
              <a:rPr lang="en-US" sz="2200" b="1" dirty="0"/>
              <a:t>Table 17.2 </a:t>
            </a:r>
            <a:r>
              <a:rPr lang="en-US" sz="2200" dirty="0"/>
              <a:t>Country Composition of U.S. Exports and Imports, 2018</a:t>
            </a:r>
          </a:p>
        </p:txBody>
      </p:sp>
      <p:graphicFrame>
        <p:nvGraphicFramePr>
          <p:cNvPr id="4" name="Table 3"/>
          <p:cNvGraphicFramePr>
            <a:graphicFrameLocks noGrp="1"/>
          </p:cNvGraphicFramePr>
          <p:nvPr/>
        </p:nvGraphicFramePr>
        <p:xfrm>
          <a:off x="2664819" y="3396345"/>
          <a:ext cx="6858000" cy="2438400"/>
        </p:xfrm>
        <a:graphic>
          <a:graphicData uri="http://schemas.openxmlformats.org/drawingml/2006/table">
            <a:tbl>
              <a:tblPr firstRow="1" bandRow="1">
                <a:tableStyleId>{3B4B98B0-60AC-42C2-AFA5-B58CD77FA1E5}</a:tableStyleId>
              </a:tblPr>
              <a:tblGrid>
                <a:gridCol w="2384213">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2238587">
                  <a:extLst>
                    <a:ext uri="{9D8B030D-6E8A-4147-A177-3AD203B41FA5}">
                      <a16:colId xmlns:a16="http://schemas.microsoft.com/office/drawing/2014/main" val="20002"/>
                    </a:ext>
                  </a:extLst>
                </a:gridCol>
              </a:tblGrid>
              <a:tr h="209550">
                <a:tc>
                  <a:txBody>
                    <a:bodyPr/>
                    <a:lstStyle/>
                    <a:p>
                      <a:endParaRPr lang="en-IN" sz="1400" b="1" dirty="0">
                        <a:solidFill>
                          <a:srgbClr val="007FA3"/>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r>
                        <a:rPr lang="en-IN" sz="1400" b="1" i="0" u="none" strike="noStrike" kern="1200" baseline="0" dirty="0" err="1">
                          <a:solidFill>
                            <a:schemeClr val="bg1"/>
                          </a:solidFill>
                          <a:latin typeface="+mn-lt"/>
                          <a:ea typeface="+mn-ea"/>
                          <a:cs typeface="+mn-cs"/>
                        </a:rPr>
                        <a:t>Percent</a:t>
                      </a:r>
                      <a:r>
                        <a:rPr lang="en-IN" sz="1400" b="1" i="0" u="none" strike="noStrike" kern="1200" baseline="0" dirty="0">
                          <a:solidFill>
                            <a:schemeClr val="bg1"/>
                          </a:solidFill>
                          <a:latin typeface="+mn-lt"/>
                          <a:ea typeface="+mn-ea"/>
                          <a:cs typeface="+mn-cs"/>
                        </a:rPr>
                        <a:t> of Exports to</a:t>
                      </a:r>
                      <a:endParaRPr lang="en-IN" sz="1400"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r>
                        <a:rPr lang="en-IN" sz="1400" b="1" i="0" u="none" strike="noStrike" kern="1200" baseline="0" dirty="0" err="1">
                          <a:solidFill>
                            <a:schemeClr val="bg1"/>
                          </a:solidFill>
                          <a:latin typeface="+mn-lt"/>
                          <a:ea typeface="+mn-ea"/>
                          <a:cs typeface="+mn-cs"/>
                        </a:rPr>
                        <a:t>Percent</a:t>
                      </a:r>
                      <a:r>
                        <a:rPr lang="en-IN" sz="1400" b="1" i="0" u="none" strike="noStrike" kern="1200" baseline="0" dirty="0">
                          <a:solidFill>
                            <a:schemeClr val="bg1"/>
                          </a:solidFill>
                          <a:latin typeface="+mn-lt"/>
                          <a:ea typeface="+mn-ea"/>
                          <a:cs typeface="+mn-cs"/>
                        </a:rPr>
                        <a:t> of Imports from</a:t>
                      </a:r>
                      <a:endParaRPr lang="en-IN" sz="1400"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209550">
                <a:tc>
                  <a:txBody>
                    <a:bodyPr/>
                    <a:lstStyle/>
                    <a:p>
                      <a:r>
                        <a:rPr lang="en-IN" sz="1400" b="1" i="0" u="none" strike="noStrike" kern="1200" baseline="0" dirty="0">
                          <a:solidFill>
                            <a:schemeClr val="tx1"/>
                          </a:solidFill>
                          <a:latin typeface="+mn-lt"/>
                          <a:ea typeface="+mn-ea"/>
                          <a:cs typeface="+mn-cs"/>
                        </a:rPr>
                        <a:t>Canada</a:t>
                      </a:r>
                      <a:endParaRPr lang="en-IN" sz="1400" b="1"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IN" sz="1400" b="1" i="0" u="none" strike="noStrike" kern="1200" baseline="0" dirty="0">
                          <a:solidFill>
                            <a:schemeClr val="tx1"/>
                          </a:solidFill>
                          <a:latin typeface="+mn-lt"/>
                          <a:ea typeface="+mn-ea"/>
                          <a:cs typeface="+mn-cs"/>
                        </a:rPr>
                        <a:t>18</a:t>
                      </a:r>
                      <a:endParaRPr lang="en-IN" sz="1400" b="1"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IN" sz="1400" b="1" i="0" u="none" strike="noStrike" kern="1200" baseline="0" dirty="0">
                          <a:solidFill>
                            <a:schemeClr val="tx1"/>
                          </a:solidFill>
                          <a:latin typeface="+mn-lt"/>
                          <a:ea typeface="+mn-ea"/>
                          <a:cs typeface="+mn-cs"/>
                        </a:rPr>
                        <a:t>12</a:t>
                      </a:r>
                      <a:endParaRPr lang="en-IN" sz="1400" b="1"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209550">
                <a:tc>
                  <a:txBody>
                    <a:bodyPr/>
                    <a:lstStyle/>
                    <a:p>
                      <a:r>
                        <a:rPr lang="en-IN" sz="1400" b="1" i="0" u="none" strike="noStrike" kern="1200" baseline="0" dirty="0">
                          <a:solidFill>
                            <a:schemeClr val="tx1"/>
                          </a:solidFill>
                          <a:latin typeface="+mn-lt"/>
                          <a:ea typeface="+mn-ea"/>
                          <a:cs typeface="+mn-cs"/>
                        </a:rPr>
                        <a:t>Mexico</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1" i="0" u="none" strike="noStrike" kern="1200" baseline="0" dirty="0">
                          <a:solidFill>
                            <a:schemeClr val="tx1"/>
                          </a:solidFill>
                          <a:latin typeface="+mn-lt"/>
                          <a:ea typeface="+mn-ea"/>
                          <a:cs typeface="+mn-cs"/>
                        </a:rPr>
                        <a:t>16</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1" i="0" u="none" strike="noStrike" kern="1200" baseline="0" dirty="0">
                          <a:solidFill>
                            <a:schemeClr val="tx1"/>
                          </a:solidFill>
                          <a:latin typeface="+mn-lt"/>
                          <a:ea typeface="+mn-ea"/>
                          <a:cs typeface="+mn-cs"/>
                        </a:rPr>
                        <a:t>14</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209550">
                <a:tc>
                  <a:txBody>
                    <a:bodyPr/>
                    <a:lstStyle/>
                    <a:p>
                      <a:r>
                        <a:rPr lang="en-IN" sz="1400" b="1" i="0" u="none" strike="noStrike" kern="1200" baseline="0" dirty="0">
                          <a:solidFill>
                            <a:schemeClr val="tx1"/>
                          </a:solidFill>
                          <a:latin typeface="+mn-lt"/>
                          <a:ea typeface="+mn-ea"/>
                          <a:cs typeface="+mn-cs"/>
                        </a:rPr>
                        <a:t>European Union</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1" i="0" u="none" strike="noStrike" kern="1200" baseline="0" dirty="0">
                          <a:solidFill>
                            <a:schemeClr val="tx1"/>
                          </a:solidFill>
                          <a:latin typeface="+mn-lt"/>
                          <a:ea typeface="+mn-ea"/>
                          <a:cs typeface="+mn-cs"/>
                        </a:rPr>
                        <a:t>19</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1" dirty="0"/>
                        <a:t>19</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209550">
                <a:tc>
                  <a:txBody>
                    <a:bodyPr/>
                    <a:lstStyle/>
                    <a:p>
                      <a:r>
                        <a:rPr lang="en-IN" sz="1400" b="1" i="0" u="none" strike="noStrike" kern="1200" baseline="0" dirty="0">
                          <a:solidFill>
                            <a:schemeClr val="tx1"/>
                          </a:solidFill>
                          <a:latin typeface="+mn-lt"/>
                          <a:ea typeface="+mn-ea"/>
                          <a:cs typeface="+mn-cs"/>
                        </a:rPr>
                        <a:t>China</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1" i="0" u="none" strike="noStrike" kern="1200" baseline="0" dirty="0">
                          <a:solidFill>
                            <a:schemeClr val="tx1"/>
                          </a:solidFill>
                          <a:latin typeface="+mn-lt"/>
                          <a:ea typeface="+mn-ea"/>
                          <a:cs typeface="+mn-cs"/>
                        </a:rPr>
                        <a:t>  7</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1" i="0" u="none" strike="noStrike" kern="1200" baseline="0" dirty="0">
                          <a:solidFill>
                            <a:schemeClr val="tx1"/>
                          </a:solidFill>
                          <a:latin typeface="+mn-lt"/>
                          <a:ea typeface="+mn-ea"/>
                          <a:cs typeface="+mn-cs"/>
                        </a:rPr>
                        <a:t>21</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209550">
                <a:tc>
                  <a:txBody>
                    <a:bodyPr/>
                    <a:lstStyle/>
                    <a:p>
                      <a:r>
                        <a:rPr lang="en-IN" sz="1400" b="1" i="0" u="none" strike="noStrike" kern="1200" baseline="0" dirty="0">
                          <a:solidFill>
                            <a:schemeClr val="tx1"/>
                          </a:solidFill>
                          <a:latin typeface="+mn-lt"/>
                          <a:ea typeface="+mn-ea"/>
                          <a:cs typeface="+mn-cs"/>
                        </a:rPr>
                        <a:t>Japan</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1" i="0" u="none" strike="noStrike" kern="1200" baseline="0" dirty="0">
                          <a:solidFill>
                            <a:schemeClr val="tx1"/>
                          </a:solidFill>
                          <a:latin typeface="+mn-lt"/>
                          <a:ea typeface="+mn-ea"/>
                          <a:cs typeface="+mn-cs"/>
                        </a:rPr>
                        <a:t>  4</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1" i="0" u="none" strike="noStrike" kern="1200" baseline="0" dirty="0">
                          <a:solidFill>
                            <a:schemeClr val="tx1"/>
                          </a:solidFill>
                          <a:latin typeface="+mn-lt"/>
                          <a:ea typeface="+mn-ea"/>
                          <a:cs typeface="+mn-cs"/>
                        </a:rPr>
                        <a:t>  6</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209550">
                <a:tc>
                  <a:txBody>
                    <a:bodyPr/>
                    <a:lstStyle/>
                    <a:p>
                      <a:r>
                        <a:rPr lang="en-US" sz="1400" b="1" i="0" u="none" strike="noStrike" kern="1200" baseline="0" dirty="0">
                          <a:solidFill>
                            <a:schemeClr val="tx1"/>
                          </a:solidFill>
                          <a:latin typeface="+mn-lt"/>
                          <a:ea typeface="+mn-ea"/>
                          <a:cs typeface="+mn-cs"/>
                        </a:rPr>
                        <a:t>Rest of Asia and Pacific</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1" i="0" u="none" strike="noStrike" kern="1200" baseline="0" dirty="0">
                          <a:solidFill>
                            <a:schemeClr val="tx1"/>
                          </a:solidFill>
                          <a:latin typeface="+mn-lt"/>
                          <a:ea typeface="+mn-ea"/>
                          <a:cs typeface="+mn-cs"/>
                        </a:rPr>
                        <a:t>15</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1" i="0" u="none" strike="noStrike" kern="1200" baseline="0" dirty="0">
                          <a:solidFill>
                            <a:schemeClr val="tx1"/>
                          </a:solidFill>
                          <a:latin typeface="+mn-lt"/>
                          <a:ea typeface="+mn-ea"/>
                          <a:cs typeface="+mn-cs"/>
                        </a:rPr>
                        <a:t>  9</a:t>
                      </a:r>
                      <a:endParaRPr lang="en-IN" sz="1400" b="1"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209550">
                <a:tc>
                  <a:txBody>
                    <a:bodyPr/>
                    <a:lstStyle/>
                    <a:p>
                      <a:r>
                        <a:rPr lang="en-IN" sz="1400" b="1" i="0" u="none" strike="noStrike" kern="1200" baseline="0" dirty="0">
                          <a:solidFill>
                            <a:schemeClr val="tx1"/>
                          </a:solidFill>
                          <a:latin typeface="+mn-lt"/>
                          <a:ea typeface="+mn-ea"/>
                          <a:cs typeface="+mn-cs"/>
                        </a:rPr>
                        <a:t>Others</a:t>
                      </a:r>
                      <a:endParaRPr lang="en-IN" sz="1400" b="1"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IN" sz="1400" b="1" i="0" u="none" strike="noStrike" kern="1200" baseline="0" dirty="0">
                          <a:solidFill>
                            <a:schemeClr val="tx1"/>
                          </a:solidFill>
                          <a:latin typeface="+mn-lt"/>
                          <a:ea typeface="+mn-ea"/>
                          <a:cs typeface="+mn-cs"/>
                        </a:rPr>
                        <a:t>21</a:t>
                      </a:r>
                      <a:endParaRPr lang="en-IN" sz="1400" b="1"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IN" sz="1400" b="1" i="0" u="none" strike="noStrike" kern="1200" baseline="0" dirty="0">
                          <a:solidFill>
                            <a:schemeClr val="tx1"/>
                          </a:solidFill>
                          <a:latin typeface="+mn-lt"/>
                          <a:ea typeface="+mn-ea"/>
                          <a:cs typeface="+mn-cs"/>
                        </a:rPr>
                        <a:t>19</a:t>
                      </a:r>
                      <a:endParaRPr lang="en-IN" sz="1400" b="1"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bl>
          </a:graphicData>
        </a:graphic>
      </p:graphicFrame>
      <p:sp>
        <p:nvSpPr>
          <p:cNvPr id="6" name="Content Placeholder 5"/>
          <p:cNvSpPr>
            <a:spLocks noGrp="1"/>
          </p:cNvSpPr>
          <p:nvPr>
            <p:ph sz="quarter" idx="14"/>
          </p:nvPr>
        </p:nvSpPr>
        <p:spPr>
          <a:xfrm>
            <a:off x="1981200" y="6019800"/>
            <a:ext cx="8153400" cy="296091"/>
          </a:xfrm>
        </p:spPr>
        <p:txBody>
          <a:bodyPr>
            <a:normAutofit/>
          </a:bodyPr>
          <a:lstStyle/>
          <a:p>
            <a:pPr marL="0" indent="0">
              <a:buNone/>
            </a:pPr>
            <a:r>
              <a:rPr lang="en-US" i="1" dirty="0"/>
              <a:t>Source: </a:t>
            </a:r>
            <a:r>
              <a:rPr lang="en-US" dirty="0"/>
              <a:t>US Census, International Trade Data, FT900, exhibit 14.</a:t>
            </a:r>
            <a:endParaRPr lang="en-IN" dirty="0"/>
          </a:p>
        </p:txBody>
      </p:sp>
    </p:spTree>
    <p:extLst>
      <p:ext uri="{BB962C8B-B14F-4D97-AF65-F5344CB8AC3E}">
        <p14:creationId xmlns:p14="http://schemas.microsoft.com/office/powerpoint/2010/main" val="9422960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965"/>
            <a:ext cx="8229600" cy="550651"/>
          </a:xfrm>
        </p:spPr>
        <p:txBody>
          <a:bodyPr wrap="square">
            <a:noAutofit/>
          </a:bodyPr>
          <a:lstStyle/>
          <a:p>
            <a:r>
              <a:rPr lang="en-IN" sz="3200" dirty="0"/>
              <a:t>17.1 Openness in Goods Markets </a:t>
            </a:r>
            <a:r>
              <a:rPr lang="en-IN" sz="2400" dirty="0"/>
              <a:t>(11 of 11)</a:t>
            </a:r>
            <a:endParaRPr lang="en-US" sz="2400" dirty="0"/>
          </a:p>
        </p:txBody>
      </p:sp>
      <p:sp>
        <p:nvSpPr>
          <p:cNvPr id="3" name="Content Placeholder 2"/>
          <p:cNvSpPr>
            <a:spLocks noGrp="1"/>
          </p:cNvSpPr>
          <p:nvPr>
            <p:ph idx="1"/>
          </p:nvPr>
        </p:nvSpPr>
        <p:spPr>
          <a:xfrm>
            <a:off x="1981200" y="838200"/>
            <a:ext cx="8229600" cy="838200"/>
          </a:xfrm>
        </p:spPr>
        <p:txBody>
          <a:bodyPr wrap="square">
            <a:noAutofit/>
          </a:bodyPr>
          <a:lstStyle/>
          <a:p>
            <a:pPr marL="0" indent="0">
              <a:buNone/>
            </a:pPr>
            <a:r>
              <a:rPr lang="en-IN" sz="2400" b="1" dirty="0"/>
              <a:t>Figure 17.6 </a:t>
            </a:r>
            <a:r>
              <a:rPr lang="en-IN" sz="2400" dirty="0"/>
              <a:t>The U.S. Multilateral Real Exchange Rate, since 1973</a:t>
            </a:r>
          </a:p>
        </p:txBody>
      </p:sp>
      <p:sp>
        <p:nvSpPr>
          <p:cNvPr id="4" name="Content Placeholder 3"/>
          <p:cNvSpPr>
            <a:spLocks noGrp="1"/>
          </p:cNvSpPr>
          <p:nvPr>
            <p:ph idx="13"/>
          </p:nvPr>
        </p:nvSpPr>
        <p:spPr>
          <a:xfrm>
            <a:off x="1971675" y="1685636"/>
            <a:ext cx="8229600" cy="752764"/>
          </a:xfrm>
        </p:spPr>
        <p:txBody>
          <a:bodyPr>
            <a:noAutofit/>
          </a:bodyPr>
          <a:lstStyle/>
          <a:p>
            <a:pPr marL="0" indent="0">
              <a:buNone/>
            </a:pPr>
            <a:r>
              <a:rPr lang="en-US" sz="2000" dirty="0"/>
              <a:t>Since 1973 there have been two large real appreciations of the U.S. dollar and two large real depreciations</a:t>
            </a:r>
            <a:r>
              <a:rPr lang="en-US" sz="2400" dirty="0"/>
              <a:t>.</a:t>
            </a:r>
          </a:p>
        </p:txBody>
      </p:sp>
      <p:pic>
        <p:nvPicPr>
          <p:cNvPr id="8" name="Picture Placeholder 7" descr="An undulated line graph plots the real exchange rate value of U S dollar over a time period from 1973 to 2017.&#10;Long description is available in notes, press F6.">
            <a:extLst>
              <a:ext uri="{FF2B5EF4-FFF2-40B4-BE49-F238E27FC236}">
                <a16:creationId xmlns:a16="http://schemas.microsoft.com/office/drawing/2014/main" id="{1C601261-4F34-403F-A600-46555FD2CA28}"/>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069195" y="2590801"/>
            <a:ext cx="6060998" cy="3153429"/>
          </a:xfrm>
          <a:prstGeom prst="rect">
            <a:avLst/>
          </a:prstGeom>
        </p:spPr>
      </p:pic>
      <p:sp>
        <p:nvSpPr>
          <p:cNvPr id="5" name="Content Placeholder 4"/>
          <p:cNvSpPr>
            <a:spLocks noGrp="1"/>
          </p:cNvSpPr>
          <p:nvPr>
            <p:ph sz="quarter" idx="14"/>
          </p:nvPr>
        </p:nvSpPr>
        <p:spPr>
          <a:xfrm>
            <a:off x="1981200" y="6019800"/>
            <a:ext cx="8229600" cy="304800"/>
          </a:xfrm>
        </p:spPr>
        <p:txBody>
          <a:bodyPr>
            <a:normAutofit/>
          </a:bodyPr>
          <a:lstStyle/>
          <a:p>
            <a:pPr marL="0" indent="0">
              <a:buNone/>
            </a:pPr>
            <a:r>
              <a:rPr lang="en-IN" i="1" dirty="0"/>
              <a:t>Source: </a:t>
            </a:r>
            <a:r>
              <a:rPr lang="en-US" dirty="0"/>
              <a:t>FRED, TWEXBPA</a:t>
            </a:r>
            <a:endParaRPr lang="en-IN" dirty="0"/>
          </a:p>
        </p:txBody>
      </p:sp>
    </p:spTree>
    <p:extLst>
      <p:ext uri="{BB962C8B-B14F-4D97-AF65-F5344CB8AC3E}">
        <p14:creationId xmlns:p14="http://schemas.microsoft.com/office/powerpoint/2010/main" val="36953815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553998"/>
          </a:xfrm>
        </p:spPr>
        <p:txBody>
          <a:bodyPr wrap="square">
            <a:noAutofit/>
          </a:bodyPr>
          <a:lstStyle/>
          <a:p>
            <a:r>
              <a:rPr lang="en-IN" sz="3200" dirty="0"/>
              <a:t>17.2 Openness in Financial Markets </a:t>
            </a:r>
            <a:r>
              <a:rPr lang="en-IN" sz="2400" dirty="0"/>
              <a:t>(1 of 10)</a:t>
            </a:r>
            <a:endParaRPr lang="en-US" sz="3200" dirty="0"/>
          </a:p>
        </p:txBody>
      </p:sp>
      <p:sp>
        <p:nvSpPr>
          <p:cNvPr id="3" name="Content Placeholder 2"/>
          <p:cNvSpPr>
            <a:spLocks noGrp="1"/>
          </p:cNvSpPr>
          <p:nvPr>
            <p:ph idx="1"/>
          </p:nvPr>
        </p:nvSpPr>
        <p:spPr>
          <a:xfrm>
            <a:off x="1981200" y="838201"/>
            <a:ext cx="8229600" cy="4447371"/>
          </a:xfrm>
        </p:spPr>
        <p:txBody>
          <a:bodyPr wrap="square">
            <a:noAutofit/>
          </a:bodyPr>
          <a:lstStyle/>
          <a:p>
            <a:pPr>
              <a:spcBef>
                <a:spcPts val="600"/>
              </a:spcBef>
            </a:pPr>
            <a:r>
              <a:rPr lang="en-US" sz="2400" b="1" dirty="0">
                <a:ea typeface="ヒラギノ角ゴ Pro W3" pitchFamily="-84" charset="-128"/>
              </a:rPr>
              <a:t>Foreign exchange</a:t>
            </a:r>
            <a:r>
              <a:rPr lang="en-US" sz="2400" dirty="0">
                <a:ea typeface="ヒラギノ角ゴ Pro W3" pitchFamily="-84" charset="-128"/>
              </a:rPr>
              <a:t>: Buying and selling foreign currency.</a:t>
            </a:r>
          </a:p>
          <a:p>
            <a:pPr>
              <a:spcBef>
                <a:spcPts val="600"/>
              </a:spcBef>
            </a:pPr>
            <a:r>
              <a:rPr lang="en-US" sz="2400" b="1" dirty="0">
                <a:ea typeface="ヒラギノ角ゴ Pro W3" pitchFamily="-84" charset="-128"/>
              </a:rPr>
              <a:t>Balance of payments</a:t>
            </a:r>
            <a:r>
              <a:rPr lang="en-US" sz="2400" dirty="0">
                <a:ea typeface="ヒラギノ角ゴ Pro W3" pitchFamily="-84" charset="-128"/>
              </a:rPr>
              <a:t>: A set of accounts that summarize a country’s transactions with the rest of the world.</a:t>
            </a:r>
          </a:p>
          <a:p>
            <a:pPr>
              <a:spcBef>
                <a:spcPts val="600"/>
              </a:spcBef>
            </a:pPr>
            <a:r>
              <a:rPr lang="en-US" sz="2400" b="1" dirty="0">
                <a:ea typeface="ヒラギノ角ゴ Pro W3" pitchFamily="-84" charset="-128"/>
              </a:rPr>
              <a:t>Current account</a:t>
            </a:r>
            <a:r>
              <a:rPr lang="en-US" sz="2400" dirty="0">
                <a:ea typeface="ヒラギノ角ゴ Pro W3" pitchFamily="-84" charset="-128"/>
              </a:rPr>
              <a:t>: Transactions </a:t>
            </a:r>
            <a:r>
              <a:rPr lang="en-US" sz="2400" b="1" dirty="0">
                <a:ea typeface="ヒラギノ角ゴ Pro W3" pitchFamily="-84" charset="-128"/>
              </a:rPr>
              <a:t>above the line</a:t>
            </a:r>
            <a:r>
              <a:rPr lang="en-US" sz="2400" dirty="0">
                <a:ea typeface="ヒラギノ角ゴ Pro W3" pitchFamily="-84" charset="-128"/>
              </a:rPr>
              <a:t> record payments to and from the rest of the world.</a:t>
            </a:r>
          </a:p>
          <a:p>
            <a:pPr lvl="1"/>
            <a:r>
              <a:rPr lang="en-US" sz="2400" dirty="0">
                <a:ea typeface="ヒラギノ角ゴ Pro W3" pitchFamily="-84" charset="-128"/>
              </a:rPr>
              <a:t>Exports and imports of goods and services (</a:t>
            </a:r>
            <a:r>
              <a:rPr lang="en-US" sz="2400" i="1" dirty="0">
                <a:ea typeface="ヒラギノ角ゴ Pro W3" pitchFamily="-84" charset="-128"/>
              </a:rPr>
              <a:t>trade balance</a:t>
            </a:r>
            <a:r>
              <a:rPr lang="en-US" sz="2400" dirty="0">
                <a:ea typeface="ヒラギノ角ゴ Pro W3" pitchFamily="-84" charset="-128"/>
              </a:rPr>
              <a:t>)</a:t>
            </a:r>
          </a:p>
          <a:p>
            <a:pPr lvl="1"/>
            <a:r>
              <a:rPr lang="en-US" sz="2400" dirty="0">
                <a:ea typeface="ヒラギノ角ゴ Pro W3" pitchFamily="-84" charset="-128"/>
              </a:rPr>
              <a:t>Net </a:t>
            </a:r>
            <a:r>
              <a:rPr lang="en-US" sz="2400" b="1" dirty="0">
                <a:ea typeface="ヒラギノ角ゴ Pro W3" pitchFamily="-84" charset="-128"/>
              </a:rPr>
              <a:t>income balance </a:t>
            </a:r>
            <a:r>
              <a:rPr lang="en-US" sz="2400" dirty="0">
                <a:ea typeface="ヒラギノ角ゴ Pro W3" pitchFamily="-84" charset="-128"/>
              </a:rPr>
              <a:t>between income received from the rest of the world and income paid to foreigners</a:t>
            </a:r>
          </a:p>
          <a:p>
            <a:pPr lvl="1"/>
            <a:r>
              <a:rPr lang="en-US" sz="2400" b="1" dirty="0">
                <a:ea typeface="ヒラギノ角ゴ Pro W3" pitchFamily="-84" charset="-128"/>
              </a:rPr>
              <a:t>Net transfer received</a:t>
            </a:r>
            <a:r>
              <a:rPr lang="en-US" sz="2400" dirty="0">
                <a:ea typeface="ヒラギノ角ゴ Pro W3" pitchFamily="-84" charset="-128"/>
              </a:rPr>
              <a:t>—the difference in foreign aid given and received</a:t>
            </a:r>
          </a:p>
        </p:txBody>
      </p:sp>
    </p:spTree>
    <p:extLst>
      <p:ext uri="{BB962C8B-B14F-4D97-AF65-F5344CB8AC3E}">
        <p14:creationId xmlns:p14="http://schemas.microsoft.com/office/powerpoint/2010/main" val="36939800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553998"/>
          </a:xfrm>
        </p:spPr>
        <p:txBody>
          <a:bodyPr wrap="square">
            <a:noAutofit/>
          </a:bodyPr>
          <a:lstStyle/>
          <a:p>
            <a:r>
              <a:rPr lang="en-IN" sz="3200" dirty="0"/>
              <a:t>17.2 Openness in Financial Markets </a:t>
            </a:r>
            <a:r>
              <a:rPr lang="en-IN" sz="2400" dirty="0"/>
              <a:t>(2 of 10)</a:t>
            </a:r>
            <a:endParaRPr lang="en-US" sz="3200" dirty="0"/>
          </a:p>
        </p:txBody>
      </p:sp>
      <p:sp>
        <p:nvSpPr>
          <p:cNvPr id="3" name="Content Placeholder 2"/>
          <p:cNvSpPr>
            <a:spLocks noGrp="1"/>
          </p:cNvSpPr>
          <p:nvPr>
            <p:ph idx="1"/>
          </p:nvPr>
        </p:nvSpPr>
        <p:spPr>
          <a:xfrm>
            <a:off x="1981200" y="838200"/>
            <a:ext cx="8229600" cy="2369880"/>
          </a:xfrm>
        </p:spPr>
        <p:txBody>
          <a:bodyPr wrap="square">
            <a:noAutofit/>
          </a:bodyPr>
          <a:lstStyle/>
          <a:p>
            <a:pPr>
              <a:spcBef>
                <a:spcPts val="600"/>
              </a:spcBef>
            </a:pPr>
            <a:r>
              <a:rPr lang="en-US" sz="2400" b="1" dirty="0">
                <a:ea typeface="ヒラギノ角ゴ Pro W3" pitchFamily="-84" charset="-128"/>
              </a:rPr>
              <a:t>Current account balance</a:t>
            </a:r>
            <a:r>
              <a:rPr lang="en-US" sz="2400" dirty="0">
                <a:ea typeface="ヒラギノ角ゴ Pro W3" pitchFamily="-84" charset="-128"/>
              </a:rPr>
              <a:t>: The sum of net payments to and from the rest of the world</a:t>
            </a:r>
          </a:p>
          <a:p>
            <a:pPr>
              <a:spcBef>
                <a:spcPts val="600"/>
              </a:spcBef>
            </a:pPr>
            <a:r>
              <a:rPr lang="en-US" sz="2400" b="1" dirty="0">
                <a:ea typeface="ヒラギノ角ゴ Pro W3" pitchFamily="-84" charset="-128"/>
              </a:rPr>
              <a:t>Current account surplus</a:t>
            </a:r>
            <a:r>
              <a:rPr lang="en-US" sz="2400" dirty="0">
                <a:ea typeface="ヒラギノ角ゴ Pro W3" pitchFamily="-84" charset="-128"/>
              </a:rPr>
              <a:t>: Positive net payments from the rest of the world</a:t>
            </a:r>
          </a:p>
          <a:p>
            <a:pPr>
              <a:spcBef>
                <a:spcPts val="600"/>
              </a:spcBef>
            </a:pPr>
            <a:r>
              <a:rPr lang="en-US" sz="2400" b="1" dirty="0">
                <a:ea typeface="ヒラギノ角ゴ Pro W3" pitchFamily="-84" charset="-128"/>
              </a:rPr>
              <a:t>Current account deficit</a:t>
            </a:r>
            <a:r>
              <a:rPr lang="en-US" sz="2400" dirty="0">
                <a:ea typeface="ヒラギノ角ゴ Pro W3" pitchFamily="-84" charset="-128"/>
              </a:rPr>
              <a:t>: Negative net payments from the rest of the world</a:t>
            </a:r>
          </a:p>
        </p:txBody>
      </p:sp>
    </p:spTree>
    <p:extLst>
      <p:ext uri="{BB962C8B-B14F-4D97-AF65-F5344CB8AC3E}">
        <p14:creationId xmlns:p14="http://schemas.microsoft.com/office/powerpoint/2010/main" val="18558636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553998"/>
          </a:xfrm>
        </p:spPr>
        <p:txBody>
          <a:bodyPr wrap="square">
            <a:noAutofit/>
          </a:bodyPr>
          <a:lstStyle/>
          <a:p>
            <a:r>
              <a:rPr lang="en-IN" sz="3200" dirty="0"/>
              <a:t>17.2 Openness in Financial Markets </a:t>
            </a:r>
            <a:r>
              <a:rPr lang="en-IN" sz="2400" dirty="0"/>
              <a:t>(3 of 10)</a:t>
            </a:r>
            <a:endParaRPr lang="en-US" sz="3200" dirty="0"/>
          </a:p>
        </p:txBody>
      </p:sp>
      <p:sp>
        <p:nvSpPr>
          <p:cNvPr id="3" name="Content Placeholder 2"/>
          <p:cNvSpPr>
            <a:spLocks noGrp="1"/>
          </p:cNvSpPr>
          <p:nvPr>
            <p:ph idx="1"/>
          </p:nvPr>
        </p:nvSpPr>
        <p:spPr>
          <a:xfrm>
            <a:off x="1981200" y="838201"/>
            <a:ext cx="8229600" cy="4001095"/>
          </a:xfrm>
        </p:spPr>
        <p:txBody>
          <a:bodyPr wrap="square">
            <a:noAutofit/>
          </a:bodyPr>
          <a:lstStyle/>
          <a:p>
            <a:pPr>
              <a:spcBef>
                <a:spcPts val="600"/>
              </a:spcBef>
            </a:pPr>
            <a:r>
              <a:rPr lang="en-US" sz="2400" b="1" dirty="0">
                <a:ea typeface="ヒラギノ角ゴ Pro W3" pitchFamily="-84" charset="-128"/>
              </a:rPr>
              <a:t>Financial account</a:t>
            </a:r>
            <a:r>
              <a:rPr lang="en-US" sz="2400" dirty="0">
                <a:ea typeface="ヒラギノ角ゴ Pro W3" pitchFamily="-84" charset="-128"/>
              </a:rPr>
              <a:t>: Transactions </a:t>
            </a:r>
            <a:r>
              <a:rPr lang="en-US" sz="2400" b="1" dirty="0">
                <a:ea typeface="ヒラギノ角ゴ Pro W3" pitchFamily="-84" charset="-128"/>
              </a:rPr>
              <a:t>below the line</a:t>
            </a:r>
            <a:r>
              <a:rPr lang="en-US" sz="2400" dirty="0">
                <a:ea typeface="ヒラギノ角ゴ Pro W3" pitchFamily="-84" charset="-128"/>
              </a:rPr>
              <a:t> record net foreign holdings of domestic assets</a:t>
            </a:r>
          </a:p>
          <a:p>
            <a:pPr>
              <a:spcBef>
                <a:spcPts val="600"/>
              </a:spcBef>
            </a:pPr>
            <a:r>
              <a:rPr lang="en-US" sz="2400" b="1" dirty="0">
                <a:ea typeface="ヒラギノ角ゴ Pro W3" pitchFamily="-84" charset="-128"/>
              </a:rPr>
              <a:t>Net capital flows </a:t>
            </a:r>
            <a:r>
              <a:rPr lang="en-US" sz="2400" dirty="0">
                <a:ea typeface="ヒラギノ角ゴ Pro W3" pitchFamily="-84" charset="-128"/>
              </a:rPr>
              <a:t>or </a:t>
            </a:r>
            <a:r>
              <a:rPr lang="en-US" sz="2400" b="1" dirty="0">
                <a:ea typeface="ヒラギノ角ゴ Pro W3" pitchFamily="-84" charset="-128"/>
              </a:rPr>
              <a:t>financial account balance</a:t>
            </a:r>
            <a:r>
              <a:rPr lang="en-US" sz="2400" dirty="0">
                <a:ea typeface="ヒラギノ角ゴ Pro W3" pitchFamily="-84" charset="-128"/>
              </a:rPr>
              <a:t>: An increase in net foreign indebtedness (holdings of domestic assets minus the increase in domestic holdings of foreign assets)</a:t>
            </a:r>
          </a:p>
          <a:p>
            <a:pPr>
              <a:spcBef>
                <a:spcPts val="600"/>
              </a:spcBef>
            </a:pPr>
            <a:r>
              <a:rPr lang="en-US" sz="2400" b="1" dirty="0">
                <a:ea typeface="ヒラギノ角ゴ Pro W3" pitchFamily="-84" charset="-128"/>
              </a:rPr>
              <a:t>Financial account surplus</a:t>
            </a:r>
            <a:r>
              <a:rPr lang="en-US" sz="2400" dirty="0">
                <a:ea typeface="ヒラギノ角ゴ Pro W3" pitchFamily="-84" charset="-128"/>
              </a:rPr>
              <a:t>: Positive net capital flows</a:t>
            </a:r>
          </a:p>
          <a:p>
            <a:pPr>
              <a:spcBef>
                <a:spcPts val="600"/>
              </a:spcBef>
            </a:pPr>
            <a:r>
              <a:rPr lang="en-US" sz="2400" b="1" dirty="0">
                <a:ea typeface="ヒラギノ角ゴ Pro W3" pitchFamily="-84" charset="-128"/>
              </a:rPr>
              <a:t>Financial account deficit</a:t>
            </a:r>
            <a:r>
              <a:rPr lang="en-US" sz="2400" dirty="0">
                <a:ea typeface="ヒラギノ角ゴ Pro W3" pitchFamily="-84" charset="-128"/>
              </a:rPr>
              <a:t>: Negative net capital flows</a:t>
            </a:r>
          </a:p>
          <a:p>
            <a:pPr>
              <a:spcBef>
                <a:spcPts val="600"/>
              </a:spcBef>
            </a:pPr>
            <a:r>
              <a:rPr lang="en-US" sz="2400" b="1" dirty="0">
                <a:ea typeface="ヒラギノ角ゴ Pro W3" pitchFamily="-84" charset="-128"/>
              </a:rPr>
              <a:t>Statistical discrepancy</a:t>
            </a:r>
            <a:r>
              <a:rPr lang="en-US" sz="2400" dirty="0">
                <a:ea typeface="ヒラギノ角ゴ Pro W3" pitchFamily="-84" charset="-128"/>
              </a:rPr>
              <a:t>:</a:t>
            </a:r>
            <a:r>
              <a:rPr lang="en-US" sz="2400" b="1" dirty="0">
                <a:ea typeface="ヒラギノ角ゴ Pro W3" pitchFamily="-84" charset="-128"/>
              </a:rPr>
              <a:t> </a:t>
            </a:r>
            <a:r>
              <a:rPr lang="en-US" sz="2400" dirty="0">
                <a:ea typeface="ヒラギノ角ゴ Pro W3" pitchFamily="-84" charset="-128"/>
              </a:rPr>
              <a:t>Difference between current and capital account transactions</a:t>
            </a:r>
          </a:p>
        </p:txBody>
      </p:sp>
    </p:spTree>
    <p:extLst>
      <p:ext uri="{BB962C8B-B14F-4D97-AF65-F5344CB8AC3E}">
        <p14:creationId xmlns:p14="http://schemas.microsoft.com/office/powerpoint/2010/main" val="39737506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486"/>
            <a:ext cx="8229600" cy="789127"/>
          </a:xfrm>
        </p:spPr>
        <p:txBody>
          <a:bodyPr wrap="square">
            <a:spAutoFit/>
          </a:bodyPr>
          <a:lstStyle/>
          <a:p>
            <a:r>
              <a:rPr lang="en-IN" sz="3200" dirty="0"/>
              <a:t>17.2 Openness in Financial Markets </a:t>
            </a:r>
            <a:r>
              <a:rPr lang="en-IN" sz="2400" dirty="0"/>
              <a:t>(4 of 10)</a:t>
            </a:r>
            <a:endParaRPr lang="en-US" sz="3200" dirty="0"/>
          </a:p>
        </p:txBody>
      </p:sp>
      <p:sp>
        <p:nvSpPr>
          <p:cNvPr id="3" name="Content Placeholder 2"/>
          <p:cNvSpPr>
            <a:spLocks noGrp="1"/>
          </p:cNvSpPr>
          <p:nvPr>
            <p:ph idx="1"/>
          </p:nvPr>
        </p:nvSpPr>
        <p:spPr>
          <a:xfrm>
            <a:off x="1981200" y="832710"/>
            <a:ext cx="8229600" cy="310291"/>
          </a:xfrm>
        </p:spPr>
        <p:txBody>
          <a:bodyPr wrap="square">
            <a:noAutofit/>
          </a:bodyPr>
          <a:lstStyle/>
          <a:p>
            <a:pPr marL="0" indent="0">
              <a:buNone/>
            </a:pPr>
            <a:r>
              <a:rPr lang="en-IN" sz="1800" b="1" dirty="0">
                <a:ea typeface="ヒラギノ角ゴ Pro W3" pitchFamily="-84" charset="-128"/>
              </a:rPr>
              <a:t>Table 17.3 </a:t>
            </a:r>
            <a:r>
              <a:rPr lang="en-IN" sz="1800" dirty="0">
                <a:ea typeface="ヒラギノ角ゴ Pro W3" pitchFamily="-84" charset="-128"/>
              </a:rPr>
              <a:t>The U.S. Balance of Payments, 2018, in Billions of U.S. Dollars</a:t>
            </a:r>
          </a:p>
        </p:txBody>
      </p:sp>
      <p:graphicFrame>
        <p:nvGraphicFramePr>
          <p:cNvPr id="5" name="Table 4"/>
          <p:cNvGraphicFramePr>
            <a:graphicFrameLocks noGrp="1"/>
          </p:cNvGraphicFramePr>
          <p:nvPr/>
        </p:nvGraphicFramePr>
        <p:xfrm>
          <a:off x="2362200" y="1453126"/>
          <a:ext cx="7467600" cy="4490474"/>
        </p:xfrm>
        <a:graphic>
          <a:graphicData uri="http://schemas.openxmlformats.org/drawingml/2006/table">
            <a:tbl>
              <a:tblPr firstRow="1" bandRow="1">
                <a:tableStyleId>{3B4B98B0-60AC-42C2-AFA5-B58CD77FA1E5}</a:tableStyleId>
              </a:tblPr>
              <a:tblGrid>
                <a:gridCol w="4533900">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gridCol w="1536700">
                  <a:extLst>
                    <a:ext uri="{9D8B030D-6E8A-4147-A177-3AD203B41FA5}">
                      <a16:colId xmlns:a16="http://schemas.microsoft.com/office/drawing/2014/main" val="20002"/>
                    </a:ext>
                  </a:extLst>
                </a:gridCol>
              </a:tblGrid>
              <a:tr h="440359">
                <a:tc>
                  <a:txBody>
                    <a:bodyPr/>
                    <a:lstStyle/>
                    <a:p>
                      <a:r>
                        <a:rPr lang="en-IN" sz="1200" b="1" i="0" u="none" strike="noStrike" kern="1200" baseline="0" dirty="0">
                          <a:solidFill>
                            <a:schemeClr val="tx1"/>
                          </a:solidFill>
                          <a:latin typeface="+mn-lt"/>
                          <a:ea typeface="+mn-ea"/>
                          <a:cs typeface="+mn-cs"/>
                        </a:rPr>
                        <a:t>Current Account</a:t>
                      </a:r>
                      <a:endParaRPr lang="en-IN" sz="1200" b="1" dirty="0">
                        <a:solidFill>
                          <a:schemeClr val="tx1"/>
                        </a:solidFill>
                      </a:endParaRPr>
                    </a:p>
                  </a:txBody>
                  <a:tcPr marL="100584" marR="100584">
                    <a:lnL>
                      <a:noFill/>
                    </a:lnL>
                    <a:lnR>
                      <a:noFill/>
                    </a:lnR>
                    <a:lnT w="12700" cmpd="sng">
                      <a:noFill/>
                    </a:lnT>
                    <a:lnB w="12700" cmpd="sng">
                      <a:noFill/>
                    </a:lnB>
                    <a:lnTlToBr w="12700" cmpd="sng">
                      <a:noFill/>
                      <a:prstDash val="solid"/>
                    </a:lnTlToBr>
                    <a:lnBlToTr w="12700" cmpd="sng">
                      <a:noFill/>
                      <a:prstDash val="solid"/>
                    </a:lnBlToTr>
                    <a:solidFill>
                      <a:srgbClr val="D4EAE4"/>
                    </a:solidFill>
                  </a:tcPr>
                </a:tc>
                <a:tc>
                  <a:txBody>
                    <a:bodyPr/>
                    <a:lstStyle/>
                    <a:p>
                      <a:pPr algn="ctr"/>
                      <a:endParaRPr lang="en-IN" sz="1200" b="1" dirty="0">
                        <a:solidFill>
                          <a:srgbClr val="D4EAE4"/>
                        </a:solidFill>
                      </a:endParaRPr>
                    </a:p>
                  </a:txBody>
                  <a:tcPr marL="100584" marR="100584">
                    <a:lnL>
                      <a:noFill/>
                    </a:lnL>
                    <a:lnR>
                      <a:noFill/>
                    </a:lnR>
                    <a:lnT w="12700" cmpd="sng">
                      <a:noFill/>
                    </a:lnT>
                    <a:lnB w="12700" cmpd="sng">
                      <a:noFill/>
                    </a:lnB>
                    <a:lnTlToBr w="12700" cmpd="sng">
                      <a:noFill/>
                      <a:prstDash val="solid"/>
                    </a:lnTlToBr>
                    <a:lnBlToTr w="12700" cmpd="sng">
                      <a:noFill/>
                      <a:prstDash val="solid"/>
                    </a:lnBlToTr>
                    <a:solidFill>
                      <a:srgbClr val="D4EAE4"/>
                    </a:solidFill>
                  </a:tcPr>
                </a:tc>
                <a:tc>
                  <a:txBody>
                    <a:bodyPr/>
                    <a:lstStyle/>
                    <a:p>
                      <a:pPr algn="ctr"/>
                      <a:endParaRPr lang="en-IN" sz="1200" b="1" dirty="0">
                        <a:solidFill>
                          <a:srgbClr val="D4EAE4"/>
                        </a:solidFill>
                      </a:endParaRPr>
                    </a:p>
                  </a:txBody>
                  <a:tcPr marL="100584" marR="100584">
                    <a:lnL>
                      <a:noFill/>
                    </a:lnL>
                    <a:lnR>
                      <a:noFill/>
                    </a:lnR>
                    <a:lnT w="12700" cmpd="sng">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0"/>
                  </a:ext>
                </a:extLst>
              </a:tr>
              <a:tr h="298089">
                <a:tc>
                  <a:txBody>
                    <a:bodyPr/>
                    <a:lstStyle/>
                    <a:p>
                      <a:r>
                        <a:rPr lang="en-IN" sz="1200" b="0" i="0" u="none" strike="noStrike" kern="1200" baseline="0" dirty="0">
                          <a:solidFill>
                            <a:schemeClr val="tx1"/>
                          </a:solidFill>
                          <a:latin typeface="+mn-lt"/>
                          <a:ea typeface="+mn-ea"/>
                          <a:cs typeface="+mn-cs"/>
                        </a:rPr>
                        <a:t>Exports</a:t>
                      </a:r>
                      <a:endParaRPr lang="en-IN" sz="1200" dirty="0"/>
                    </a:p>
                  </a:txBody>
                  <a:tcPr marL="100584" marR="100584">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IN" sz="1200" b="0" i="0" u="none" strike="noStrike" kern="1200" baseline="0" dirty="0">
                          <a:solidFill>
                            <a:schemeClr val="tx1"/>
                          </a:solidFill>
                          <a:latin typeface="+mn-lt"/>
                          <a:ea typeface="+mn-ea"/>
                          <a:cs typeface="+mn-cs"/>
                        </a:rPr>
                        <a:t>2,500</a:t>
                      </a:r>
                      <a:endParaRPr lang="en-IN" sz="1200" dirty="0"/>
                    </a:p>
                  </a:txBody>
                  <a:tcPr marL="100584" marR="100584">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endParaRPr lang="en-IN" sz="1200" dirty="0">
                        <a:solidFill>
                          <a:srgbClr val="D4EAE4"/>
                        </a:solidFill>
                      </a:endParaRPr>
                    </a:p>
                  </a:txBody>
                  <a:tcPr marL="100584" marR="100584">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298089">
                <a:tc>
                  <a:txBody>
                    <a:bodyPr/>
                    <a:lstStyle/>
                    <a:p>
                      <a:r>
                        <a:rPr lang="en-IN" sz="1200" b="0" i="0" u="none" strike="noStrike" kern="1200" baseline="0" dirty="0">
                          <a:solidFill>
                            <a:schemeClr val="tx1"/>
                          </a:solidFill>
                          <a:latin typeface="+mn-lt"/>
                          <a:ea typeface="+mn-ea"/>
                          <a:cs typeface="+mn-cs"/>
                        </a:rPr>
                        <a:t>Imports</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200" dirty="0"/>
                        <a:t>3,122</a:t>
                      </a: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endParaRPr lang="en-IN" sz="1200" dirty="0">
                        <a:solidFill>
                          <a:srgbClr val="D4EAE4"/>
                        </a:solidFill>
                      </a:endParaRP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298089">
                <a:tc>
                  <a:txBody>
                    <a:bodyPr/>
                    <a:lstStyle/>
                    <a:p>
                      <a:pPr lvl="1"/>
                      <a:r>
                        <a:rPr lang="en-IN" sz="1200" b="0" i="0" u="none" strike="noStrike" kern="1200" baseline="0" dirty="0">
                          <a:solidFill>
                            <a:schemeClr val="tx1"/>
                          </a:solidFill>
                          <a:latin typeface="+mn-lt"/>
                          <a:ea typeface="+mn-ea"/>
                          <a:cs typeface="+mn-cs"/>
                        </a:rPr>
                        <a:t>Trade balance (deficit = minus sign) (1)</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endParaRPr lang="en-IN" sz="1200" dirty="0">
                        <a:solidFill>
                          <a:srgbClr val="D4EAE4"/>
                        </a:solidFill>
                      </a:endParaRP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a:t>
                      </a:r>
                      <a:r>
                        <a:rPr lang="en-IN" sz="1200" b="0" i="0" u="none" strike="noStrike" kern="1200" baseline="0" dirty="0">
                          <a:solidFill>
                            <a:schemeClr val="tx1"/>
                          </a:solidFill>
                          <a:latin typeface="+mn-lt"/>
                          <a:ea typeface="+mn-ea"/>
                          <a:cs typeface="+mn-cs"/>
                        </a:rPr>
                        <a:t> 622</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298089">
                <a:tc>
                  <a:txBody>
                    <a:bodyPr/>
                    <a:lstStyle/>
                    <a:p>
                      <a:r>
                        <a:rPr lang="en-IN" sz="1200" b="0" i="0" u="none" strike="noStrike" kern="1200" baseline="0" dirty="0">
                          <a:solidFill>
                            <a:schemeClr val="tx1"/>
                          </a:solidFill>
                          <a:latin typeface="+mn-lt"/>
                          <a:ea typeface="+mn-ea"/>
                          <a:cs typeface="+mn-cs"/>
                        </a:rPr>
                        <a:t>Income received</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200" b="0" i="0" u="none" strike="noStrike" kern="1200" baseline="0" dirty="0">
                          <a:solidFill>
                            <a:schemeClr val="tx1"/>
                          </a:solidFill>
                          <a:latin typeface="+mn-lt"/>
                          <a:ea typeface="+mn-ea"/>
                          <a:cs typeface="+mn-cs"/>
                        </a:rPr>
                        <a:t>1,200</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endParaRPr lang="en-IN" sz="1200" dirty="0">
                        <a:solidFill>
                          <a:srgbClr val="D4EAE4"/>
                        </a:solidFill>
                      </a:endParaRP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298089">
                <a:tc>
                  <a:txBody>
                    <a:bodyPr/>
                    <a:lstStyle/>
                    <a:p>
                      <a:r>
                        <a:rPr lang="en-IN" sz="1200" b="0" i="0" u="none" strike="noStrike" kern="1200" baseline="0" dirty="0">
                          <a:solidFill>
                            <a:schemeClr val="tx1"/>
                          </a:solidFill>
                          <a:latin typeface="+mn-lt"/>
                          <a:ea typeface="+mn-ea"/>
                          <a:cs typeface="+mn-cs"/>
                        </a:rPr>
                        <a:t>Income paid</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200" b="0" i="0" u="none" strike="noStrike" kern="1200" baseline="0" dirty="0">
                          <a:solidFill>
                            <a:schemeClr val="tx1"/>
                          </a:solidFill>
                          <a:latin typeface="+mn-lt"/>
                          <a:ea typeface="+mn-ea"/>
                          <a:cs typeface="+mn-cs"/>
                        </a:rPr>
                        <a:t>1,067</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endParaRPr lang="en-IN" sz="1200" dirty="0">
                        <a:solidFill>
                          <a:srgbClr val="D4EAE4"/>
                        </a:solidFill>
                      </a:endParaRP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298089">
                <a:tc>
                  <a:txBody>
                    <a:bodyPr/>
                    <a:lstStyle/>
                    <a:p>
                      <a:pPr lvl="1"/>
                      <a:r>
                        <a:rPr lang="en-IN" sz="1200" b="0" i="0" u="none" strike="noStrike" kern="1200" baseline="0" dirty="0">
                          <a:solidFill>
                            <a:schemeClr val="tx1"/>
                          </a:solidFill>
                          <a:latin typeface="+mn-lt"/>
                          <a:ea typeface="+mn-ea"/>
                          <a:cs typeface="+mn-cs"/>
                        </a:rPr>
                        <a:t>Net income (2)</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endParaRPr lang="en-IN" sz="1200" dirty="0">
                        <a:solidFill>
                          <a:srgbClr val="D4EAE4"/>
                        </a:solidFill>
                      </a:endParaRP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200" b="0" i="0" u="none" strike="noStrike" kern="1200" baseline="0" dirty="0">
                          <a:solidFill>
                            <a:schemeClr val="tx1"/>
                          </a:solidFill>
                          <a:latin typeface="+mn-lt"/>
                          <a:ea typeface="+mn-ea"/>
                          <a:cs typeface="+mn-cs"/>
                        </a:rPr>
                        <a:t>  133</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298089">
                <a:tc>
                  <a:txBody>
                    <a:bodyPr/>
                    <a:lstStyle/>
                    <a:p>
                      <a:pPr marL="0" lvl="1"/>
                      <a:r>
                        <a:rPr lang="en-IN" sz="1200" dirty="0"/>
                        <a:t>Current account balance (1) + (2)  (deficit = minus sign)</a:t>
                      </a: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endParaRPr lang="en-IN" sz="1200" dirty="0">
                        <a:solidFill>
                          <a:srgbClr val="D4EAE4"/>
                        </a:solidFill>
                      </a:endParaRP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200" dirty="0"/>
                        <a:t>-489</a:t>
                      </a: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r h="208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baseline="0" dirty="0">
                          <a:solidFill>
                            <a:schemeClr val="tx1"/>
                          </a:solidFill>
                          <a:latin typeface="+mn-lt"/>
                          <a:ea typeface="+mn-ea"/>
                          <a:cs typeface="+mn-cs"/>
                        </a:rPr>
                        <a:t>Financial Account</a:t>
                      </a:r>
                      <a:endParaRPr lang="en-IN" sz="1200" b="1"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endParaRPr lang="en-IN" sz="1200" dirty="0">
                        <a:solidFill>
                          <a:srgbClr val="D4EAE4"/>
                        </a:solidFill>
                      </a:endParaRP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8"/>
                  </a:ext>
                </a:extLst>
              </a:tr>
              <a:tr h="298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Net capital transfers (3)</a:t>
                      </a:r>
                      <a:endParaRPr lang="en-IN" sz="1200" b="1"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200" dirty="0">
                          <a:solidFill>
                            <a:schemeClr val="tx1"/>
                          </a:solidFill>
                        </a:rPr>
                        <a:t>9</a:t>
                      </a: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endParaRPr lang="en-IN" sz="1200" dirty="0">
                        <a:solidFill>
                          <a:srgbClr val="D4EAE4"/>
                        </a:solidFill>
                      </a:endParaRP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9"/>
                  </a:ext>
                </a:extLst>
              </a:tr>
              <a:tr h="298089">
                <a:tc>
                  <a:txBody>
                    <a:bodyPr/>
                    <a:lstStyle/>
                    <a:p>
                      <a:r>
                        <a:rPr lang="en-US" sz="1200" b="0" i="0" u="none" strike="noStrike" kern="1200" baseline="0" dirty="0">
                          <a:solidFill>
                            <a:schemeClr val="tx1"/>
                          </a:solidFill>
                          <a:latin typeface="+mn-lt"/>
                          <a:ea typeface="+mn-ea"/>
                          <a:cs typeface="+mn-cs"/>
                        </a:rPr>
                        <a:t>Increase in foreign holdings of US assets (4) </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200" b="0" i="0" u="none" strike="noStrike" kern="1200" baseline="0" dirty="0">
                          <a:solidFill>
                            <a:schemeClr val="tx1"/>
                          </a:solidFill>
                          <a:latin typeface="+mn-lt"/>
                          <a:ea typeface="+mn-ea"/>
                          <a:cs typeface="+mn-cs"/>
                        </a:rPr>
                        <a:t>  811</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endParaRPr lang="en-IN" sz="1200" dirty="0">
                        <a:solidFill>
                          <a:srgbClr val="D4EAE4"/>
                        </a:solidFill>
                      </a:endParaRP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0"/>
                  </a:ext>
                </a:extLst>
              </a:tr>
              <a:tr h="298089">
                <a:tc>
                  <a:txBody>
                    <a:bodyPr/>
                    <a:lstStyle/>
                    <a:p>
                      <a:r>
                        <a:rPr lang="en-US" sz="1200" b="0" i="0" u="none" strike="noStrike" kern="1200" baseline="0" dirty="0">
                          <a:solidFill>
                            <a:schemeClr val="tx1"/>
                          </a:solidFill>
                          <a:latin typeface="+mn-lt"/>
                          <a:ea typeface="+mn-ea"/>
                          <a:cs typeface="+mn-cs"/>
                        </a:rPr>
                        <a:t>Increase in US holdings of foreign assets (5)</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200" b="0" i="0" u="none" strike="noStrike" kern="1200" baseline="0" dirty="0">
                          <a:solidFill>
                            <a:schemeClr val="tx1"/>
                          </a:solidFill>
                          <a:latin typeface="+mn-lt"/>
                          <a:ea typeface="+mn-ea"/>
                          <a:cs typeface="+mn-cs"/>
                        </a:rPr>
                        <a:t>  301</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endParaRPr lang="en-IN" sz="1200" dirty="0">
                        <a:solidFill>
                          <a:srgbClr val="D4EAE4"/>
                        </a:solidFill>
                      </a:endParaRP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1"/>
                  </a:ext>
                </a:extLst>
              </a:tr>
              <a:tr h="298089">
                <a:tc>
                  <a:txBody>
                    <a:bodyPr/>
                    <a:lstStyle/>
                    <a:p>
                      <a:r>
                        <a:rPr lang="en-US" sz="1200" b="0" i="0" u="none" strike="noStrike" kern="1200" baseline="0" dirty="0">
                          <a:solidFill>
                            <a:schemeClr val="tx1"/>
                          </a:solidFill>
                          <a:latin typeface="+mn-lt"/>
                          <a:ea typeface="+mn-ea"/>
                          <a:cs typeface="+mn-cs"/>
                        </a:rPr>
                        <a:t>Financial account balance (7) = (3) + (4) − (5)</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endParaRPr lang="en-IN" sz="1200" dirty="0">
                        <a:solidFill>
                          <a:srgbClr val="D4EAE4"/>
                        </a:solidFill>
                      </a:endParaRPr>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200" b="0" i="0" u="none" strike="noStrike" kern="1200" baseline="0" dirty="0">
                          <a:solidFill>
                            <a:schemeClr val="tx1"/>
                          </a:solidFill>
                          <a:latin typeface="+mn-lt"/>
                          <a:ea typeface="+mn-ea"/>
                          <a:cs typeface="+mn-cs"/>
                        </a:rPr>
                        <a:t>  519</a:t>
                      </a:r>
                      <a:endParaRPr lang="en-IN" sz="1200" dirty="0"/>
                    </a:p>
                  </a:txBody>
                  <a:tcPr marL="100584" marR="100584">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2"/>
                  </a:ext>
                </a:extLst>
              </a:tr>
              <a:tr h="496816">
                <a:tc>
                  <a:txBody>
                    <a:bodyPr/>
                    <a:lstStyle/>
                    <a:p>
                      <a:r>
                        <a:rPr lang="en-IN" sz="1200" b="0" i="0" u="none" strike="noStrike" kern="1200" baseline="0" dirty="0">
                          <a:solidFill>
                            <a:schemeClr val="tx1"/>
                          </a:solidFill>
                          <a:latin typeface="+mn-lt"/>
                          <a:ea typeface="+mn-ea"/>
                          <a:cs typeface="+mn-cs"/>
                        </a:rPr>
                        <a:t>Statistical discrepancy</a:t>
                      </a:r>
                    </a:p>
                    <a:p>
                      <a:r>
                        <a:rPr lang="en-US" sz="1200" b="0" i="0" u="none" strike="noStrike" kern="1200" baseline="0" dirty="0">
                          <a:solidFill>
                            <a:schemeClr val="tx1"/>
                          </a:solidFill>
                          <a:latin typeface="+mn-lt"/>
                          <a:ea typeface="+mn-ea"/>
                          <a:cs typeface="+mn-cs"/>
                        </a:rPr>
                        <a:t>financial account − current account balance</a:t>
                      </a:r>
                      <a:endParaRPr lang="en-IN" sz="1200" dirty="0"/>
                    </a:p>
                  </a:txBody>
                  <a:tcPr marL="100584" marR="100584">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endParaRPr lang="en-IN" sz="1200" dirty="0">
                        <a:solidFill>
                          <a:srgbClr val="D4EAE4"/>
                        </a:solidFill>
                      </a:endParaRPr>
                    </a:p>
                  </a:txBody>
                  <a:tcPr marL="100584" marR="100584">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IN" sz="1200" b="0" i="0" u="none" strike="noStrike" kern="1200" baseline="0" dirty="0">
                          <a:solidFill>
                            <a:schemeClr val="tx1"/>
                          </a:solidFill>
                          <a:latin typeface="+mn-lt"/>
                          <a:ea typeface="+mn-ea"/>
                          <a:cs typeface="+mn-cs"/>
                        </a:rPr>
                        <a:t>    30 </a:t>
                      </a:r>
                      <a:endParaRPr lang="en-IN" sz="1200" dirty="0"/>
                    </a:p>
                  </a:txBody>
                  <a:tcPr marL="100584" marR="100584">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3"/>
                  </a:ext>
                </a:extLst>
              </a:tr>
            </a:tbl>
          </a:graphicData>
        </a:graphic>
      </p:graphicFrame>
      <p:sp>
        <p:nvSpPr>
          <p:cNvPr id="6" name="Content Placeholder 5"/>
          <p:cNvSpPr>
            <a:spLocks noGrp="1"/>
          </p:cNvSpPr>
          <p:nvPr>
            <p:ph idx="13"/>
          </p:nvPr>
        </p:nvSpPr>
        <p:spPr>
          <a:xfrm>
            <a:off x="1981200" y="6068842"/>
            <a:ext cx="8229600" cy="255759"/>
          </a:xfrm>
        </p:spPr>
        <p:txBody>
          <a:bodyPr>
            <a:normAutofit/>
          </a:bodyPr>
          <a:lstStyle/>
          <a:p>
            <a:pPr marL="0" indent="0">
              <a:spcBef>
                <a:spcPts val="300"/>
              </a:spcBef>
              <a:buNone/>
            </a:pPr>
            <a:r>
              <a:rPr lang="en-US" sz="1200" i="1" dirty="0"/>
              <a:t>Source: </a:t>
            </a:r>
            <a:r>
              <a:rPr lang="en-US" sz="1200" dirty="0"/>
              <a:t>US Bureau of Economic Analysis, US International Transactions, Table. 17.1.</a:t>
            </a:r>
            <a:endParaRPr lang="en-IN" sz="1200" dirty="0"/>
          </a:p>
        </p:txBody>
      </p:sp>
    </p:spTree>
    <p:extLst>
      <p:ext uri="{BB962C8B-B14F-4D97-AF65-F5344CB8AC3E}">
        <p14:creationId xmlns:p14="http://schemas.microsoft.com/office/powerpoint/2010/main" val="25063653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110"/>
            <a:ext cx="8229600" cy="789127"/>
          </a:xfrm>
        </p:spPr>
        <p:txBody>
          <a:bodyPr wrap="square">
            <a:spAutoFit/>
          </a:bodyPr>
          <a:lstStyle/>
          <a:p>
            <a:r>
              <a:rPr lang="en-IN" sz="3200" dirty="0"/>
              <a:t>17.2 Openness in Financial Markets </a:t>
            </a:r>
            <a:r>
              <a:rPr lang="en-IN" sz="2400" dirty="0"/>
              <a:t>(5 of 10)</a:t>
            </a:r>
            <a:endParaRPr lang="en-US" sz="3200" dirty="0"/>
          </a:p>
        </p:txBody>
      </p:sp>
      <p:sp>
        <p:nvSpPr>
          <p:cNvPr id="3" name="Content Placeholder 2"/>
          <p:cNvSpPr>
            <a:spLocks noGrp="1"/>
          </p:cNvSpPr>
          <p:nvPr>
            <p:ph idx="1"/>
          </p:nvPr>
        </p:nvSpPr>
        <p:spPr>
          <a:xfrm>
            <a:off x="1981200" y="838200"/>
            <a:ext cx="8229600" cy="1184940"/>
          </a:xfrm>
        </p:spPr>
        <p:txBody>
          <a:bodyPr wrap="square">
            <a:noAutofit/>
          </a:bodyPr>
          <a:lstStyle/>
          <a:p>
            <a:pPr>
              <a:spcBef>
                <a:spcPts val="600"/>
              </a:spcBef>
            </a:pPr>
            <a:r>
              <a:rPr lang="en-US" sz="2400" kern="0" spc="-350" dirty="0"/>
              <a:t>G D </a:t>
            </a:r>
            <a:r>
              <a:rPr lang="en-US" sz="2400" dirty="0"/>
              <a:t>P</a:t>
            </a:r>
            <a:r>
              <a:rPr lang="en-US" sz="2400" dirty="0">
                <a:ea typeface="ヒラギノ角ゴ Pro W3" pitchFamily="-84" charset="-128"/>
              </a:rPr>
              <a:t> measures value added domestically.</a:t>
            </a:r>
          </a:p>
          <a:p>
            <a:pPr>
              <a:spcBef>
                <a:spcPts val="600"/>
              </a:spcBef>
            </a:pPr>
            <a:r>
              <a:rPr lang="en-US" sz="2400" b="1" dirty="0">
                <a:ea typeface="ヒラギノ角ゴ Pro W3" pitchFamily="-84" charset="-128"/>
              </a:rPr>
              <a:t>Gross national product (</a:t>
            </a:r>
            <a:r>
              <a:rPr lang="en-US" sz="2400" b="1" kern="0" spc="-350" dirty="0">
                <a:ea typeface="ヒラギノ角ゴ Pro W3" pitchFamily="-84" charset="-128"/>
              </a:rPr>
              <a:t>G N </a:t>
            </a:r>
            <a:r>
              <a:rPr lang="en-US" sz="2400" b="1" dirty="0">
                <a:ea typeface="ヒラギノ角ゴ Pro W3" pitchFamily="-84" charset="-128"/>
              </a:rPr>
              <a:t>P) </a:t>
            </a:r>
            <a:r>
              <a:rPr lang="en-US" sz="2400" dirty="0">
                <a:ea typeface="ヒラギノ角ゴ Pro W3" pitchFamily="-84" charset="-128"/>
              </a:rPr>
              <a:t>measures the value added by domestic factors of production</a:t>
            </a:r>
          </a:p>
        </p:txBody>
      </p:sp>
      <mc:AlternateContent xmlns:mc="http://schemas.openxmlformats.org/markup-compatibility/2006" xmlns:a14="http://schemas.microsoft.com/office/drawing/2010/main">
        <mc:Choice Requires="a14">
          <p:sp>
            <p:nvSpPr>
              <p:cNvPr id="5" name="Object 4"/>
              <p:cNvSpPr txBox="1"/>
              <p:nvPr/>
            </p:nvSpPr>
            <p:spPr>
              <a:xfrm>
                <a:off x="4191000" y="2257426"/>
                <a:ext cx="4191000" cy="6381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en-US" sz="2400" i="1">
                          <a:solidFill>
                            <a:srgbClr val="000000"/>
                          </a:solidFill>
                          <a:latin typeface="Cambria Math" panose="02040503050406030204" pitchFamily="18" charset="0"/>
                        </a:rPr>
                        <m:t>GNP</m:t>
                      </m:r>
                      <m:r>
                        <a:rPr lang="en-US" sz="2400" i="1">
                          <a:solidFill>
                            <a:srgbClr val="000000"/>
                          </a:solidFill>
                          <a:latin typeface="Cambria Math" panose="02040503050406030204" pitchFamily="18" charset="0"/>
                        </a:rPr>
                        <m:t>=</m:t>
                      </m:r>
                      <m:r>
                        <m:rPr>
                          <m:sty m:val="p"/>
                        </m:rPr>
                        <a:rPr lang="en-US" sz="2400" i="1">
                          <a:solidFill>
                            <a:srgbClr val="000000"/>
                          </a:solidFill>
                          <a:latin typeface="Cambria Math" panose="02040503050406030204" pitchFamily="18" charset="0"/>
                        </a:rPr>
                        <m:t>GDP</m:t>
                      </m:r>
                      <m:r>
                        <a:rPr lang="en-US" sz="2400" i="1">
                          <a:solidFill>
                            <a:srgbClr val="000000"/>
                          </a:solidFill>
                          <a:latin typeface="Cambria Math" panose="02040503050406030204" pitchFamily="18" charset="0"/>
                        </a:rPr>
                        <m:t>+</m:t>
                      </m:r>
                      <m:r>
                        <m:rPr>
                          <m:sty m:val="p"/>
                        </m:rPr>
                        <a:rPr lang="en-US" sz="2400" i="1">
                          <a:solidFill>
                            <a:srgbClr val="000000"/>
                          </a:solidFill>
                          <a:latin typeface="Cambria Math" panose="02040503050406030204" pitchFamily="18" charset="0"/>
                        </a:rPr>
                        <m:t>NI</m:t>
                      </m:r>
                    </m:oMath>
                  </m:oMathPara>
                </a14:m>
                <a:endParaRPr lang="en-US" sz="2400" dirty="0"/>
              </a:p>
            </p:txBody>
          </p:sp>
        </mc:Choice>
        <mc:Fallback xmlns="">
          <p:sp>
            <p:nvSpPr>
              <p:cNvPr id="5" name="Object 4"/>
              <p:cNvSpPr txBox="1">
                <a:spLocks noRot="1" noChangeAspect="1" noMove="1" noResize="1" noEditPoints="1" noAdjustHandles="1" noChangeArrowheads="1" noChangeShapeType="1" noTextEdit="1"/>
              </p:cNvSpPr>
              <p:nvPr/>
            </p:nvSpPr>
            <p:spPr>
              <a:xfrm>
                <a:off x="4191000" y="2257426"/>
                <a:ext cx="4191000" cy="638175"/>
              </a:xfrm>
              <a:prstGeom prst="rect">
                <a:avLst/>
              </a:prstGeom>
              <a:blipFill>
                <a:blip r:embed="rId3"/>
                <a:stretch>
                  <a:fillRect l="-437"/>
                </a:stretch>
              </a:blipFill>
            </p:spPr>
            <p:txBody>
              <a:bodyPr/>
              <a:lstStyle/>
              <a:p>
                <a:r>
                  <a:rPr lang="en-US">
                    <a:noFill/>
                  </a:rPr>
                  <a:t> </a:t>
                </a:r>
              </a:p>
            </p:txBody>
          </p:sp>
        </mc:Fallback>
      </mc:AlternateContent>
      <p:sp>
        <p:nvSpPr>
          <p:cNvPr id="4" name="Content Placeholder 3"/>
          <p:cNvSpPr>
            <a:spLocks noGrp="1"/>
          </p:cNvSpPr>
          <p:nvPr>
            <p:ph idx="13"/>
          </p:nvPr>
        </p:nvSpPr>
        <p:spPr>
          <a:xfrm>
            <a:off x="1981200" y="3108226"/>
            <a:ext cx="8229600" cy="1184940"/>
          </a:xfrm>
        </p:spPr>
        <p:txBody>
          <a:bodyPr>
            <a:noAutofit/>
          </a:bodyPr>
          <a:lstStyle/>
          <a:p>
            <a:pPr marL="347663" indent="0">
              <a:buNone/>
            </a:pPr>
            <a:r>
              <a:rPr lang="en-US" sz="2400" dirty="0">
                <a:ea typeface="ヒラギノ角ゴ Pro W3" pitchFamily="-84" charset="-128"/>
              </a:rPr>
              <a:t>where </a:t>
            </a:r>
            <a:r>
              <a:rPr lang="en-US" sz="2400" i="1" kern="0" spc="-300" dirty="0">
                <a:ea typeface="ヒラギノ角ゴ Pro W3" pitchFamily="-84" charset="-128"/>
              </a:rPr>
              <a:t>N </a:t>
            </a:r>
            <a:r>
              <a:rPr lang="en-US" sz="2400" i="1" dirty="0">
                <a:ea typeface="ヒラギノ角ゴ Pro W3" pitchFamily="-84" charset="-128"/>
              </a:rPr>
              <a:t>I</a:t>
            </a:r>
            <a:r>
              <a:rPr lang="en-US" sz="2400" dirty="0">
                <a:ea typeface="ヒラギノ角ゴ Pro W3" pitchFamily="-84" charset="-128"/>
              </a:rPr>
              <a:t> denotes net income—payments received from the rest of the world less income paid to the rest of the world</a:t>
            </a:r>
          </a:p>
        </p:txBody>
      </p:sp>
    </p:spTree>
    <p:extLst>
      <p:ext uri="{BB962C8B-B14F-4D97-AF65-F5344CB8AC3E}">
        <p14:creationId xmlns:p14="http://schemas.microsoft.com/office/powerpoint/2010/main" val="40729143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929"/>
            <a:ext cx="8229600" cy="989823"/>
          </a:xfrm>
        </p:spPr>
        <p:txBody>
          <a:bodyPr wrap="square">
            <a:spAutoFit/>
          </a:bodyPr>
          <a:lstStyle/>
          <a:p>
            <a:r>
              <a:rPr lang="en-IN" sz="3600" dirty="0"/>
              <a:t>FOCUS: </a:t>
            </a:r>
            <a:r>
              <a:rPr lang="en-IN" sz="3600" kern="0" spc="-450" dirty="0"/>
              <a:t>G D </a:t>
            </a:r>
            <a:r>
              <a:rPr lang="en-IN" sz="3600" dirty="0"/>
              <a:t>P versus </a:t>
            </a:r>
            <a:r>
              <a:rPr lang="en-IN" sz="3600" kern="0" spc="-450" dirty="0"/>
              <a:t>G N </a:t>
            </a:r>
            <a:r>
              <a:rPr lang="en-IN" sz="3600" dirty="0"/>
              <a:t>P: The Example of Kuwait</a:t>
            </a:r>
            <a:endParaRPr lang="en-US" sz="3600" dirty="0"/>
          </a:p>
        </p:txBody>
      </p:sp>
      <p:sp>
        <p:nvSpPr>
          <p:cNvPr id="6" name="Content Placeholder 5"/>
          <p:cNvSpPr>
            <a:spLocks noGrp="1"/>
          </p:cNvSpPr>
          <p:nvPr>
            <p:ph idx="1"/>
          </p:nvPr>
        </p:nvSpPr>
        <p:spPr>
          <a:xfrm>
            <a:off x="1981200" y="1430382"/>
            <a:ext cx="8229600" cy="629752"/>
          </a:xfrm>
        </p:spPr>
        <p:txBody>
          <a:bodyPr>
            <a:noAutofit/>
          </a:bodyPr>
          <a:lstStyle/>
          <a:p>
            <a:r>
              <a:rPr lang="en-US" sz="2000" dirty="0">
                <a:ea typeface="ヒラギノ角ゴ Pro W3" pitchFamily="-84" charset="-128"/>
              </a:rPr>
              <a:t>Kuwait ran a large current account surplus and accumulated large foreign assets, resulting in larger </a:t>
            </a:r>
            <a:r>
              <a:rPr lang="en-US" sz="2000" kern="0" spc="-300" dirty="0">
                <a:ea typeface="ヒラギノ角ゴ Pro W3" pitchFamily="-84" charset="-128"/>
              </a:rPr>
              <a:t>G N </a:t>
            </a:r>
            <a:r>
              <a:rPr lang="en-US" sz="2000" dirty="0">
                <a:ea typeface="ヒラギノ角ゴ Pro W3" pitchFamily="-84" charset="-128"/>
              </a:rPr>
              <a:t>P compared to </a:t>
            </a:r>
            <a:r>
              <a:rPr lang="en-US" sz="2000" kern="0" spc="-300" dirty="0">
                <a:ea typeface="ヒラギノ角ゴ Pro W3" pitchFamily="-84" charset="-128"/>
              </a:rPr>
              <a:t>G N </a:t>
            </a:r>
            <a:r>
              <a:rPr lang="en-US" sz="2000" dirty="0">
                <a:ea typeface="ヒラギノ角ゴ Pro W3" pitchFamily="-84" charset="-128"/>
              </a:rPr>
              <a:t>P.</a:t>
            </a:r>
          </a:p>
        </p:txBody>
      </p:sp>
      <p:sp>
        <p:nvSpPr>
          <p:cNvPr id="7" name="Content Placeholder 6"/>
          <p:cNvSpPr>
            <a:spLocks noGrp="1"/>
          </p:cNvSpPr>
          <p:nvPr>
            <p:ph idx="13"/>
          </p:nvPr>
        </p:nvSpPr>
        <p:spPr>
          <a:xfrm>
            <a:off x="1971675" y="2209800"/>
            <a:ext cx="8229600" cy="344104"/>
          </a:xfrm>
        </p:spPr>
        <p:txBody>
          <a:bodyPr>
            <a:noAutofit/>
          </a:bodyPr>
          <a:lstStyle/>
          <a:p>
            <a:pPr marL="0" indent="0">
              <a:buNone/>
            </a:pPr>
            <a:r>
              <a:rPr lang="en-US" sz="2000" b="1" dirty="0"/>
              <a:t>Table 1 </a:t>
            </a:r>
            <a:r>
              <a:rPr lang="en-US" sz="2000" kern="0" spc="-300" dirty="0"/>
              <a:t>G D </a:t>
            </a:r>
            <a:r>
              <a:rPr lang="en-US" sz="2000" dirty="0"/>
              <a:t>P, </a:t>
            </a:r>
            <a:r>
              <a:rPr lang="en-US" sz="2000" kern="0" spc="-300" dirty="0">
                <a:ea typeface="ヒラギノ角ゴ Pro W3" pitchFamily="-84" charset="-128"/>
              </a:rPr>
              <a:t>G N </a:t>
            </a:r>
            <a:r>
              <a:rPr lang="en-US" sz="2000" dirty="0">
                <a:ea typeface="ヒラギノ角ゴ Pro W3" pitchFamily="-84" charset="-128"/>
              </a:rPr>
              <a:t>P</a:t>
            </a:r>
            <a:r>
              <a:rPr lang="en-US" sz="2000" dirty="0"/>
              <a:t>, and Net Income in Kuwait, 1989–1994</a:t>
            </a:r>
          </a:p>
        </p:txBody>
      </p:sp>
      <p:graphicFrame>
        <p:nvGraphicFramePr>
          <p:cNvPr id="3" name="Table 2"/>
          <p:cNvGraphicFramePr>
            <a:graphicFrameLocks noGrp="1"/>
          </p:cNvGraphicFramePr>
          <p:nvPr/>
        </p:nvGraphicFramePr>
        <p:xfrm>
          <a:off x="2743200" y="2743200"/>
          <a:ext cx="6705600" cy="2575560"/>
        </p:xfrm>
        <a:graphic>
          <a:graphicData uri="http://schemas.openxmlformats.org/drawingml/2006/table">
            <a:tbl>
              <a:tblPr firstRow="1" bandRow="1">
                <a:tableStyleId>{3B4B98B0-60AC-42C2-AFA5-B58CD77FA1E5}</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81000">
                <a:tc>
                  <a:txBody>
                    <a:bodyPr/>
                    <a:lstStyle/>
                    <a:p>
                      <a:pPr algn="ctr"/>
                      <a:r>
                        <a:rPr lang="en-IN" sz="1800" b="1" i="0" u="none" strike="noStrike" kern="1200" baseline="0" dirty="0">
                          <a:solidFill>
                            <a:schemeClr val="bg1"/>
                          </a:solidFill>
                          <a:latin typeface="+mn-lt"/>
                          <a:ea typeface="+mn-ea"/>
                          <a:cs typeface="+mn-cs"/>
                        </a:rPr>
                        <a:t>Year</a:t>
                      </a:r>
                      <a:endParaRPr lang="en-IN"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IN" sz="1800" b="1" i="0" u="none" strike="noStrike" kern="1200" baseline="0" dirty="0">
                          <a:solidFill>
                            <a:schemeClr val="bg1"/>
                          </a:solidFill>
                          <a:latin typeface="+mn-lt"/>
                          <a:ea typeface="+mn-ea"/>
                          <a:cs typeface="+mn-cs"/>
                        </a:rPr>
                        <a:t>GDP</a:t>
                      </a:r>
                      <a:endParaRPr lang="en-IN"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IN" sz="1800" b="1" i="0" u="none" strike="noStrike" kern="1200" baseline="0" dirty="0">
                          <a:solidFill>
                            <a:schemeClr val="bg1"/>
                          </a:solidFill>
                          <a:latin typeface="+mn-lt"/>
                          <a:ea typeface="+mn-ea"/>
                          <a:cs typeface="+mn-cs"/>
                        </a:rPr>
                        <a:t>GNP</a:t>
                      </a:r>
                      <a:endParaRPr lang="en-IN"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IN" sz="1800" b="1" i="0" u="none" strike="noStrike" kern="1200" baseline="0" dirty="0">
                          <a:solidFill>
                            <a:schemeClr val="bg1"/>
                          </a:solidFill>
                          <a:latin typeface="+mn-lt"/>
                          <a:ea typeface="+mn-ea"/>
                          <a:cs typeface="+mn-cs"/>
                        </a:rPr>
                        <a:t>Net Income (NI)</a:t>
                      </a:r>
                      <a:endParaRPr lang="en-IN"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304582">
                <a:tc>
                  <a:txBody>
                    <a:bodyPr/>
                    <a:lstStyle/>
                    <a:p>
                      <a:pPr algn="ctr"/>
                      <a:r>
                        <a:rPr lang="en-IN" sz="1800" b="1" i="0" u="none" strike="noStrike" kern="1200" baseline="0" dirty="0">
                          <a:solidFill>
                            <a:schemeClr val="tx1"/>
                          </a:solidFill>
                          <a:latin typeface="+mn-lt"/>
                          <a:ea typeface="+mn-ea"/>
                          <a:cs typeface="+mn-cs"/>
                        </a:rPr>
                        <a:t>1989</a:t>
                      </a:r>
                      <a:endParaRPr lang="en-IN" b="1"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7,143</a:t>
                      </a:r>
                      <a:endParaRPr lang="en-IN" b="1"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9,616</a:t>
                      </a:r>
                      <a:endParaRPr lang="en-IN" b="1"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2,473</a:t>
                      </a:r>
                      <a:endParaRPr lang="en-IN" b="1"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04582">
                <a:tc>
                  <a:txBody>
                    <a:bodyPr/>
                    <a:lstStyle/>
                    <a:p>
                      <a:pPr algn="ctr"/>
                      <a:r>
                        <a:rPr lang="en-IN" sz="1800" b="1" i="0" u="none" strike="noStrike" kern="1200" baseline="0" dirty="0">
                          <a:solidFill>
                            <a:schemeClr val="tx1"/>
                          </a:solidFill>
                          <a:latin typeface="+mn-lt"/>
                          <a:ea typeface="+mn-ea"/>
                          <a:cs typeface="+mn-cs"/>
                        </a:rPr>
                        <a:t>1990</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5,328</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7,560</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2,232</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04582">
                <a:tc>
                  <a:txBody>
                    <a:bodyPr/>
                    <a:lstStyle/>
                    <a:p>
                      <a:pPr algn="ctr"/>
                      <a:r>
                        <a:rPr lang="en-IN" sz="1800" b="1" i="0" u="none" strike="noStrike" kern="1200" baseline="0" dirty="0">
                          <a:solidFill>
                            <a:schemeClr val="tx1"/>
                          </a:solidFill>
                          <a:latin typeface="+mn-lt"/>
                          <a:ea typeface="+mn-ea"/>
                          <a:cs typeface="+mn-cs"/>
                        </a:rPr>
                        <a:t>1991</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3,131</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4,669</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1,538</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304582">
                <a:tc>
                  <a:txBody>
                    <a:bodyPr/>
                    <a:lstStyle/>
                    <a:p>
                      <a:pPr algn="ctr"/>
                      <a:r>
                        <a:rPr lang="en-IN" sz="1800" b="1" i="0" u="none" strike="noStrike" kern="1200" baseline="0" dirty="0">
                          <a:solidFill>
                            <a:schemeClr val="tx1"/>
                          </a:solidFill>
                          <a:latin typeface="+mn-lt"/>
                          <a:ea typeface="+mn-ea"/>
                          <a:cs typeface="+mn-cs"/>
                        </a:rPr>
                        <a:t>1992</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5,826</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7,364</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1,538</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304582">
                <a:tc>
                  <a:txBody>
                    <a:bodyPr/>
                    <a:lstStyle/>
                    <a:p>
                      <a:pPr algn="ctr"/>
                      <a:r>
                        <a:rPr lang="en-IN" sz="1800" b="1" i="0" u="none" strike="noStrike" kern="1200" baseline="0" dirty="0">
                          <a:solidFill>
                            <a:schemeClr val="tx1"/>
                          </a:solidFill>
                          <a:latin typeface="+mn-lt"/>
                          <a:ea typeface="+mn-ea"/>
                          <a:cs typeface="+mn-cs"/>
                        </a:rPr>
                        <a:t>1993</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7,231</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8,386</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1,151</a:t>
                      </a:r>
                      <a:endParaRPr lang="en-IN" b="1"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304582">
                <a:tc>
                  <a:txBody>
                    <a:bodyPr/>
                    <a:lstStyle/>
                    <a:p>
                      <a:pPr algn="ctr"/>
                      <a:r>
                        <a:rPr lang="en-IN" sz="1800" b="1" i="0" u="none" strike="noStrike" kern="1200" baseline="0" dirty="0">
                          <a:solidFill>
                            <a:schemeClr val="tx1"/>
                          </a:solidFill>
                          <a:latin typeface="+mn-lt"/>
                          <a:ea typeface="+mn-ea"/>
                          <a:cs typeface="+mn-cs"/>
                        </a:rPr>
                        <a:t>1994</a:t>
                      </a:r>
                      <a:endParaRPr lang="en-IN" b="1"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7,380</a:t>
                      </a:r>
                      <a:endParaRPr lang="en-IN" b="1"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8,321</a:t>
                      </a:r>
                      <a:endParaRPr lang="en-IN" b="1"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IN" sz="1800" b="1" i="0" u="none" strike="noStrike" kern="1200" baseline="0" dirty="0">
                          <a:solidFill>
                            <a:schemeClr val="tx1"/>
                          </a:solidFill>
                          <a:latin typeface="+mn-lt"/>
                          <a:ea typeface="+mn-ea"/>
                          <a:cs typeface="+mn-cs"/>
                        </a:rPr>
                        <a:t>   941</a:t>
                      </a:r>
                      <a:endParaRPr lang="en-IN" b="1"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bl>
          </a:graphicData>
        </a:graphic>
      </p:graphicFrame>
      <p:sp>
        <p:nvSpPr>
          <p:cNvPr id="4" name="Content Placeholder 3"/>
          <p:cNvSpPr>
            <a:spLocks noGrp="1"/>
          </p:cNvSpPr>
          <p:nvPr>
            <p:ph sz="quarter" idx="14"/>
          </p:nvPr>
        </p:nvSpPr>
        <p:spPr>
          <a:xfrm>
            <a:off x="1981200" y="5775961"/>
            <a:ext cx="8229600" cy="539931"/>
          </a:xfrm>
        </p:spPr>
        <p:txBody>
          <a:bodyPr>
            <a:normAutofit/>
          </a:bodyPr>
          <a:lstStyle/>
          <a:p>
            <a:r>
              <a:rPr lang="en-US" i="1" dirty="0"/>
              <a:t>Source: International Financial Statistics, IMF. </a:t>
            </a:r>
            <a:r>
              <a:rPr lang="en-US" dirty="0"/>
              <a:t>All numbers are in millions of Kuwaiti dinars. 1 dinar = $3.0. (2018).</a:t>
            </a:r>
            <a:endParaRPr lang="en-IN" dirty="0"/>
          </a:p>
        </p:txBody>
      </p:sp>
    </p:spTree>
    <p:extLst>
      <p:ext uri="{BB962C8B-B14F-4D97-AF65-F5344CB8AC3E}">
        <p14:creationId xmlns:p14="http://schemas.microsoft.com/office/powerpoint/2010/main" val="16666517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110"/>
            <a:ext cx="8229600" cy="789127"/>
          </a:xfrm>
        </p:spPr>
        <p:txBody>
          <a:bodyPr wrap="square">
            <a:spAutoFit/>
          </a:bodyPr>
          <a:lstStyle/>
          <a:p>
            <a:r>
              <a:rPr lang="en-IN" sz="3200" dirty="0"/>
              <a:t>17.2 Openness in Financial Markets</a:t>
            </a:r>
            <a:r>
              <a:rPr lang="en-IN" sz="2400" dirty="0"/>
              <a:t> (6 of 10)</a:t>
            </a:r>
            <a:endParaRPr lang="en-US" sz="3200" dirty="0"/>
          </a:p>
        </p:txBody>
      </p:sp>
      <p:sp>
        <p:nvSpPr>
          <p:cNvPr id="7" name="Content Placeholder 6"/>
          <p:cNvSpPr>
            <a:spLocks noGrp="1"/>
          </p:cNvSpPr>
          <p:nvPr>
            <p:ph idx="13"/>
          </p:nvPr>
        </p:nvSpPr>
        <p:spPr>
          <a:xfrm>
            <a:off x="1981200" y="943273"/>
            <a:ext cx="8229600" cy="738664"/>
          </a:xfrm>
        </p:spPr>
        <p:txBody>
          <a:bodyPr>
            <a:noAutofit/>
          </a:bodyPr>
          <a:lstStyle/>
          <a:p>
            <a:pPr marL="0" indent="0">
              <a:spcBef>
                <a:spcPts val="0"/>
              </a:spcBef>
              <a:buNone/>
            </a:pPr>
            <a:r>
              <a:rPr lang="en-IN" sz="2400" b="1" dirty="0"/>
              <a:t>Figure 17.7 </a:t>
            </a:r>
            <a:r>
              <a:rPr lang="en-IN" sz="2400" dirty="0"/>
              <a:t>Expected Returns from Holding One-Year US </a:t>
            </a:r>
          </a:p>
          <a:p>
            <a:pPr marL="0" indent="0">
              <a:spcBef>
                <a:spcPts val="0"/>
              </a:spcBef>
              <a:buNone/>
            </a:pPr>
            <a:r>
              <a:rPr lang="en-IN" sz="2400" dirty="0"/>
              <a:t>Bonds versus One-Year UK Bonds</a:t>
            </a:r>
          </a:p>
        </p:txBody>
      </p:sp>
      <p:pic>
        <p:nvPicPr>
          <p:cNvPr id="9" name="Picture 5" descr="A diagram illustrates the returns from U S bonds and U K bonds for two time periods, “Year t” and “Year t plus 1.”&#10;Long description is available in notes, press F6.&#10;"/>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066637" y="2250751"/>
            <a:ext cx="8077199" cy="359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0188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553998"/>
          </a:xfrm>
        </p:spPr>
        <p:txBody>
          <a:bodyPr wrap="square">
            <a:noAutofit/>
          </a:bodyPr>
          <a:lstStyle/>
          <a:p>
            <a:r>
              <a:rPr lang="en-IN" sz="3200" dirty="0"/>
              <a:t>17.2 Openness in Financial Markets </a:t>
            </a:r>
            <a:r>
              <a:rPr lang="en-IN" sz="2400" dirty="0"/>
              <a:t>(7 of 10)</a:t>
            </a:r>
            <a:endParaRPr lang="en-US" sz="3200" dirty="0"/>
          </a:p>
        </p:txBody>
      </p:sp>
      <p:sp>
        <p:nvSpPr>
          <p:cNvPr id="5" name="Content Placeholder 4"/>
          <p:cNvSpPr>
            <a:spLocks noGrp="1"/>
          </p:cNvSpPr>
          <p:nvPr>
            <p:ph idx="1"/>
          </p:nvPr>
        </p:nvSpPr>
        <p:spPr>
          <a:xfrm>
            <a:off x="1828800" y="871061"/>
            <a:ext cx="8229600" cy="369332"/>
          </a:xfrm>
        </p:spPr>
        <p:txBody>
          <a:bodyPr>
            <a:noAutofit/>
          </a:bodyPr>
          <a:lstStyle/>
          <a:p>
            <a:r>
              <a:rPr lang="en-US" sz="2400" dirty="0">
                <a:ea typeface="ヒラギノ角ゴ Pro W3" pitchFamily="-84" charset="-128"/>
              </a:rPr>
              <a:t>Arbitrage implies that:</a:t>
            </a:r>
          </a:p>
        </p:txBody>
      </p:sp>
      <mc:AlternateContent xmlns:mc="http://schemas.openxmlformats.org/markup-compatibility/2006" xmlns:a14="http://schemas.microsoft.com/office/drawing/2010/main">
        <mc:Choice Requires="a14">
          <p:sp>
            <p:nvSpPr>
              <p:cNvPr id="3" name="Object 2"/>
              <p:cNvSpPr txBox="1"/>
              <p:nvPr/>
            </p:nvSpPr>
            <p:spPr>
              <a:xfrm>
                <a:off x="3130588" y="1608438"/>
                <a:ext cx="2802127" cy="777233"/>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Sub>
                        </m:e>
                      </m:d>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𝑡</m:t>
                              </m:r>
                            </m:sub>
                          </m:sSub>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up>
                              <m:r>
                                <a:rPr lang="en-US" i="1">
                                  <a:solidFill>
                                    <a:srgbClr val="000000"/>
                                  </a:solidFill>
                                  <a:latin typeface="Cambria Math" panose="02040503050406030204" pitchFamily="18" charset="0"/>
                                </a:rPr>
                                <m:t>∗</m:t>
                              </m:r>
                            </m:sup>
                          </m:sSubSup>
                        </m:e>
                      </m:d>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den>
                          </m:f>
                        </m:e>
                      </m:d>
                    </m:oMath>
                  </m:oMathPara>
                </a14:m>
                <a:endParaRPr lang="en-US" dirty="0"/>
              </a:p>
            </p:txBody>
          </p:sp>
        </mc:Choice>
        <mc:Fallback xmlns="">
          <p:sp>
            <p:nvSpPr>
              <p:cNvPr id="3" name="Object 2"/>
              <p:cNvSpPr txBox="1">
                <a:spLocks noRot="1" noChangeAspect="1" noMove="1" noResize="1" noEditPoints="1" noAdjustHandles="1" noChangeArrowheads="1" noChangeShapeType="1" noTextEdit="1"/>
              </p:cNvSpPr>
              <p:nvPr/>
            </p:nvSpPr>
            <p:spPr>
              <a:xfrm>
                <a:off x="3130588" y="1608438"/>
                <a:ext cx="2802127" cy="777233"/>
              </a:xfrm>
              <a:prstGeom prst="rect">
                <a:avLst/>
              </a:prstGeom>
              <a:blipFill>
                <a:blip r:embed="rId3"/>
                <a:stretch>
                  <a:fillRect/>
                </a:stretch>
              </a:blipFill>
            </p:spPr>
            <p:txBody>
              <a:bodyPr/>
              <a:lstStyle/>
              <a:p>
                <a:r>
                  <a:rPr lang="en-US">
                    <a:noFill/>
                  </a:rPr>
                  <a:t> </a:t>
                </a:r>
              </a:p>
            </p:txBody>
          </p:sp>
        </mc:Fallback>
      </mc:AlternateContent>
      <p:sp>
        <p:nvSpPr>
          <p:cNvPr id="8" name="Content Placeholder 7"/>
          <p:cNvSpPr>
            <a:spLocks noGrp="1"/>
          </p:cNvSpPr>
          <p:nvPr>
            <p:ph idx="13"/>
          </p:nvPr>
        </p:nvSpPr>
        <p:spPr>
          <a:xfrm>
            <a:off x="1971675" y="2335768"/>
            <a:ext cx="8229600" cy="369332"/>
          </a:xfrm>
        </p:spPr>
        <p:txBody>
          <a:bodyPr>
            <a:noAutofit/>
          </a:bodyPr>
          <a:lstStyle/>
          <a:p>
            <a:pPr marL="0" indent="276225">
              <a:buNone/>
            </a:pPr>
            <a:r>
              <a:rPr lang="en-US" sz="2400" dirty="0">
                <a:ea typeface="ヒラギノ角ゴ Pro W3" pitchFamily="-84" charset="-128"/>
              </a:rPr>
              <a:t>or</a:t>
            </a:r>
            <a:endParaRPr lang="de-DE" sz="2400" dirty="0"/>
          </a:p>
        </p:txBody>
      </p:sp>
      <mc:AlternateContent xmlns:mc="http://schemas.openxmlformats.org/markup-compatibility/2006" xmlns:a14="http://schemas.microsoft.com/office/drawing/2010/main">
        <mc:Choice Requires="a14">
          <p:sp>
            <p:nvSpPr>
              <p:cNvPr id="4" name="Object 3"/>
              <p:cNvSpPr txBox="1"/>
              <p:nvPr/>
            </p:nvSpPr>
            <p:spPr>
              <a:xfrm>
                <a:off x="3181379" y="2875285"/>
                <a:ext cx="5829242" cy="77723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Sub>
                        </m:e>
                      </m:d>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up>
                              <m:r>
                                <a:rPr lang="en-US" i="1">
                                  <a:solidFill>
                                    <a:srgbClr val="000000"/>
                                  </a:solidFill>
                                  <a:latin typeface="Cambria Math" panose="02040503050406030204" pitchFamily="18" charset="0"/>
                                </a:rPr>
                                <m:t>∗</m:t>
                              </m:r>
                            </m:sup>
                          </m:sSubSup>
                        </m:e>
                      </m:d>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𝑡</m:t>
                                  </m:r>
                                </m:sub>
                              </m:sSub>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den>
                          </m:f>
                        </m:e>
                      </m:d>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17.2</m:t>
                          </m:r>
                        </m:e>
                      </m:d>
                    </m:oMath>
                  </m:oMathPara>
                </a14:m>
                <a:endParaRPr lang="en-US" dirty="0"/>
              </a:p>
            </p:txBody>
          </p:sp>
        </mc:Choice>
        <mc:Fallback xmlns="">
          <p:sp>
            <p:nvSpPr>
              <p:cNvPr id="4" name="Object 3"/>
              <p:cNvSpPr txBox="1">
                <a:spLocks noRot="1" noChangeAspect="1" noMove="1" noResize="1" noEditPoints="1" noAdjustHandles="1" noChangeArrowheads="1" noChangeShapeType="1" noTextEdit="1"/>
              </p:cNvSpPr>
              <p:nvPr/>
            </p:nvSpPr>
            <p:spPr>
              <a:xfrm>
                <a:off x="3181379" y="2875285"/>
                <a:ext cx="5829242" cy="777233"/>
              </a:xfrm>
              <a:prstGeom prst="rect">
                <a:avLst/>
              </a:prstGeom>
              <a:blipFill>
                <a:blip r:embed="rId4"/>
                <a:stretch>
                  <a:fillRect/>
                </a:stretch>
              </a:blipFill>
            </p:spPr>
            <p:txBody>
              <a:bodyPr/>
              <a:lstStyle/>
              <a:p>
                <a:r>
                  <a:rPr lang="en-US">
                    <a:noFill/>
                  </a:rPr>
                  <a:t> </a:t>
                </a:r>
              </a:p>
            </p:txBody>
          </p:sp>
        </mc:Fallback>
      </mc:AlternateContent>
      <p:sp>
        <p:nvSpPr>
          <p:cNvPr id="10" name="Content Placeholder 9"/>
          <p:cNvSpPr>
            <a:spLocks noGrp="1"/>
          </p:cNvSpPr>
          <p:nvPr>
            <p:ph sz="quarter" idx="14"/>
          </p:nvPr>
        </p:nvSpPr>
        <p:spPr>
          <a:xfrm>
            <a:off x="1981200" y="3800475"/>
            <a:ext cx="8229600" cy="1923604"/>
          </a:xfrm>
        </p:spPr>
        <p:txBody>
          <a:bodyPr>
            <a:noAutofit/>
          </a:bodyPr>
          <a:lstStyle/>
          <a:p>
            <a:pPr marL="266700" indent="0">
              <a:spcBef>
                <a:spcPts val="600"/>
              </a:spcBef>
              <a:buNone/>
            </a:pPr>
            <a:r>
              <a:rPr lang="en-US" sz="2400" dirty="0">
                <a:ea typeface="ヒラギノ角ゴ Pro W3" pitchFamily="-84" charset="-128"/>
              </a:rPr>
              <a:t>which is called the </a:t>
            </a:r>
            <a:r>
              <a:rPr lang="en-US" sz="2400" b="1" dirty="0">
                <a:ea typeface="ヒラギノ角ゴ Pro W3" pitchFamily="-84" charset="-128"/>
              </a:rPr>
              <a:t>uncovered interest parity </a:t>
            </a:r>
            <a:r>
              <a:rPr lang="en-US" sz="2400" dirty="0">
                <a:ea typeface="ヒラギノ角ゴ Pro W3" pitchFamily="-84" charset="-128"/>
              </a:rPr>
              <a:t>relation or the </a:t>
            </a:r>
            <a:r>
              <a:rPr lang="en-US" sz="2400" i="1" dirty="0">
                <a:ea typeface="ヒラギノ角ゴ Pro W3" pitchFamily="-84" charset="-128"/>
              </a:rPr>
              <a:t>interest parity relation</a:t>
            </a:r>
            <a:r>
              <a:rPr lang="en-US" sz="2400" dirty="0">
                <a:ea typeface="ヒラギノ角ゴ Pro W3" pitchFamily="-84" charset="-128"/>
              </a:rPr>
              <a:t>.</a:t>
            </a:r>
          </a:p>
          <a:p>
            <a:pPr>
              <a:spcBef>
                <a:spcPts val="600"/>
              </a:spcBef>
            </a:pPr>
            <a:r>
              <a:rPr lang="en-US" sz="2400" dirty="0">
                <a:ea typeface="ヒラギノ角ゴ Pro W3" pitchFamily="-84" charset="-128"/>
              </a:rPr>
              <a:t>The assumption that financial investors hold only the bonds with the highest expected rate of return ignores transactions costs and risk.</a:t>
            </a:r>
          </a:p>
        </p:txBody>
      </p:sp>
    </p:spTree>
    <p:extLst>
      <p:ext uri="{BB962C8B-B14F-4D97-AF65-F5344CB8AC3E}">
        <p14:creationId xmlns:p14="http://schemas.microsoft.com/office/powerpoint/2010/main" val="153873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4652"/>
            <a:ext cx="8229600" cy="553998"/>
          </a:xfrm>
        </p:spPr>
        <p:txBody>
          <a:bodyPr wrap="square">
            <a:spAutoFit/>
          </a:bodyPr>
          <a:lstStyle/>
          <a:p>
            <a:r>
              <a:rPr lang="en-US" sz="3600" dirty="0">
                <a:latin typeface="+mj-lt"/>
              </a:rPr>
              <a:t>6.2 Risk and Risk Premia </a:t>
            </a:r>
            <a:r>
              <a:rPr lang="en-US" sz="2800" dirty="0">
                <a:latin typeface="+mj-lt"/>
              </a:rPr>
              <a:t>(2 of 3)</a:t>
            </a:r>
            <a:endParaRPr lang="en-US" sz="3600" dirty="0">
              <a:latin typeface="+mj-lt"/>
            </a:endParaRPr>
          </a:p>
        </p:txBody>
      </p:sp>
      <p:sp>
        <p:nvSpPr>
          <p:cNvPr id="7" name="Content Placeholder 6"/>
          <p:cNvSpPr>
            <a:spLocks noGrp="1"/>
          </p:cNvSpPr>
          <p:nvPr>
            <p:ph idx="14"/>
          </p:nvPr>
        </p:nvSpPr>
        <p:spPr>
          <a:xfrm>
            <a:off x="1981200" y="838200"/>
            <a:ext cx="8229600" cy="2209800"/>
          </a:xfrm>
        </p:spPr>
        <p:txBody>
          <a:bodyPr/>
          <a:lstStyle/>
          <a:p>
            <a:pPr>
              <a:spcBef>
                <a:spcPts val="525"/>
              </a:spcBef>
            </a:pPr>
            <a:r>
              <a:rPr lang="en-US" sz="2400" dirty="0">
                <a:ea typeface="ヒラギノ角ゴ Pro W3" pitchFamily="-84" charset="-128"/>
              </a:rPr>
              <a:t>Since some bonds are risky, bond holders require a risk premium to hold these bonds.</a:t>
            </a:r>
          </a:p>
          <a:p>
            <a:pPr>
              <a:spcBef>
                <a:spcPts val="525"/>
              </a:spcBef>
            </a:pPr>
            <a:r>
              <a:rPr lang="en-US" sz="2400" dirty="0">
                <a:ea typeface="ヒラギノ角ゴ Pro W3" pitchFamily="-84" charset="-128"/>
              </a:rPr>
              <a:t>Risk </a:t>
            </a:r>
            <a:r>
              <a:rPr lang="en-US" sz="2400" dirty="0" err="1">
                <a:ea typeface="ヒラギノ角ゴ Pro W3" pitchFamily="-84" charset="-128"/>
              </a:rPr>
              <a:t>premia</a:t>
            </a:r>
            <a:r>
              <a:rPr lang="en-US" sz="2400" dirty="0">
                <a:ea typeface="ヒラギノ角ゴ Pro W3" pitchFamily="-84" charset="-128"/>
              </a:rPr>
              <a:t> are determined by:</a:t>
            </a:r>
          </a:p>
          <a:p>
            <a:pPr lvl="1">
              <a:spcBef>
                <a:spcPts val="525"/>
              </a:spcBef>
            </a:pPr>
            <a:r>
              <a:rPr lang="en-US" sz="2400" dirty="0">
                <a:ea typeface="ヒラギノ角ゴ Pro W3" pitchFamily="-84" charset="-128"/>
              </a:rPr>
              <a:t>The probability of default</a:t>
            </a:r>
          </a:p>
          <a:p>
            <a:pPr lvl="1">
              <a:spcBef>
                <a:spcPts val="525"/>
              </a:spcBef>
            </a:pPr>
            <a:r>
              <a:rPr lang="en-US" sz="2400" dirty="0">
                <a:ea typeface="ヒラギノ角ゴ Pro W3" pitchFamily="-84" charset="-128"/>
              </a:rPr>
              <a:t>The degree of </a:t>
            </a:r>
            <a:r>
              <a:rPr lang="en-US" sz="2400" b="1" dirty="0">
                <a:ea typeface="ヒラギノ角ゴ Pro W3" pitchFamily="-84" charset="-128"/>
              </a:rPr>
              <a:t>risk aversion </a:t>
            </a:r>
            <a:r>
              <a:rPr lang="en-US" sz="2400" dirty="0">
                <a:ea typeface="ヒラギノ角ゴ Pro W3" pitchFamily="-84" charset="-128"/>
              </a:rPr>
              <a:t>of bond holders</a:t>
            </a:r>
          </a:p>
        </p:txBody>
      </p:sp>
    </p:spTree>
    <p:extLst>
      <p:ext uri="{BB962C8B-B14F-4D97-AF65-F5344CB8AC3E}">
        <p14:creationId xmlns:p14="http://schemas.microsoft.com/office/powerpoint/2010/main" val="15517576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553998"/>
          </a:xfrm>
        </p:spPr>
        <p:txBody>
          <a:bodyPr wrap="square">
            <a:noAutofit/>
          </a:bodyPr>
          <a:lstStyle/>
          <a:p>
            <a:r>
              <a:rPr lang="en-IN" sz="3200" dirty="0"/>
              <a:t>17.2 Openness in Financial Markets </a:t>
            </a:r>
            <a:r>
              <a:rPr lang="en-IN" sz="2400" dirty="0"/>
              <a:t>(8 of 10)</a:t>
            </a:r>
            <a:endParaRPr lang="en-US" sz="3200" dirty="0"/>
          </a:p>
        </p:txBody>
      </p:sp>
      <p:sp>
        <p:nvSpPr>
          <p:cNvPr id="5" name="Content Placeholder 4"/>
          <p:cNvSpPr>
            <a:spLocks noGrp="1"/>
          </p:cNvSpPr>
          <p:nvPr>
            <p:ph idx="1"/>
          </p:nvPr>
        </p:nvSpPr>
        <p:spPr>
          <a:xfrm>
            <a:off x="1981200" y="838200"/>
            <a:ext cx="8229600" cy="369332"/>
          </a:xfrm>
        </p:spPr>
        <p:txBody>
          <a:bodyPr>
            <a:noAutofit/>
          </a:bodyPr>
          <a:lstStyle/>
          <a:p>
            <a:r>
              <a:rPr lang="en-US" sz="2400" dirty="0">
                <a:ea typeface="ヒラギノ角ゴ Pro W3" pitchFamily="-84" charset="-128"/>
              </a:rPr>
              <a:t>Equation (17.2) implies:</a:t>
            </a:r>
          </a:p>
        </p:txBody>
      </p:sp>
      <mc:AlternateContent xmlns:mc="http://schemas.openxmlformats.org/markup-compatibility/2006" xmlns:a14="http://schemas.microsoft.com/office/drawing/2010/main">
        <mc:Choice Requires="a14">
          <p:sp>
            <p:nvSpPr>
              <p:cNvPr id="3" name="Object 2"/>
              <p:cNvSpPr txBox="1"/>
              <p:nvPr/>
            </p:nvSpPr>
            <p:spPr>
              <a:xfrm>
                <a:off x="3294898" y="1331913"/>
                <a:ext cx="6611103" cy="855662"/>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1+</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𝑖</m:t>
                              </m:r>
                            </m:e>
                            <m:sub>
                              <m:r>
                                <a:rPr lang="en-US" sz="1600" i="1">
                                  <a:solidFill>
                                    <a:srgbClr val="000000"/>
                                  </a:solidFill>
                                  <a:latin typeface="Cambria Math" panose="02040503050406030204" pitchFamily="18" charset="0"/>
                                </a:rPr>
                                <m:t>𝑡</m:t>
                              </m:r>
                            </m:sub>
                          </m:sSub>
                        </m:e>
                      </m:d>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1+</m:t>
                              </m:r>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𝑖</m:t>
                                  </m:r>
                                </m:e>
                                <m:sub>
                                  <m:r>
                                    <a:rPr lang="en-US" sz="1600" i="1">
                                      <a:solidFill>
                                        <a:srgbClr val="000000"/>
                                      </a:solidFill>
                                      <a:latin typeface="Cambria Math" panose="02040503050406030204" pitchFamily="18" charset="0"/>
                                    </a:rPr>
                                    <m:t>𝑡</m:t>
                                  </m:r>
                                </m:sub>
                                <m:sup>
                                  <m:r>
                                    <a:rPr lang="en-US" sz="1600" i="1">
                                      <a:solidFill>
                                        <a:srgbClr val="000000"/>
                                      </a:solidFill>
                                      <a:latin typeface="Cambria Math" panose="02040503050406030204" pitchFamily="18" charset="0"/>
                                    </a:rPr>
                                    <m:t>∗</m:t>
                                  </m:r>
                                </m:sup>
                              </m:sSubSup>
                            </m:e>
                          </m:d>
                        </m:num>
                        <m:den>
                          <m:d>
                            <m:dPr>
                              <m:begChr m:val="["/>
                              <m:endChr m:val="]"/>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1+</m:t>
                              </m:r>
                              <m:f>
                                <m:fPr>
                                  <m:ctrlPr>
                                    <a:rPr lang="en-US" sz="1600" i="1">
                                      <a:solidFill>
                                        <a:srgbClr val="000000"/>
                                      </a:solidFill>
                                      <a:latin typeface="Cambria Math" panose="02040503050406030204" pitchFamily="18" charset="0"/>
                                    </a:rPr>
                                  </m:ctrlPr>
                                </m:fPr>
                                <m:num>
                                  <m:d>
                                    <m:dPr>
                                      <m:ctrlPr>
                                        <a:rPr lang="en-US" sz="1600" i="1">
                                          <a:solidFill>
                                            <a:srgbClr val="000000"/>
                                          </a:solidFill>
                                          <a:latin typeface="Cambria Math" panose="02040503050406030204" pitchFamily="18" charset="0"/>
                                        </a:rPr>
                                      </m:ctrlPr>
                                    </m:dPr>
                                    <m:e>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𝐸</m:t>
                                          </m:r>
                                        </m:e>
                                        <m:sub>
                                          <m:r>
                                            <a:rPr lang="en-US" sz="1600" i="1">
                                              <a:solidFill>
                                                <a:srgbClr val="000000"/>
                                              </a:solidFill>
                                              <a:latin typeface="Cambria Math" panose="02040503050406030204" pitchFamily="18" charset="0"/>
                                            </a:rPr>
                                            <m:t>𝑡</m:t>
                                          </m:r>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𝑒</m:t>
                                          </m:r>
                                        </m:sup>
                                      </m:sSubSup>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𝐸</m:t>
                                          </m:r>
                                        </m:e>
                                        <m:sub>
                                          <m:r>
                                            <a:rPr lang="en-US" sz="1600" i="1">
                                              <a:solidFill>
                                                <a:srgbClr val="000000"/>
                                              </a:solidFill>
                                              <a:latin typeface="Cambria Math" panose="02040503050406030204" pitchFamily="18" charset="0"/>
                                            </a:rPr>
                                            <m:t>𝑡</m:t>
                                          </m:r>
                                        </m:sub>
                                      </m:sSub>
                                    </m:e>
                                  </m:d>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𝐸</m:t>
                                      </m:r>
                                    </m:e>
                                    <m:sub>
                                      <m:r>
                                        <a:rPr lang="en-US" sz="1600" i="1">
                                          <a:solidFill>
                                            <a:srgbClr val="000000"/>
                                          </a:solidFill>
                                          <a:latin typeface="Cambria Math" panose="02040503050406030204" pitchFamily="18" charset="0"/>
                                        </a:rPr>
                                        <m:t>𝑡</m:t>
                                      </m:r>
                                    </m:sub>
                                  </m:sSub>
                                </m:den>
                              </m:f>
                            </m:e>
                          </m:d>
                        </m:den>
                      </m:f>
                      <m:r>
                        <a:rPr lang="en-US" sz="1600" i="1">
                          <a:solidFill>
                            <a:srgbClr val="000000"/>
                          </a:solidFill>
                          <a:latin typeface="Cambria Math" panose="02040503050406030204" pitchFamily="18" charset="0"/>
                        </a:rPr>
                        <m:t>			                                                                            </m:t>
                      </m:r>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17.3</m:t>
                          </m:r>
                        </m:e>
                      </m:d>
                    </m:oMath>
                  </m:oMathPara>
                </a14:m>
                <a:endParaRPr lang="en-US" sz="1600" dirty="0"/>
              </a:p>
            </p:txBody>
          </p:sp>
        </mc:Choice>
        <mc:Fallback xmlns="">
          <p:sp>
            <p:nvSpPr>
              <p:cNvPr id="3" name="Object 2"/>
              <p:cNvSpPr txBox="1">
                <a:spLocks noRot="1" noChangeAspect="1" noMove="1" noResize="1" noEditPoints="1" noAdjustHandles="1" noChangeArrowheads="1" noChangeShapeType="1" noTextEdit="1"/>
              </p:cNvSpPr>
              <p:nvPr/>
            </p:nvSpPr>
            <p:spPr>
              <a:xfrm>
                <a:off x="3294898" y="1331913"/>
                <a:ext cx="6611103" cy="855662"/>
              </a:xfrm>
              <a:prstGeom prst="rect">
                <a:avLst/>
              </a:prstGeom>
              <a:blipFill>
                <a:blip r:embed="rId3"/>
                <a:stretch>
                  <a:fillRect/>
                </a:stretch>
              </a:blipFill>
            </p:spPr>
            <p:txBody>
              <a:bodyPr/>
              <a:lstStyle/>
              <a:p>
                <a:r>
                  <a:rPr lang="en-US">
                    <a:noFill/>
                  </a:rPr>
                  <a:t> </a:t>
                </a:r>
              </a:p>
            </p:txBody>
          </p:sp>
        </mc:Fallback>
      </mc:AlternateContent>
      <p:sp>
        <p:nvSpPr>
          <p:cNvPr id="8" name="Content Placeholder 7"/>
          <p:cNvSpPr>
            <a:spLocks noGrp="1"/>
          </p:cNvSpPr>
          <p:nvPr>
            <p:ph idx="13"/>
          </p:nvPr>
        </p:nvSpPr>
        <p:spPr>
          <a:xfrm>
            <a:off x="1971675" y="2335768"/>
            <a:ext cx="8229600" cy="738664"/>
          </a:xfrm>
        </p:spPr>
        <p:txBody>
          <a:bodyPr>
            <a:noAutofit/>
          </a:bodyPr>
          <a:lstStyle/>
          <a:p>
            <a:pPr marL="346075" indent="0">
              <a:buNone/>
            </a:pPr>
            <a:r>
              <a:rPr lang="en-US" sz="2400" dirty="0">
                <a:ea typeface="ヒラギノ角ゴ Pro W3" pitchFamily="-84" charset="-128"/>
              </a:rPr>
              <a:t>which gives a good approximation of the </a:t>
            </a:r>
            <a:r>
              <a:rPr lang="en-US" sz="2400" i="1" dirty="0">
                <a:ea typeface="ヒラギノ角ゴ Pro W3" pitchFamily="-84" charset="-128"/>
              </a:rPr>
              <a:t>interest parity condition</a:t>
            </a:r>
            <a:r>
              <a:rPr lang="en-US" sz="2400" dirty="0">
                <a:ea typeface="ヒラギノ角ゴ Pro W3" pitchFamily="-84" charset="-128"/>
              </a:rPr>
              <a:t>:</a:t>
            </a:r>
          </a:p>
        </p:txBody>
      </p:sp>
      <mc:AlternateContent xmlns:mc="http://schemas.openxmlformats.org/markup-compatibility/2006" xmlns:a14="http://schemas.microsoft.com/office/drawing/2010/main">
        <mc:Choice Requires="a14">
          <p:sp>
            <p:nvSpPr>
              <p:cNvPr id="4" name="Object 3"/>
              <p:cNvSpPr txBox="1"/>
              <p:nvPr/>
            </p:nvSpPr>
            <p:spPr>
              <a:xfrm>
                <a:off x="3294898" y="3219933"/>
                <a:ext cx="6611103" cy="80995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17.4</m:t>
                          </m:r>
                        </m:e>
                      </m:d>
                    </m:oMath>
                  </m:oMathPara>
                </a14:m>
                <a:endParaRPr lang="en-US" dirty="0"/>
              </a:p>
            </p:txBody>
          </p:sp>
        </mc:Choice>
        <mc:Fallback xmlns="">
          <p:sp>
            <p:nvSpPr>
              <p:cNvPr id="4" name="Object 3"/>
              <p:cNvSpPr txBox="1">
                <a:spLocks noRot="1" noChangeAspect="1" noMove="1" noResize="1" noEditPoints="1" noAdjustHandles="1" noChangeArrowheads="1" noChangeShapeType="1" noTextEdit="1"/>
              </p:cNvSpPr>
              <p:nvPr/>
            </p:nvSpPr>
            <p:spPr>
              <a:xfrm>
                <a:off x="3294898" y="3219933"/>
                <a:ext cx="6611103" cy="809958"/>
              </a:xfrm>
              <a:prstGeom prst="rect">
                <a:avLst/>
              </a:prstGeom>
              <a:blipFill>
                <a:blip r:embed="rId4"/>
                <a:stretch>
                  <a:fillRect/>
                </a:stretch>
              </a:blipFill>
            </p:spPr>
            <p:txBody>
              <a:bodyPr/>
              <a:lstStyle/>
              <a:p>
                <a:r>
                  <a:rPr lang="en-US">
                    <a:noFill/>
                  </a:rPr>
                  <a:t> </a:t>
                </a:r>
              </a:p>
            </p:txBody>
          </p:sp>
        </mc:Fallback>
      </mc:AlternateContent>
      <p:sp>
        <p:nvSpPr>
          <p:cNvPr id="10" name="Content Placeholder 9"/>
          <p:cNvSpPr>
            <a:spLocks noGrp="1"/>
          </p:cNvSpPr>
          <p:nvPr>
            <p:ph sz="quarter" idx="14"/>
          </p:nvPr>
        </p:nvSpPr>
        <p:spPr>
          <a:xfrm>
            <a:off x="1981200" y="4178379"/>
            <a:ext cx="8229600" cy="1107996"/>
          </a:xfrm>
        </p:spPr>
        <p:txBody>
          <a:bodyPr>
            <a:noAutofit/>
          </a:bodyPr>
          <a:lstStyle/>
          <a:p>
            <a:r>
              <a:rPr lang="en-US" sz="2400" dirty="0">
                <a:ea typeface="ヒラギノ角ゴ Pro W3" pitchFamily="-84" charset="-128"/>
              </a:rPr>
              <a:t>Arbitrage by investors implies that the </a:t>
            </a:r>
            <a:r>
              <a:rPr lang="en-US" sz="2400" i="1" dirty="0">
                <a:ea typeface="ヒラギノ角ゴ Pro W3" pitchFamily="-84" charset="-128"/>
              </a:rPr>
              <a:t>domestic interest rate must be equal to the foreign interest rate minus the expected appreciation rate of the domestic currency</a:t>
            </a:r>
            <a:r>
              <a:rPr lang="en-US" sz="2400" dirty="0">
                <a:ea typeface="ヒラギノ角ゴ Pro W3" pitchFamily="-84" charset="-128"/>
              </a:rPr>
              <a:t>.</a:t>
            </a:r>
          </a:p>
        </p:txBody>
      </p:sp>
    </p:spTree>
    <p:extLst>
      <p:ext uri="{BB962C8B-B14F-4D97-AF65-F5344CB8AC3E}">
        <p14:creationId xmlns:p14="http://schemas.microsoft.com/office/powerpoint/2010/main" val="2876616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11198"/>
          </a:xfrm>
        </p:spPr>
        <p:txBody>
          <a:bodyPr wrap="square">
            <a:noAutofit/>
          </a:bodyPr>
          <a:lstStyle/>
          <a:p>
            <a:r>
              <a:rPr lang="en-IN" sz="3200" dirty="0"/>
              <a:t>17.2 Openness in Financial Markets (9 of 10)</a:t>
            </a:r>
            <a:endParaRPr lang="en-US" sz="3200" dirty="0"/>
          </a:p>
        </p:txBody>
      </p:sp>
      <p:sp>
        <p:nvSpPr>
          <p:cNvPr id="8" name="Content Placeholder 7"/>
          <p:cNvSpPr>
            <a:spLocks noGrp="1"/>
          </p:cNvSpPr>
          <p:nvPr>
            <p:ph idx="1"/>
          </p:nvPr>
        </p:nvSpPr>
        <p:spPr>
          <a:xfrm>
            <a:off x="2011680" y="1905000"/>
            <a:ext cx="8229600" cy="1981200"/>
          </a:xfrm>
        </p:spPr>
        <p:txBody>
          <a:bodyPr>
            <a:noAutofit/>
          </a:bodyPr>
          <a:lstStyle/>
          <a:p>
            <a:r>
              <a:rPr lang="en-US" sz="2800" dirty="0">
                <a:ea typeface="ヒラギノ角ゴ Pro W3" pitchFamily="-84" charset="-128"/>
              </a:rPr>
              <a:t>Equation (17.4) can also be stated as the condition that the domestic interest rate must be equal to the foreign interest rate minus the expected depreciation of the foreign currency.</a:t>
            </a:r>
          </a:p>
        </p:txBody>
      </p:sp>
    </p:spTree>
    <p:extLst>
      <p:ext uri="{BB962C8B-B14F-4D97-AF65-F5344CB8AC3E}">
        <p14:creationId xmlns:p14="http://schemas.microsoft.com/office/powerpoint/2010/main" val="11050356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4384"/>
            <a:ext cx="8229600" cy="474452"/>
          </a:xfrm>
        </p:spPr>
        <p:txBody>
          <a:bodyPr wrap="square">
            <a:noAutofit/>
          </a:bodyPr>
          <a:lstStyle/>
          <a:p>
            <a:r>
              <a:rPr lang="en-IN" sz="3000" dirty="0"/>
              <a:t>17.2 Openness in Financial Markets </a:t>
            </a:r>
            <a:r>
              <a:rPr lang="en-IN" sz="2400" dirty="0"/>
              <a:t>(10 of 10)</a:t>
            </a:r>
            <a:endParaRPr lang="en-US" sz="2400" dirty="0"/>
          </a:p>
        </p:txBody>
      </p:sp>
      <p:sp>
        <p:nvSpPr>
          <p:cNvPr id="3" name="Content Placeholder 2"/>
          <p:cNvSpPr>
            <a:spLocks noGrp="1"/>
          </p:cNvSpPr>
          <p:nvPr>
            <p:ph idx="1"/>
          </p:nvPr>
        </p:nvSpPr>
        <p:spPr>
          <a:xfrm>
            <a:off x="1990436" y="847436"/>
            <a:ext cx="8229600" cy="838200"/>
          </a:xfrm>
        </p:spPr>
        <p:txBody>
          <a:bodyPr wrap="square">
            <a:noAutofit/>
          </a:bodyPr>
          <a:lstStyle/>
          <a:p>
            <a:pPr marL="0" indent="0">
              <a:buNone/>
            </a:pPr>
            <a:r>
              <a:rPr lang="en-IN" sz="2400" b="1" dirty="0"/>
              <a:t>Figure 17.8 </a:t>
            </a:r>
            <a:r>
              <a:rPr lang="en-IN" sz="2400" dirty="0"/>
              <a:t>Three-Month Nominal Interest Rates in the United States and United Kingdom since 1970</a:t>
            </a:r>
          </a:p>
        </p:txBody>
      </p:sp>
      <p:pic>
        <p:nvPicPr>
          <p:cNvPr id="9" name="Picture Placeholder 8" descr="A dual line graph plots the three-month nominal interest rates in the United States and United Kingdom since 1970 &#10;Long description is available in notes, press F6.">
            <a:extLst>
              <a:ext uri="{FF2B5EF4-FFF2-40B4-BE49-F238E27FC236}">
                <a16:creationId xmlns:a16="http://schemas.microsoft.com/office/drawing/2014/main" id="{68F1D1EA-8826-49E0-89F3-E185A53028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416627" y="1887694"/>
            <a:ext cx="7376452" cy="3496131"/>
          </a:xfrm>
          <a:prstGeom prst="rect">
            <a:avLst/>
          </a:prstGeom>
        </p:spPr>
      </p:pic>
      <p:sp>
        <p:nvSpPr>
          <p:cNvPr id="5" name="Content Placeholder 4"/>
          <p:cNvSpPr>
            <a:spLocks noGrp="1"/>
          </p:cNvSpPr>
          <p:nvPr>
            <p:ph sz="quarter" idx="14"/>
          </p:nvPr>
        </p:nvSpPr>
        <p:spPr>
          <a:xfrm>
            <a:off x="1981200" y="6019800"/>
            <a:ext cx="8238836" cy="304800"/>
          </a:xfrm>
        </p:spPr>
        <p:txBody>
          <a:bodyPr>
            <a:normAutofit/>
          </a:bodyPr>
          <a:lstStyle/>
          <a:p>
            <a:r>
              <a:rPr lang="en-IN" i="1" dirty="0"/>
              <a:t>Source: </a:t>
            </a:r>
            <a:r>
              <a:rPr lang="en-US" dirty="0"/>
              <a:t>FRED TB3MS; IR3TTS01GBM156N</a:t>
            </a:r>
            <a:endParaRPr lang="en-IN" dirty="0"/>
          </a:p>
        </p:txBody>
      </p:sp>
    </p:spTree>
    <p:extLst>
      <p:ext uri="{BB962C8B-B14F-4D97-AF65-F5344CB8AC3E}">
        <p14:creationId xmlns:p14="http://schemas.microsoft.com/office/powerpoint/2010/main" val="6083223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2B33-BD2C-417F-8612-5DC815EC88DD}"/>
              </a:ext>
            </a:extLst>
          </p:cNvPr>
          <p:cNvSpPr>
            <a:spLocks noGrp="1"/>
          </p:cNvSpPr>
          <p:nvPr>
            <p:ph type="title"/>
          </p:nvPr>
        </p:nvSpPr>
        <p:spPr>
          <a:xfrm>
            <a:off x="1981200" y="215372"/>
            <a:ext cx="8229600" cy="622828"/>
          </a:xfrm>
        </p:spPr>
        <p:txBody>
          <a:bodyPr>
            <a:normAutofit/>
          </a:bodyPr>
          <a:lstStyle/>
          <a:p>
            <a:r>
              <a:rPr lang="en-US" dirty="0"/>
              <a:t>Focus: Buying Brazilian Bonds</a:t>
            </a:r>
          </a:p>
        </p:txBody>
      </p:sp>
      <p:sp>
        <p:nvSpPr>
          <p:cNvPr id="3" name="Content Placeholder 2">
            <a:extLst>
              <a:ext uri="{FF2B5EF4-FFF2-40B4-BE49-F238E27FC236}">
                <a16:creationId xmlns:a16="http://schemas.microsoft.com/office/drawing/2014/main" id="{80257E86-9D9F-4809-80C8-BF1135D1F88C}"/>
              </a:ext>
            </a:extLst>
          </p:cNvPr>
          <p:cNvSpPr>
            <a:spLocks noGrp="1"/>
          </p:cNvSpPr>
          <p:nvPr>
            <p:ph idx="1"/>
          </p:nvPr>
        </p:nvSpPr>
        <p:spPr>
          <a:xfrm>
            <a:off x="1981200" y="1219201"/>
            <a:ext cx="8229600" cy="4525963"/>
          </a:xfrm>
        </p:spPr>
        <p:txBody>
          <a:bodyPr/>
          <a:lstStyle/>
          <a:p>
            <a:r>
              <a:rPr lang="en-US" sz="2400" dirty="0"/>
              <a:t>In September 1993 Brazilian bonds were paying a monthly interest rate of 36.9% while US bonds paid 0.2% monthly.</a:t>
            </a:r>
          </a:p>
          <a:p>
            <a:r>
              <a:rPr lang="en-US" sz="2400" dirty="0"/>
              <a:t>However, the Brazilian currency (cruzeiro) was depreciating rapidly. It fell 34.6% in August 1993 versus the dollar.</a:t>
            </a:r>
          </a:p>
          <a:p>
            <a:r>
              <a:rPr lang="en-US" sz="2400" dirty="0"/>
              <a:t>When you factor in the currency movements the expected rate of return in dollars from holding Brazilian bonds is only (1.017 – 1) = 1.7% per month.</a:t>
            </a:r>
          </a:p>
          <a:p>
            <a:r>
              <a:rPr lang="en-US" sz="2400" dirty="0"/>
              <a:t>While this return is higher you need to consider risk and transaction costs. </a:t>
            </a:r>
          </a:p>
        </p:txBody>
      </p:sp>
    </p:spTree>
    <p:extLst>
      <p:ext uri="{BB962C8B-B14F-4D97-AF65-F5344CB8AC3E}">
        <p14:creationId xmlns:p14="http://schemas.microsoft.com/office/powerpoint/2010/main" val="41974810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553998"/>
          </a:xfrm>
        </p:spPr>
        <p:txBody>
          <a:bodyPr wrap="square">
            <a:noAutofit/>
          </a:bodyPr>
          <a:lstStyle/>
          <a:p>
            <a:r>
              <a:rPr lang="en-IN" sz="3600" dirty="0"/>
              <a:t>17.3 Conclusions</a:t>
            </a:r>
            <a:endParaRPr lang="en-US" sz="3600" dirty="0"/>
          </a:p>
        </p:txBody>
      </p:sp>
      <p:sp>
        <p:nvSpPr>
          <p:cNvPr id="3" name="Content Placeholder 2"/>
          <p:cNvSpPr>
            <a:spLocks noGrp="1"/>
          </p:cNvSpPr>
          <p:nvPr>
            <p:ph idx="1"/>
          </p:nvPr>
        </p:nvSpPr>
        <p:spPr>
          <a:xfrm>
            <a:off x="1981200" y="838201"/>
            <a:ext cx="8229600" cy="2662267"/>
          </a:xfrm>
        </p:spPr>
        <p:txBody>
          <a:bodyPr wrap="square">
            <a:noAutofit/>
          </a:bodyPr>
          <a:lstStyle/>
          <a:p>
            <a:pPr>
              <a:spcBef>
                <a:spcPts val="600"/>
              </a:spcBef>
            </a:pPr>
            <a:r>
              <a:rPr lang="en-US" sz="2400" dirty="0">
                <a:ea typeface="ヒラギノ角ゴ Pro W3" pitchFamily="-84" charset="-128"/>
              </a:rPr>
              <a:t>Openness in goods markets allows people and firms to choose between domestic goods and foreign goods. This choice depends primarily on the real exchange rate.</a:t>
            </a:r>
          </a:p>
          <a:p>
            <a:pPr>
              <a:spcBef>
                <a:spcPts val="600"/>
              </a:spcBef>
            </a:pPr>
            <a:r>
              <a:rPr lang="en-US" sz="2400" dirty="0">
                <a:ea typeface="ヒラギノ角ゴ Pro W3" pitchFamily="-84" charset="-128"/>
              </a:rPr>
              <a:t>Openness in financial markets allows investors to choose between domestic assets and foreign assets. This choice depends primarily on their relative rates of return, and on the expected rate of appreciation of the domestic currency.</a:t>
            </a:r>
            <a:endParaRPr lang="en-US" sz="4000" dirty="0">
              <a:ea typeface="ヒラギノ角ゴ Pro W3" pitchFamily="-84" charset="-128"/>
            </a:endParaRPr>
          </a:p>
        </p:txBody>
      </p:sp>
    </p:spTree>
    <p:extLst>
      <p:ext uri="{BB962C8B-B14F-4D97-AF65-F5344CB8AC3E}">
        <p14:creationId xmlns:p14="http://schemas.microsoft.com/office/powerpoint/2010/main" val="22465089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82022"/>
            <a:ext cx="8229600" cy="557174"/>
          </a:xfrm>
        </p:spPr>
        <p:txBody>
          <a:bodyPr>
            <a:noAutofit/>
          </a:bodyPr>
          <a:lstStyle/>
          <a:p>
            <a:r>
              <a:rPr lang="en-IN" sz="3600" dirty="0"/>
              <a:t>Macroeconomics</a:t>
            </a:r>
          </a:p>
        </p:txBody>
      </p:sp>
      <p:sp>
        <p:nvSpPr>
          <p:cNvPr id="3" name="Text Placeholder 2"/>
          <p:cNvSpPr>
            <a:spLocks noGrp="1"/>
          </p:cNvSpPr>
          <p:nvPr>
            <p:ph type="body" sz="quarter" idx="13"/>
          </p:nvPr>
        </p:nvSpPr>
        <p:spPr>
          <a:xfrm>
            <a:off x="1981200" y="762000"/>
            <a:ext cx="8229600" cy="381000"/>
          </a:xfrm>
        </p:spPr>
        <p:txBody>
          <a:bodyPr>
            <a:noAutofit/>
          </a:bodyPr>
          <a:lstStyle/>
          <a:p>
            <a:r>
              <a:rPr lang="en-US" dirty="0"/>
              <a:t>Eighth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6105525" y="2828925"/>
            <a:ext cx="4114800" cy="558800"/>
          </a:xfrm>
        </p:spPr>
        <p:txBody>
          <a:bodyPr wrap="square">
            <a:noAutofit/>
          </a:bodyPr>
          <a:lstStyle/>
          <a:p>
            <a:pPr marL="0" indent="0" algn="ctr">
              <a:buNone/>
            </a:pPr>
            <a:r>
              <a:rPr lang="en-US" sz="3200" dirty="0"/>
              <a:t>Chapter 21</a:t>
            </a:r>
          </a:p>
        </p:txBody>
      </p:sp>
      <p:sp>
        <p:nvSpPr>
          <p:cNvPr id="4" name="Text Placeholder 3"/>
          <p:cNvSpPr>
            <a:spLocks noGrp="1"/>
          </p:cNvSpPr>
          <p:nvPr>
            <p:ph type="body" sz="quarter" idx="14"/>
          </p:nvPr>
        </p:nvSpPr>
        <p:spPr>
          <a:xfrm>
            <a:off x="6096000" y="3495675"/>
            <a:ext cx="4114800" cy="669924"/>
          </a:xfrm>
        </p:spPr>
        <p:txBody>
          <a:bodyPr vert="horz" wrap="square" lIns="0" tIns="0" rIns="0" bIns="0" rtlCol="0" anchor="ctr">
            <a:noAutofit/>
          </a:bodyPr>
          <a:lstStyle/>
          <a:p>
            <a:pPr algn="ctr"/>
            <a:r>
              <a:rPr lang="en-IN" sz="2000" dirty="0">
                <a:ea typeface="ヒラギノ角ゴ Pro W3" pitchFamily="-84" charset="-128"/>
              </a:rPr>
              <a:t>Should Policymakers Be Restrained?</a:t>
            </a:r>
            <a:endParaRPr lang="en-US" sz="2000" dirty="0"/>
          </a:p>
        </p:txBody>
      </p:sp>
      <p:pic>
        <p:nvPicPr>
          <p:cNvPr id="12" name="Picture Placeholder 11" descr="Front Cover: Macroeconomics, Eighth Edition by Olivier Blanchard">
            <a:extLst>
              <a:ext uri="{FF2B5EF4-FFF2-40B4-BE49-F238E27FC236}">
                <a16:creationId xmlns:a16="http://schemas.microsoft.com/office/drawing/2014/main" id="{4B7C0549-CC8A-406F-AE51-9FCA19C1137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1981201" y="1268227"/>
            <a:ext cx="4037479" cy="5046848"/>
          </a:xfrm>
          <a:prstGeom prst="rect">
            <a:avLst/>
          </a:prstGeom>
        </p:spPr>
      </p:pic>
      <p:sp>
        <p:nvSpPr>
          <p:cNvPr id="9"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4343400" y="6410325"/>
            <a:ext cx="5943600" cy="219075"/>
          </a:xfrm>
        </p:spPr>
        <p:txBody>
          <a:bodyPr wrap="square">
            <a:noAutofit/>
          </a:bodyPr>
          <a:lstStyle/>
          <a:p>
            <a:pPr marL="0" indent="0">
              <a:spcBef>
                <a:spcPts val="0"/>
              </a:spcBef>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a:t>
            </a:r>
            <a:r>
              <a:rPr lang="en-US" altLang="en-US" sz="1200" dirty="0" err="1">
                <a:latin typeface="Verdana" panose="020B0604030504040204" pitchFamily="34" charset="0"/>
                <a:ea typeface="Verdana" panose="020B0604030504040204" pitchFamily="34" charset="0"/>
                <a:cs typeface="Verdana" panose="020B0604030504040204" pitchFamily="34" charset="0"/>
              </a:rPr>
              <a:t>Reserveds</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9"/>
          <p:cNvSpPr txBox="1"/>
          <p:nvPr/>
        </p:nvSpPr>
        <p:spPr>
          <a:xfrm>
            <a:off x="6857992" y="4419601"/>
            <a:ext cx="2971808" cy="5757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dirty="0">
                <a:solidFill>
                  <a:schemeClr val="bg1"/>
                </a:solidFill>
              </a:rPr>
              <a:t>Slide in this Presentation Contain Hyperlinks. JAWS users should be able to get a list of links by using INSERT+F7</a:t>
            </a:r>
          </a:p>
        </p:txBody>
      </p:sp>
    </p:spTree>
    <p:extLst>
      <p:ext uri="{BB962C8B-B14F-4D97-AF65-F5344CB8AC3E}">
        <p14:creationId xmlns:p14="http://schemas.microsoft.com/office/powerpoint/2010/main" val="21345901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356"/>
            <a:ext cx="8229600" cy="553998"/>
          </a:xfrm>
        </p:spPr>
        <p:txBody>
          <a:bodyPr wrap="square">
            <a:spAutoFit/>
          </a:bodyPr>
          <a:lstStyle/>
          <a:p>
            <a:r>
              <a:rPr lang="en-IN" sz="3600" dirty="0"/>
              <a:t>21.2 Expectations and Policy</a:t>
            </a:r>
            <a:endParaRPr lang="en-US" sz="3600" dirty="0"/>
          </a:p>
        </p:txBody>
      </p:sp>
      <p:sp>
        <p:nvSpPr>
          <p:cNvPr id="3" name="Content Placeholder 2"/>
          <p:cNvSpPr>
            <a:spLocks noGrp="1"/>
          </p:cNvSpPr>
          <p:nvPr>
            <p:ph idx="1"/>
          </p:nvPr>
        </p:nvSpPr>
        <p:spPr>
          <a:xfrm>
            <a:off x="1981200" y="834425"/>
            <a:ext cx="8229600" cy="4697241"/>
          </a:xfrm>
        </p:spPr>
        <p:txBody>
          <a:bodyPr wrap="square">
            <a:noAutofit/>
          </a:bodyPr>
          <a:lstStyle/>
          <a:p>
            <a:r>
              <a:rPr lang="en-US" sz="2400" dirty="0">
                <a:ea typeface="ヒラギノ角ゴ Pro W3" pitchFamily="-84" charset="-128"/>
                <a:cs typeface="Times New Roman" panose="02020603050405020304" pitchFamily="18" charset="0"/>
              </a:rPr>
              <a:t>One way for a central bank to establish its credibility not to deviate from its announced policy is to give up its policy-making power as defined by law.</a:t>
            </a:r>
          </a:p>
          <a:p>
            <a:r>
              <a:rPr lang="en-US" sz="2400" dirty="0">
                <a:ea typeface="ヒラギノ角ゴ Pro W3" pitchFamily="-84" charset="-128"/>
                <a:cs typeface="Times New Roman" panose="02020603050405020304" pitchFamily="18" charset="0"/>
              </a:rPr>
              <a:t>A first step to deal with the problem of time inconsistency is to set up an </a:t>
            </a:r>
            <a:r>
              <a:rPr lang="en-US" sz="2400" b="1" dirty="0">
                <a:ea typeface="ヒラギノ角ゴ Pro W3" pitchFamily="-84" charset="-128"/>
                <a:cs typeface="Times New Roman" panose="02020603050405020304" pitchFamily="18" charset="0"/>
              </a:rPr>
              <a:t>independent central bank</a:t>
            </a:r>
            <a:r>
              <a:rPr lang="en-US" sz="2400" dirty="0">
                <a:ea typeface="ヒラギノ角ゴ Pro W3" pitchFamily="-84" charset="-128"/>
                <a:cs typeface="Times New Roman" panose="02020603050405020304" pitchFamily="18" charset="0"/>
              </a:rPr>
              <a:t>, where interest rate and money supply decisions are made independent of the influence of the currently elected politicians.</a:t>
            </a:r>
          </a:p>
          <a:p>
            <a:r>
              <a:rPr lang="en-US" sz="2400" dirty="0">
                <a:ea typeface="ヒラギノ角ゴ Pro W3" pitchFamily="-84" charset="-128"/>
                <a:cs typeface="Times New Roman" panose="02020603050405020304" pitchFamily="18" charset="0"/>
              </a:rPr>
              <a:t>A second step is to give incentives to the central banks to take the long view about the costs from higher inflation.</a:t>
            </a:r>
          </a:p>
          <a:p>
            <a:r>
              <a:rPr lang="en-US" sz="2400" dirty="0">
                <a:ea typeface="ヒラギノ角ゴ Pro W3" pitchFamily="-84" charset="-128"/>
                <a:cs typeface="Times New Roman" panose="02020603050405020304" pitchFamily="18" charset="0"/>
              </a:rPr>
              <a:t>A third step may be to appoint a “conservative” central banker, who dislikes inflation very much.</a:t>
            </a:r>
          </a:p>
        </p:txBody>
      </p:sp>
    </p:spTree>
    <p:extLst>
      <p:ext uri="{BB962C8B-B14F-4D97-AF65-F5344CB8AC3E}">
        <p14:creationId xmlns:p14="http://schemas.microsoft.com/office/powerpoint/2010/main" val="29257022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131"/>
            <a:ext cx="8229600" cy="553998"/>
          </a:xfrm>
        </p:spPr>
        <p:txBody>
          <a:bodyPr wrap="square">
            <a:spAutoFit/>
          </a:bodyPr>
          <a:lstStyle/>
          <a:p>
            <a:r>
              <a:rPr lang="en-IN" sz="3600" dirty="0"/>
              <a:t>21.2 Expectations and Policy</a:t>
            </a:r>
            <a:endParaRPr lang="en-US" sz="3600" dirty="0"/>
          </a:p>
        </p:txBody>
      </p:sp>
      <p:sp>
        <p:nvSpPr>
          <p:cNvPr id="3" name="Content Placeholder 2"/>
          <p:cNvSpPr>
            <a:spLocks noGrp="1"/>
          </p:cNvSpPr>
          <p:nvPr>
            <p:ph idx="1"/>
          </p:nvPr>
        </p:nvSpPr>
        <p:spPr>
          <a:xfrm>
            <a:off x="1981200" y="838200"/>
            <a:ext cx="8229600" cy="391026"/>
          </a:xfrm>
        </p:spPr>
        <p:txBody>
          <a:bodyPr wrap="square">
            <a:noAutofit/>
          </a:bodyPr>
          <a:lstStyle/>
          <a:p>
            <a:pPr marL="0" indent="0">
              <a:buNone/>
            </a:pPr>
            <a:r>
              <a:rPr lang="en-US" sz="2400" b="1" dirty="0"/>
              <a:t>Figure 21.3 </a:t>
            </a:r>
            <a:r>
              <a:rPr lang="en-US" sz="2400" dirty="0"/>
              <a:t>Inflation and Central Bank Independence</a:t>
            </a:r>
          </a:p>
        </p:txBody>
      </p:sp>
      <p:sp>
        <p:nvSpPr>
          <p:cNvPr id="4" name="Content Placeholder 3"/>
          <p:cNvSpPr>
            <a:spLocks noGrp="1"/>
          </p:cNvSpPr>
          <p:nvPr>
            <p:ph idx="13"/>
          </p:nvPr>
        </p:nvSpPr>
        <p:spPr>
          <a:xfrm>
            <a:off x="1975945" y="1371600"/>
            <a:ext cx="8229600" cy="759966"/>
          </a:xfrm>
        </p:spPr>
        <p:txBody>
          <a:bodyPr/>
          <a:lstStyle/>
          <a:p>
            <a:pPr marL="0" indent="0">
              <a:buNone/>
            </a:pPr>
            <a:r>
              <a:rPr lang="en-US" sz="2400" dirty="0"/>
              <a:t>Across </a:t>
            </a:r>
            <a:r>
              <a:rPr lang="en-US" sz="2400" spc="-350" dirty="0"/>
              <a:t>O E C </a:t>
            </a:r>
            <a:r>
              <a:rPr lang="en-US" sz="2400" dirty="0"/>
              <a:t>D countries, the higher the degree of central bank independence, the lower the rate of inflation.</a:t>
            </a:r>
          </a:p>
        </p:txBody>
      </p:sp>
      <p:pic>
        <p:nvPicPr>
          <p:cNvPr id="1026" name="Picture 2" descr="A graph plots the relationship between average annual inflation rate and index of central bank independence, with O E C D countries marked as less independent and more independent.&#10;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236" y="2256127"/>
            <a:ext cx="5077528" cy="315315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4"/>
          </p:nvPr>
        </p:nvSpPr>
        <p:spPr>
          <a:xfrm>
            <a:off x="1975945" y="5529078"/>
            <a:ext cx="8234855" cy="785012"/>
          </a:xfrm>
        </p:spPr>
        <p:txBody>
          <a:bodyPr>
            <a:normAutofit/>
          </a:bodyPr>
          <a:lstStyle/>
          <a:p>
            <a:pPr marL="0" indent="0">
              <a:buNone/>
            </a:pPr>
            <a:r>
              <a:rPr lang="en-US" i="1" dirty="0"/>
              <a:t>Source: </a:t>
            </a:r>
            <a:r>
              <a:rPr lang="en-US" dirty="0"/>
              <a:t>Vittorio </a:t>
            </a:r>
            <a:r>
              <a:rPr lang="en-US" dirty="0" err="1"/>
              <a:t>Grilli</a:t>
            </a:r>
            <a:r>
              <a:rPr lang="en-US" dirty="0"/>
              <a:t>, </a:t>
            </a:r>
            <a:r>
              <a:rPr lang="en-US" dirty="0" err="1"/>
              <a:t>Donato</a:t>
            </a:r>
            <a:r>
              <a:rPr lang="en-US" dirty="0"/>
              <a:t> </a:t>
            </a:r>
            <a:r>
              <a:rPr lang="en-US" dirty="0" err="1"/>
              <a:t>Masciandaro</a:t>
            </a:r>
            <a:r>
              <a:rPr lang="en-US" dirty="0"/>
              <a:t>, and Guido </a:t>
            </a:r>
            <a:r>
              <a:rPr lang="en-US" dirty="0" err="1"/>
              <a:t>Tabellini</a:t>
            </a:r>
            <a:r>
              <a:rPr lang="en-US" dirty="0"/>
              <a:t>, “Political and Monetary Institutions and Public Financial Policies in the Industrial Countries.” </a:t>
            </a:r>
            <a:r>
              <a:rPr lang="en-US" i="1" dirty="0"/>
              <a:t>Economic </a:t>
            </a:r>
            <a:r>
              <a:rPr lang="pl-PL" i="1" dirty="0"/>
              <a:t>Policy</a:t>
            </a:r>
            <a:r>
              <a:rPr lang="pl-PL" dirty="0"/>
              <a:t>, 1991, 6(13): pp. 341–392.</a:t>
            </a:r>
            <a:endParaRPr lang="en-US" dirty="0"/>
          </a:p>
        </p:txBody>
      </p:sp>
    </p:spTree>
    <p:extLst>
      <p:ext uri="{BB962C8B-B14F-4D97-AF65-F5344CB8AC3E}">
        <p14:creationId xmlns:p14="http://schemas.microsoft.com/office/powerpoint/2010/main" val="17714316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1"/>
            <a:ext cx="8229600" cy="550651"/>
          </a:xfrm>
        </p:spPr>
        <p:txBody>
          <a:bodyPr wrap="square">
            <a:noAutofit/>
          </a:bodyPr>
          <a:lstStyle/>
          <a:p>
            <a:r>
              <a:rPr lang="en-IN" sz="3600" dirty="0"/>
              <a:t>21.3 Politics and Policy </a:t>
            </a:r>
            <a:r>
              <a:rPr lang="en-IN" sz="2800" dirty="0"/>
              <a:t>(1 of 4)</a:t>
            </a:r>
            <a:endParaRPr lang="en-US" sz="3600" dirty="0"/>
          </a:p>
        </p:txBody>
      </p:sp>
      <p:sp>
        <p:nvSpPr>
          <p:cNvPr id="3" name="Content Placeholder 2"/>
          <p:cNvSpPr>
            <a:spLocks noGrp="1"/>
          </p:cNvSpPr>
          <p:nvPr>
            <p:ph idx="1"/>
          </p:nvPr>
        </p:nvSpPr>
        <p:spPr>
          <a:xfrm>
            <a:off x="1981200" y="855956"/>
            <a:ext cx="8229600" cy="838200"/>
          </a:xfrm>
        </p:spPr>
        <p:txBody>
          <a:bodyPr wrap="square">
            <a:noAutofit/>
          </a:bodyPr>
          <a:lstStyle/>
          <a:p>
            <a:pPr marL="0" indent="0">
              <a:buNone/>
            </a:pPr>
            <a:r>
              <a:rPr lang="en-US" sz="2400" b="1" dirty="0"/>
              <a:t>Figure 21.4 </a:t>
            </a:r>
            <a:r>
              <a:rPr lang="en-US" sz="2400" dirty="0"/>
              <a:t>The Evolution of the U.S. Debt to </a:t>
            </a:r>
            <a:r>
              <a:rPr lang="en-US" sz="2400" spc="-350" dirty="0"/>
              <a:t>G D </a:t>
            </a:r>
            <a:r>
              <a:rPr lang="en-US" sz="2400" dirty="0"/>
              <a:t>P Ratio since 1900</a:t>
            </a:r>
          </a:p>
        </p:txBody>
      </p:sp>
      <p:pic>
        <p:nvPicPr>
          <p:cNvPr id="10" name="Picture Placeholder 9" descr="A line graph plots the debt to G D P ratio during World War I, Great Depression, and World War II in the period between 1900 and 2018.&#10;Long description is available in notes, press F6.">
            <a:extLst>
              <a:ext uri="{FF2B5EF4-FFF2-40B4-BE49-F238E27FC236}">
                <a16:creationId xmlns:a16="http://schemas.microsoft.com/office/drawing/2014/main" id="{15BCF8CE-EC12-4439-A7F3-99D21D7C484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841297" y="1850769"/>
            <a:ext cx="6542876" cy="3748765"/>
          </a:xfrm>
          <a:prstGeom prst="rect">
            <a:avLst/>
          </a:prstGeom>
        </p:spPr>
      </p:pic>
      <p:sp>
        <p:nvSpPr>
          <p:cNvPr id="5" name="Content Placeholder 4"/>
          <p:cNvSpPr>
            <a:spLocks noGrp="1"/>
          </p:cNvSpPr>
          <p:nvPr>
            <p:ph sz="quarter" idx="14"/>
          </p:nvPr>
        </p:nvSpPr>
        <p:spPr>
          <a:xfrm>
            <a:off x="1981200" y="5791200"/>
            <a:ext cx="8229600" cy="533400"/>
          </a:xfrm>
        </p:spPr>
        <p:txBody>
          <a:bodyPr>
            <a:normAutofit/>
          </a:bodyPr>
          <a:lstStyle/>
          <a:p>
            <a:r>
              <a:rPr lang="en-US" i="1" dirty="0"/>
              <a:t>Source: </a:t>
            </a:r>
            <a:r>
              <a:rPr lang="en-US" dirty="0"/>
              <a:t>1900 to 1939: Historical Statistics of the United States; US Census Bureau. 1939 on: FRED GFDGDPA188S (note the break in the series in 1939)</a:t>
            </a:r>
          </a:p>
        </p:txBody>
      </p:sp>
    </p:spTree>
    <p:extLst>
      <p:ext uri="{BB962C8B-B14F-4D97-AF65-F5344CB8AC3E}">
        <p14:creationId xmlns:p14="http://schemas.microsoft.com/office/powerpoint/2010/main" val="7504650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26852"/>
          </a:xfrm>
        </p:spPr>
        <p:txBody>
          <a:bodyPr wrap="square">
            <a:noAutofit/>
          </a:bodyPr>
          <a:lstStyle/>
          <a:p>
            <a:r>
              <a:rPr lang="en-IN" sz="3600" dirty="0"/>
              <a:t>21.3 Politics and Policy </a:t>
            </a:r>
            <a:r>
              <a:rPr lang="en-IN" sz="2800" dirty="0"/>
              <a:t>(2 of 4)</a:t>
            </a:r>
            <a:endParaRPr lang="en-US" sz="3600" dirty="0"/>
          </a:p>
        </p:txBody>
      </p:sp>
      <p:sp>
        <p:nvSpPr>
          <p:cNvPr id="4" name="Content Placeholder 3"/>
          <p:cNvSpPr>
            <a:spLocks noGrp="1"/>
          </p:cNvSpPr>
          <p:nvPr>
            <p:ph idx="13"/>
          </p:nvPr>
        </p:nvSpPr>
        <p:spPr>
          <a:xfrm>
            <a:off x="1990725" y="847726"/>
            <a:ext cx="8229600" cy="811423"/>
          </a:xfrm>
        </p:spPr>
        <p:txBody>
          <a:bodyPr/>
          <a:lstStyle/>
          <a:p>
            <a:pPr marL="0" indent="0">
              <a:buNone/>
            </a:pPr>
            <a:r>
              <a:rPr lang="en-US" sz="2400" b="1" dirty="0"/>
              <a:t>Table 21.1 </a:t>
            </a:r>
            <a:r>
              <a:rPr lang="en-US" sz="2400" dirty="0"/>
              <a:t>Growth during Democratic and Republican Presidential Administrations: 1948−2018</a:t>
            </a:r>
          </a:p>
        </p:txBody>
      </p:sp>
      <p:pic>
        <p:nvPicPr>
          <p:cNvPr id="10" name="Picture Placeholder 9" descr="A table shows the yearly growth during Democratic and Republican presidential administrations between 1948 and 2018.&#10;Long description is available in notes, press F6.">
            <a:extLst>
              <a:ext uri="{FF2B5EF4-FFF2-40B4-BE49-F238E27FC236}">
                <a16:creationId xmlns:a16="http://schemas.microsoft.com/office/drawing/2014/main" id="{A794935B-ECBC-4600-BF7F-4EB6599B624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126617" y="1852431"/>
            <a:ext cx="7956356" cy="1559790"/>
          </a:xfrm>
          <a:prstGeom prst="rect">
            <a:avLst/>
          </a:prstGeom>
        </p:spPr>
      </p:pic>
      <p:sp>
        <p:nvSpPr>
          <p:cNvPr id="5" name="Content Placeholder 4"/>
          <p:cNvSpPr>
            <a:spLocks noGrp="1"/>
          </p:cNvSpPr>
          <p:nvPr>
            <p:ph sz="quarter" idx="14"/>
          </p:nvPr>
        </p:nvSpPr>
        <p:spPr>
          <a:xfrm>
            <a:off x="1981200" y="5257800"/>
            <a:ext cx="8220075" cy="1066800"/>
          </a:xfrm>
        </p:spPr>
        <p:txBody>
          <a:bodyPr/>
          <a:lstStyle/>
          <a:p>
            <a:r>
              <a:rPr lang="en-US" i="1" dirty="0"/>
              <a:t>Source: </a:t>
            </a:r>
            <a:r>
              <a:rPr lang="en-US" dirty="0"/>
              <a:t>Calculated using Series GDPCA, from 1948 to 2018: Federal Reserve Economic Data (FRED) </a:t>
            </a:r>
            <a:r>
              <a:rPr lang="en-US" dirty="0">
                <a:hlinkClick r:id="rId4"/>
              </a:rPr>
              <a:t>https://fred.stlouisfed.org/</a:t>
            </a:r>
            <a:r>
              <a:rPr lang="en-US" dirty="0"/>
              <a:t> </a:t>
            </a:r>
          </a:p>
          <a:p>
            <a:pPr marL="0" indent="0">
              <a:buNone/>
            </a:pPr>
            <a:endParaRPr lang="en-US" dirty="0"/>
          </a:p>
        </p:txBody>
      </p:sp>
    </p:spTree>
    <p:extLst>
      <p:ext uri="{BB962C8B-B14F-4D97-AF65-F5344CB8AC3E}">
        <p14:creationId xmlns:p14="http://schemas.microsoft.com/office/powerpoint/2010/main" val="138496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5725"/>
            <a:ext cx="8229600" cy="553998"/>
          </a:xfrm>
        </p:spPr>
        <p:txBody>
          <a:bodyPr wrap="square" anchor="ctr">
            <a:spAutoFit/>
          </a:bodyPr>
          <a:lstStyle/>
          <a:p>
            <a:r>
              <a:rPr lang="en-US" sz="3600" dirty="0">
                <a:latin typeface="+mj-lt"/>
              </a:rPr>
              <a:t>6.2 Risk and Risk Premia </a:t>
            </a:r>
            <a:r>
              <a:rPr lang="en-US" sz="2800" dirty="0">
                <a:latin typeface="+mj-lt"/>
              </a:rPr>
              <a:t>(3 of 3)</a:t>
            </a:r>
            <a:endParaRPr lang="en-US" sz="3600" dirty="0">
              <a:latin typeface="+mj-lt"/>
            </a:endParaRPr>
          </a:p>
        </p:txBody>
      </p:sp>
      <p:sp>
        <p:nvSpPr>
          <p:cNvPr id="7" name="Content Placeholder 6"/>
          <p:cNvSpPr>
            <a:spLocks noGrp="1"/>
          </p:cNvSpPr>
          <p:nvPr>
            <p:ph idx="1"/>
          </p:nvPr>
        </p:nvSpPr>
        <p:spPr>
          <a:xfrm>
            <a:off x="1981200" y="847725"/>
            <a:ext cx="8229600" cy="738664"/>
          </a:xfrm>
        </p:spPr>
        <p:txBody>
          <a:bodyPr>
            <a:spAutoFit/>
          </a:bodyPr>
          <a:lstStyle/>
          <a:p>
            <a:pPr marL="0" indent="0">
              <a:spcBef>
                <a:spcPct val="0"/>
              </a:spcBef>
              <a:buNone/>
            </a:pPr>
            <a:r>
              <a:rPr lang="en-US" sz="2400" b="1" dirty="0"/>
              <a:t>Figure 6.3 </a:t>
            </a:r>
            <a:r>
              <a:rPr lang="en-US" sz="2400" dirty="0"/>
              <a:t>Yields on 10-Year U.S. Government Treasury,     </a:t>
            </a:r>
            <a:r>
              <a:rPr lang="en-US" sz="2400" spc="-300" dirty="0"/>
              <a:t>A </a:t>
            </a:r>
            <a:r>
              <a:rPr lang="en-US" sz="2400" spc="-300" dirty="0" err="1"/>
              <a:t>A</a:t>
            </a:r>
            <a:r>
              <a:rPr lang="en-US" sz="2400" spc="-300" dirty="0"/>
              <a:t> </a:t>
            </a:r>
            <a:r>
              <a:rPr lang="en-US" sz="2400" dirty="0" err="1"/>
              <a:t>A</a:t>
            </a:r>
            <a:r>
              <a:rPr lang="en-US" sz="2400" dirty="0"/>
              <a:t>, and </a:t>
            </a:r>
            <a:r>
              <a:rPr lang="en-US" sz="2400" spc="-300" dirty="0"/>
              <a:t>B </a:t>
            </a:r>
            <a:r>
              <a:rPr lang="en-US" sz="2400" spc="-300" dirty="0" err="1"/>
              <a:t>B</a:t>
            </a:r>
            <a:r>
              <a:rPr lang="en-US" sz="2400" spc="-300" dirty="0"/>
              <a:t> </a:t>
            </a:r>
            <a:r>
              <a:rPr lang="en-US" sz="2400" dirty="0" err="1"/>
              <a:t>B</a:t>
            </a:r>
            <a:r>
              <a:rPr lang="en-US" sz="2400" dirty="0"/>
              <a:t> Corporate Bonds, since 2000</a:t>
            </a:r>
          </a:p>
        </p:txBody>
      </p:sp>
      <p:sp>
        <p:nvSpPr>
          <p:cNvPr id="3" name="Content Placeholder 2"/>
          <p:cNvSpPr>
            <a:spLocks noGrp="1"/>
          </p:cNvSpPr>
          <p:nvPr>
            <p:ph idx="13"/>
          </p:nvPr>
        </p:nvSpPr>
        <p:spPr>
          <a:xfrm>
            <a:off x="1990725" y="1819275"/>
            <a:ext cx="8229600" cy="771525"/>
          </a:xfrm>
        </p:spPr>
        <p:txBody>
          <a:bodyPr>
            <a:noAutofit/>
          </a:bodyPr>
          <a:lstStyle/>
          <a:p>
            <a:pPr marL="0" indent="0">
              <a:spcBef>
                <a:spcPts val="525"/>
              </a:spcBef>
              <a:buNone/>
            </a:pPr>
            <a:r>
              <a:rPr lang="en-US" sz="2400" dirty="0">
                <a:ea typeface="ヒラギノ角ゴ Pro W3" pitchFamily="-84" charset="-128"/>
              </a:rPr>
              <a:t>In September 2008, the financial crisis led to a sharp increase in the rates at which firms could borrow.</a:t>
            </a:r>
          </a:p>
        </p:txBody>
      </p:sp>
      <p:pic>
        <p:nvPicPr>
          <p:cNvPr id="9" name="Picture Placeholder 8" descr="A graph plots the interest rates on three types of bonds: U S 10-year treasury bonds, and corporate bonds rated, A A A and B B B, from the years 2000 to 2018.&#10;Long description is available in notes, press F6.">
            <a:extLst>
              <a:ext uri="{FF2B5EF4-FFF2-40B4-BE49-F238E27FC236}">
                <a16:creationId xmlns:a16="http://schemas.microsoft.com/office/drawing/2014/main" id="{4EAB3835-E049-4DB7-A6FA-E6B4C9917C9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939144" y="2743201"/>
            <a:ext cx="6332760" cy="2907563"/>
          </a:xfrm>
          <a:prstGeom prst="rect">
            <a:avLst/>
          </a:prstGeom>
        </p:spPr>
      </p:pic>
      <p:sp>
        <p:nvSpPr>
          <p:cNvPr id="4" name="Content Placeholder 3"/>
          <p:cNvSpPr>
            <a:spLocks noGrp="1"/>
          </p:cNvSpPr>
          <p:nvPr>
            <p:ph sz="quarter" idx="14"/>
          </p:nvPr>
        </p:nvSpPr>
        <p:spPr>
          <a:xfrm>
            <a:off x="1981200" y="5791200"/>
            <a:ext cx="8229600" cy="533400"/>
          </a:xfrm>
        </p:spPr>
        <p:txBody>
          <a:bodyPr/>
          <a:lstStyle/>
          <a:p>
            <a:r>
              <a:rPr lang="en-US" i="1" dirty="0"/>
              <a:t>Source: </a:t>
            </a:r>
            <a:r>
              <a:rPr lang="en-US" sz="1400" dirty="0"/>
              <a:t>FRED: Series DGS10; For AAA and BBB corporate bonds, Bank of America Merrill Lynch Series BAMLC0A4CBBB, BAMLC0A1CAAAEY.</a:t>
            </a:r>
          </a:p>
        </p:txBody>
      </p:sp>
    </p:spTree>
    <p:extLst>
      <p:ext uri="{BB962C8B-B14F-4D97-AF65-F5344CB8AC3E}">
        <p14:creationId xmlns:p14="http://schemas.microsoft.com/office/powerpoint/2010/main" val="1858847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356"/>
            <a:ext cx="8229600" cy="553998"/>
          </a:xfrm>
        </p:spPr>
        <p:txBody>
          <a:bodyPr wrap="square">
            <a:spAutoFit/>
          </a:bodyPr>
          <a:lstStyle/>
          <a:p>
            <a:r>
              <a:rPr lang="en-IN" sz="3600" dirty="0"/>
              <a:t>21.3 Politics and Policy </a:t>
            </a:r>
            <a:r>
              <a:rPr lang="en-IN" sz="2800" dirty="0"/>
              <a:t>(3 of 4)</a:t>
            </a:r>
            <a:endParaRPr lang="en-US" sz="3600" dirty="0"/>
          </a:p>
        </p:txBody>
      </p:sp>
      <p:sp>
        <p:nvSpPr>
          <p:cNvPr id="3" name="Content Placeholder 2"/>
          <p:cNvSpPr>
            <a:spLocks noGrp="1"/>
          </p:cNvSpPr>
          <p:nvPr>
            <p:ph idx="1"/>
          </p:nvPr>
        </p:nvSpPr>
        <p:spPr>
          <a:xfrm>
            <a:off x="1981200" y="834425"/>
            <a:ext cx="8229600" cy="4118575"/>
          </a:xfrm>
        </p:spPr>
        <p:txBody>
          <a:bodyPr wrap="square">
            <a:noAutofit/>
          </a:bodyPr>
          <a:lstStyle/>
          <a:p>
            <a:pPr marL="285750" indent="-285750">
              <a:spcBef>
                <a:spcPts val="600"/>
              </a:spcBef>
            </a:pPr>
            <a:r>
              <a:rPr lang="en-US" sz="2400" b="1" dirty="0"/>
              <a:t>Political business cycle</a:t>
            </a:r>
            <a:r>
              <a:rPr lang="en-US" sz="2400" dirty="0"/>
              <a:t>: Economic fluctuations induced by political elections, resulting in higher growth on average before elections than after elections.</a:t>
            </a:r>
          </a:p>
          <a:p>
            <a:pPr marL="285750" indent="-285750">
              <a:spcBef>
                <a:spcPts val="600"/>
              </a:spcBef>
            </a:pPr>
            <a:endParaRPr lang="en-US" sz="2400" b="1" dirty="0"/>
          </a:p>
          <a:p>
            <a:pPr marL="285750" indent="-285750">
              <a:spcBef>
                <a:spcPts val="600"/>
              </a:spcBef>
            </a:pPr>
            <a:r>
              <a:rPr lang="en-US" sz="2400" b="1" dirty="0"/>
              <a:t>Wars of attrition: </a:t>
            </a:r>
            <a:r>
              <a:rPr lang="en-US" sz="2400" dirty="0"/>
              <a:t>The hope in that the other side will give in leads to long and often costly delays.</a:t>
            </a:r>
          </a:p>
          <a:p>
            <a:pPr marL="285750" indent="-285750">
              <a:spcBef>
                <a:spcPts val="600"/>
              </a:spcBef>
            </a:pPr>
            <a:endParaRPr lang="en-US" sz="2400" dirty="0"/>
          </a:p>
          <a:p>
            <a:pPr marL="285750" indent="-285750">
              <a:spcBef>
                <a:spcPts val="600"/>
              </a:spcBef>
            </a:pPr>
            <a:r>
              <a:rPr lang="en-US" sz="2400" dirty="0"/>
              <a:t>Wars of attrition happen often in the context of fiscal policy in games between policymakers, and deficit reduction occurs long after it should.</a:t>
            </a:r>
          </a:p>
        </p:txBody>
      </p:sp>
    </p:spTree>
    <p:extLst>
      <p:ext uri="{BB962C8B-B14F-4D97-AF65-F5344CB8AC3E}">
        <p14:creationId xmlns:p14="http://schemas.microsoft.com/office/powerpoint/2010/main" val="32498484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553998"/>
          </a:xfrm>
        </p:spPr>
        <p:txBody>
          <a:bodyPr wrap="square">
            <a:spAutoFit/>
          </a:bodyPr>
          <a:lstStyle/>
          <a:p>
            <a:r>
              <a:rPr lang="en-IN" sz="3600" dirty="0"/>
              <a:t>21.3 Politics and Policy </a:t>
            </a:r>
            <a:r>
              <a:rPr lang="en-IN" sz="2800" dirty="0"/>
              <a:t>(4 of 4)</a:t>
            </a:r>
            <a:endParaRPr lang="en-US" sz="3600" dirty="0"/>
          </a:p>
        </p:txBody>
      </p:sp>
      <p:sp>
        <p:nvSpPr>
          <p:cNvPr id="3" name="Content Placeholder 2"/>
          <p:cNvSpPr>
            <a:spLocks noGrp="1"/>
          </p:cNvSpPr>
          <p:nvPr>
            <p:ph idx="1"/>
          </p:nvPr>
        </p:nvSpPr>
        <p:spPr>
          <a:xfrm>
            <a:off x="1981200" y="834424"/>
            <a:ext cx="8229600" cy="4728176"/>
          </a:xfrm>
        </p:spPr>
        <p:txBody>
          <a:bodyPr wrap="square">
            <a:noAutofit/>
          </a:bodyPr>
          <a:lstStyle/>
          <a:p>
            <a:pPr marL="285750" indent="-285750">
              <a:spcBef>
                <a:spcPts val="600"/>
              </a:spcBef>
            </a:pPr>
            <a:r>
              <a:rPr lang="en-US" sz="2400" dirty="0"/>
              <a:t>To eliminate the problem of deficits, the U.S. government can pass a constitutional amendment to balance the budget each year.</a:t>
            </a:r>
          </a:p>
          <a:p>
            <a:pPr marL="285750" indent="-285750">
              <a:spcBef>
                <a:spcPts val="600"/>
              </a:spcBef>
            </a:pPr>
            <a:r>
              <a:rPr lang="en-US" sz="2400" dirty="0"/>
              <a:t>A better approach is to put in place rules that put limits either on deficits or on debt.</a:t>
            </a:r>
          </a:p>
          <a:p>
            <a:pPr marL="285750" indent="-285750">
              <a:spcBef>
                <a:spcPts val="600"/>
              </a:spcBef>
            </a:pPr>
            <a:r>
              <a:rPr lang="en-US" sz="2400" dirty="0"/>
              <a:t>The Budget Enforcement Act passed in 1990 introduced two main rules:</a:t>
            </a:r>
          </a:p>
          <a:p>
            <a:pPr marL="800100" lvl="1" indent="-342900">
              <a:buFont typeface="Verdana" panose="020B0604030504040204" pitchFamily="34" charset="0"/>
              <a:buChar char="−"/>
            </a:pPr>
            <a:r>
              <a:rPr lang="en-US" sz="2400" b="1" dirty="0"/>
              <a:t>Spending caps</a:t>
            </a:r>
            <a:r>
              <a:rPr lang="en-US" sz="2400" dirty="0"/>
              <a:t>: Constraints on discretionary spending.</a:t>
            </a:r>
          </a:p>
          <a:p>
            <a:pPr marL="800100" lvl="1" indent="-342900">
              <a:buFont typeface="Verdana" panose="020B0604030504040204" pitchFamily="34" charset="0"/>
              <a:buChar char="−"/>
            </a:pPr>
            <a:r>
              <a:rPr lang="en-US" sz="2400" b="1" spc="-350" dirty="0"/>
              <a:t>P A Y G </a:t>
            </a:r>
            <a:r>
              <a:rPr lang="en-US" sz="2400" b="1" dirty="0"/>
              <a:t>O rule </a:t>
            </a:r>
            <a:r>
              <a:rPr lang="en-US" sz="2400" dirty="0"/>
              <a:t>(pay-as-you-go): A new transfer program could only be adopted if it could be shown not to increase deficits in the future.</a:t>
            </a:r>
          </a:p>
        </p:txBody>
      </p:sp>
    </p:spTree>
    <p:extLst>
      <p:ext uri="{BB962C8B-B14F-4D97-AF65-F5344CB8AC3E}">
        <p14:creationId xmlns:p14="http://schemas.microsoft.com/office/powerpoint/2010/main" val="3014393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9454"/>
            <a:ext cx="8229600" cy="989823"/>
          </a:xfrm>
        </p:spPr>
        <p:txBody>
          <a:bodyPr wrap="square">
            <a:spAutoFit/>
          </a:bodyPr>
          <a:lstStyle/>
          <a:p>
            <a:r>
              <a:rPr lang="en-IN" sz="3600" dirty="0"/>
              <a:t>FOCUS: Euro Area Fiscal Rules: A Short History</a:t>
            </a:r>
            <a:endParaRPr lang="en-US" sz="3600" dirty="0"/>
          </a:p>
        </p:txBody>
      </p:sp>
      <p:sp>
        <p:nvSpPr>
          <p:cNvPr id="4" name="Content Placeholder 3"/>
          <p:cNvSpPr>
            <a:spLocks noGrp="1"/>
          </p:cNvSpPr>
          <p:nvPr>
            <p:ph idx="13"/>
          </p:nvPr>
        </p:nvSpPr>
        <p:spPr>
          <a:xfrm>
            <a:off x="1981200" y="1390650"/>
            <a:ext cx="8229600" cy="742950"/>
          </a:xfrm>
        </p:spPr>
        <p:txBody>
          <a:bodyPr/>
          <a:lstStyle/>
          <a:p>
            <a:pPr marL="0" indent="0">
              <a:buNone/>
            </a:pPr>
            <a:r>
              <a:rPr lang="en-US" sz="2200" b="1" dirty="0"/>
              <a:t>Figure 1 </a:t>
            </a:r>
            <a:r>
              <a:rPr lang="en-US" sz="2200" dirty="0"/>
              <a:t>Euro Area Budget Deficits as a Percentage of </a:t>
            </a:r>
            <a:r>
              <a:rPr lang="en-US" sz="2200" spc="-350" dirty="0"/>
              <a:t>G D </a:t>
            </a:r>
            <a:r>
              <a:rPr lang="en-US" sz="2200" dirty="0"/>
              <a:t>P, since 1995</a:t>
            </a:r>
          </a:p>
        </p:txBody>
      </p:sp>
      <p:pic>
        <p:nvPicPr>
          <p:cNvPr id="9" name="Picture Placeholder 8" descr="A line graph plots the ratio of budget deficit to G D P during the years from 1995 to 2017.&#10;Long description is available in notes, press F6.">
            <a:extLst>
              <a:ext uri="{FF2B5EF4-FFF2-40B4-BE49-F238E27FC236}">
                <a16:creationId xmlns:a16="http://schemas.microsoft.com/office/drawing/2014/main" id="{111C9270-BFD5-4A3E-BD11-710EE6FD481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643650" y="2341636"/>
            <a:ext cx="6905461" cy="2992365"/>
          </a:xfrm>
          <a:prstGeom prst="rect">
            <a:avLst/>
          </a:prstGeom>
        </p:spPr>
      </p:pic>
      <p:sp>
        <p:nvSpPr>
          <p:cNvPr id="5" name="Content Placeholder 4"/>
          <p:cNvSpPr>
            <a:spLocks noGrp="1"/>
          </p:cNvSpPr>
          <p:nvPr>
            <p:ph sz="quarter" idx="14"/>
          </p:nvPr>
        </p:nvSpPr>
        <p:spPr>
          <a:xfrm>
            <a:off x="1981200" y="5562600"/>
            <a:ext cx="8229600" cy="762000"/>
          </a:xfrm>
        </p:spPr>
        <p:txBody>
          <a:bodyPr>
            <a:normAutofit/>
          </a:bodyPr>
          <a:lstStyle/>
          <a:p>
            <a:r>
              <a:rPr lang="en-IN" i="1" dirty="0"/>
              <a:t>Source: </a:t>
            </a:r>
            <a:r>
              <a:rPr lang="en-US" dirty="0"/>
              <a:t>European Central Bank. References: If you want to get a sense of the complexity of the current rules, read the Wikipedia entry at https://en.wikipedia.org/wiki/European_Fiscal_Compact.</a:t>
            </a:r>
            <a:endParaRPr lang="en-IN" dirty="0"/>
          </a:p>
        </p:txBody>
      </p:sp>
    </p:spTree>
    <p:extLst>
      <p:ext uri="{BB962C8B-B14F-4D97-AF65-F5344CB8AC3E}">
        <p14:creationId xmlns:p14="http://schemas.microsoft.com/office/powerpoint/2010/main" val="10999873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82022"/>
            <a:ext cx="8229600" cy="557174"/>
          </a:xfrm>
        </p:spPr>
        <p:txBody>
          <a:bodyPr>
            <a:noAutofit/>
          </a:bodyPr>
          <a:lstStyle/>
          <a:p>
            <a:r>
              <a:rPr lang="en-IN" sz="3600" dirty="0"/>
              <a:t>Macroeconomics</a:t>
            </a:r>
          </a:p>
        </p:txBody>
      </p:sp>
      <p:sp>
        <p:nvSpPr>
          <p:cNvPr id="3" name="Text Placeholder 2"/>
          <p:cNvSpPr>
            <a:spLocks noGrp="1"/>
          </p:cNvSpPr>
          <p:nvPr>
            <p:ph type="body" sz="quarter" idx="13"/>
          </p:nvPr>
        </p:nvSpPr>
        <p:spPr>
          <a:xfrm>
            <a:off x="1981200" y="762000"/>
            <a:ext cx="8229600" cy="381000"/>
          </a:xfrm>
        </p:spPr>
        <p:txBody>
          <a:bodyPr>
            <a:noAutofit/>
          </a:bodyPr>
          <a:lstStyle/>
          <a:p>
            <a:r>
              <a:rPr lang="en-US" dirty="0"/>
              <a:t>Eighth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6105525" y="2828925"/>
            <a:ext cx="4114800" cy="558800"/>
          </a:xfrm>
        </p:spPr>
        <p:txBody>
          <a:bodyPr wrap="square">
            <a:noAutofit/>
          </a:bodyPr>
          <a:lstStyle/>
          <a:p>
            <a:pPr marL="0" indent="0" algn="ctr">
              <a:buNone/>
            </a:pPr>
            <a:r>
              <a:rPr lang="en-US" sz="3200" dirty="0"/>
              <a:t>Chapter 22</a:t>
            </a:r>
          </a:p>
        </p:txBody>
      </p:sp>
      <p:sp>
        <p:nvSpPr>
          <p:cNvPr id="4" name="Text Placeholder 3"/>
          <p:cNvSpPr>
            <a:spLocks noGrp="1"/>
          </p:cNvSpPr>
          <p:nvPr>
            <p:ph type="body" sz="quarter" idx="14"/>
          </p:nvPr>
        </p:nvSpPr>
        <p:spPr>
          <a:xfrm>
            <a:off x="6096000" y="3495676"/>
            <a:ext cx="4114800" cy="466725"/>
          </a:xfrm>
        </p:spPr>
        <p:txBody>
          <a:bodyPr vert="horz" wrap="square" lIns="0" tIns="0" rIns="0" bIns="0" rtlCol="0" anchor="ctr">
            <a:noAutofit/>
          </a:bodyPr>
          <a:lstStyle/>
          <a:p>
            <a:pPr algn="ctr"/>
            <a:r>
              <a:rPr lang="en-IN" sz="2000" dirty="0">
                <a:ea typeface="ヒラギノ角ゴ Pro W3" pitchFamily="-84" charset="-128"/>
              </a:rPr>
              <a:t>Fiscal Policy: A Summing Up</a:t>
            </a:r>
            <a:endParaRPr lang="en-US" sz="2000" dirty="0"/>
          </a:p>
        </p:txBody>
      </p:sp>
      <p:pic>
        <p:nvPicPr>
          <p:cNvPr id="12" name="Picture Placeholder 11" descr="Front Cover: Macroeconomics, Eighth Edition by Olivier Blanchard">
            <a:extLst>
              <a:ext uri="{FF2B5EF4-FFF2-40B4-BE49-F238E27FC236}">
                <a16:creationId xmlns:a16="http://schemas.microsoft.com/office/drawing/2014/main" id="{4B7C0549-CC8A-406F-AE51-9FCA19C1137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1981201" y="1268227"/>
            <a:ext cx="4037479" cy="5046848"/>
          </a:xfrm>
          <a:prstGeom prst="rect">
            <a:avLst/>
          </a:prstGeom>
        </p:spPr>
      </p:pic>
      <p:sp>
        <p:nvSpPr>
          <p:cNvPr id="9"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4343400" y="6410325"/>
            <a:ext cx="5943600" cy="219075"/>
          </a:xfrm>
        </p:spPr>
        <p:txBody>
          <a:bodyPr wrap="square">
            <a:noAutofit/>
          </a:bodyPr>
          <a:lstStyle/>
          <a:p>
            <a:pPr marL="0" indent="0">
              <a:spcBef>
                <a:spcPts val="0"/>
              </a:spcBef>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18721277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356"/>
            <a:ext cx="8229600" cy="553998"/>
          </a:xfrm>
        </p:spPr>
        <p:txBody>
          <a:bodyPr wrap="square">
            <a:spAutoFit/>
          </a:bodyPr>
          <a:lstStyle/>
          <a:p>
            <a:r>
              <a:rPr lang="en-IN" sz="3600" dirty="0"/>
              <a:t>Fiscal Policy: A Summing Up</a:t>
            </a:r>
            <a:endParaRPr lang="en-US" sz="3600" dirty="0"/>
          </a:p>
        </p:txBody>
      </p:sp>
      <p:sp>
        <p:nvSpPr>
          <p:cNvPr id="3" name="Content Placeholder 2"/>
          <p:cNvSpPr>
            <a:spLocks noGrp="1"/>
          </p:cNvSpPr>
          <p:nvPr>
            <p:ph idx="1"/>
          </p:nvPr>
        </p:nvSpPr>
        <p:spPr>
          <a:xfrm>
            <a:off x="1981200" y="829148"/>
            <a:ext cx="8229600" cy="3361853"/>
          </a:xfrm>
        </p:spPr>
        <p:txBody>
          <a:bodyPr wrap="square">
            <a:noAutofit/>
          </a:bodyPr>
          <a:lstStyle/>
          <a:p>
            <a:r>
              <a:rPr lang="en-US" sz="2400" dirty="0">
                <a:ea typeface="ヒラギノ角ゴ Pro W3" pitchFamily="-84" charset="-128"/>
              </a:rPr>
              <a:t>In most advanced economies, the crisis has led to large budget deficits and a large increase in debt-to-</a:t>
            </a:r>
            <a:r>
              <a:rPr lang="en-US" sz="2400" kern="0" spc="-350" dirty="0">
                <a:ea typeface="ヒラギノ角ゴ Pro W3" pitchFamily="-84" charset="-128"/>
              </a:rPr>
              <a:t>G D </a:t>
            </a:r>
            <a:r>
              <a:rPr lang="en-US" sz="2400" dirty="0">
                <a:ea typeface="ヒラギノ角ゴ Pro W3" pitchFamily="-84" charset="-128"/>
              </a:rPr>
              <a:t>P ratios.</a:t>
            </a:r>
          </a:p>
          <a:p>
            <a:r>
              <a:rPr lang="en-US" sz="2400" dirty="0">
                <a:ea typeface="ヒラギノ角ゴ Pro W3" pitchFamily="-84" charset="-128"/>
              </a:rPr>
              <a:t>This calls for governments to reduce deficits, stabilize the debt, and reassure investors.</a:t>
            </a:r>
          </a:p>
          <a:p>
            <a:r>
              <a:rPr lang="en-US" sz="2400" dirty="0">
                <a:ea typeface="ヒラギノ角ゴ Pro W3" pitchFamily="-84" charset="-128"/>
              </a:rPr>
              <a:t>The purpose of this chapter is to review what we have learned about fiscal policy so far, to explore in more depth the dynamics of deficits and debt, and to shed light on the problems associated with high public debt.</a:t>
            </a:r>
          </a:p>
        </p:txBody>
      </p:sp>
    </p:spTree>
    <p:extLst>
      <p:ext uri="{BB962C8B-B14F-4D97-AF65-F5344CB8AC3E}">
        <p14:creationId xmlns:p14="http://schemas.microsoft.com/office/powerpoint/2010/main" val="574322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929"/>
            <a:ext cx="8229600" cy="989823"/>
          </a:xfrm>
        </p:spPr>
        <p:txBody>
          <a:bodyPr wrap="square">
            <a:spAutoFit/>
          </a:bodyPr>
          <a:lstStyle/>
          <a:p>
            <a:r>
              <a:rPr lang="en-IN" sz="3600" dirty="0"/>
              <a:t>FOCUS: Inflation Accounting and the Measurement of Deficits</a:t>
            </a:r>
            <a:endParaRPr lang="en-US" sz="3600" dirty="0"/>
          </a:p>
        </p:txBody>
      </p:sp>
      <p:sp>
        <p:nvSpPr>
          <p:cNvPr id="4" name="Content Placeholder 3"/>
          <p:cNvSpPr>
            <a:spLocks noGrp="1"/>
          </p:cNvSpPr>
          <p:nvPr>
            <p:ph idx="13"/>
          </p:nvPr>
        </p:nvSpPr>
        <p:spPr>
          <a:xfrm>
            <a:off x="1980553" y="1438922"/>
            <a:ext cx="8229600" cy="609600"/>
          </a:xfrm>
        </p:spPr>
        <p:txBody>
          <a:bodyPr>
            <a:normAutofit/>
          </a:bodyPr>
          <a:lstStyle/>
          <a:p>
            <a:pPr marL="0" indent="0">
              <a:buNone/>
            </a:pPr>
            <a:r>
              <a:rPr lang="en-US" sz="2000" b="1" dirty="0"/>
              <a:t>Figure 1 </a:t>
            </a:r>
            <a:r>
              <a:rPr lang="en-US" sz="2000" dirty="0"/>
              <a:t>Official and Inflation-Adjusted Federal Budget Deficits for the United States since 1969</a:t>
            </a:r>
          </a:p>
        </p:txBody>
      </p:sp>
      <p:pic>
        <p:nvPicPr>
          <p:cNvPr id="8" name="Picture Placeholder 7" descr="A dual line graph plots the percent of G D P for official deficit and inflation-adjusted deficit for the years between 1969 and 2019.&#10;Long description is available in notes, press F6.">
            <a:extLst>
              <a:ext uri="{FF2B5EF4-FFF2-40B4-BE49-F238E27FC236}">
                <a16:creationId xmlns:a16="http://schemas.microsoft.com/office/drawing/2014/main" id="{D5E7818A-4EE5-40CD-BE7C-DDB5B37AF35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952402" y="2189198"/>
            <a:ext cx="6298762" cy="3669617"/>
          </a:xfrm>
          <a:prstGeom prst="rect">
            <a:avLst/>
          </a:prstGeom>
        </p:spPr>
      </p:pic>
      <p:sp>
        <p:nvSpPr>
          <p:cNvPr id="5" name="Content Placeholder 4"/>
          <p:cNvSpPr>
            <a:spLocks noGrp="1"/>
          </p:cNvSpPr>
          <p:nvPr>
            <p:ph sz="quarter" idx="14"/>
          </p:nvPr>
        </p:nvSpPr>
        <p:spPr>
          <a:xfrm>
            <a:off x="1981200" y="6058418"/>
            <a:ext cx="8153400" cy="266182"/>
          </a:xfrm>
        </p:spPr>
        <p:txBody>
          <a:bodyPr>
            <a:normAutofit/>
          </a:bodyPr>
          <a:lstStyle/>
          <a:p>
            <a:pPr marL="0" indent="0">
              <a:buNone/>
            </a:pPr>
            <a:r>
              <a:rPr lang="en-US" i="1" dirty="0"/>
              <a:t>Source: </a:t>
            </a:r>
            <a:r>
              <a:rPr lang="en-US" dirty="0"/>
              <a:t>FRED: CPIAUCSL, and Tables B-18 and B-19 </a:t>
            </a:r>
            <a:r>
              <a:rPr lang="en-US" i="1" dirty="0"/>
              <a:t>Economic Report of the President.</a:t>
            </a:r>
            <a:endParaRPr lang="en-US" dirty="0"/>
          </a:p>
        </p:txBody>
      </p:sp>
    </p:spTree>
    <p:extLst>
      <p:ext uri="{BB962C8B-B14F-4D97-AF65-F5344CB8AC3E}">
        <p14:creationId xmlns:p14="http://schemas.microsoft.com/office/powerpoint/2010/main" val="26881997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1634"/>
            <a:ext cx="8229600" cy="1433021"/>
          </a:xfrm>
        </p:spPr>
        <p:txBody>
          <a:bodyPr wrap="square">
            <a:spAutoFit/>
          </a:bodyPr>
          <a:lstStyle/>
          <a:p>
            <a:r>
              <a:rPr lang="en-IN" sz="3600" dirty="0"/>
              <a:t>22.2 The Government Budget Constraint: Deficits, Debt, Spending, and Taxes </a:t>
            </a:r>
            <a:r>
              <a:rPr lang="en-IN" sz="2800" dirty="0"/>
              <a:t>(1 of 6)</a:t>
            </a:r>
            <a:r>
              <a:rPr lang="en-IN" sz="3600" dirty="0"/>
              <a:t> </a:t>
            </a:r>
            <a:endParaRPr lang="en-US" sz="3600" dirty="0"/>
          </a:p>
        </p:txBody>
      </p:sp>
      <p:sp>
        <p:nvSpPr>
          <p:cNvPr id="3" name="Content Placeholder 2"/>
          <p:cNvSpPr>
            <a:spLocks noGrp="1"/>
          </p:cNvSpPr>
          <p:nvPr>
            <p:ph idx="1"/>
          </p:nvPr>
        </p:nvSpPr>
        <p:spPr>
          <a:xfrm>
            <a:off x="1981200" y="1929411"/>
            <a:ext cx="8229600" cy="1293140"/>
          </a:xfrm>
        </p:spPr>
        <p:txBody>
          <a:bodyPr wrap="square">
            <a:noAutofit/>
          </a:bodyPr>
          <a:lstStyle/>
          <a:p>
            <a:r>
              <a:rPr lang="en-US" sz="2400" dirty="0">
                <a:ea typeface="ヒラギノ角ゴ Pro W3" pitchFamily="-84" charset="-128"/>
              </a:rPr>
              <a:t>The budget deficit (</a:t>
            </a:r>
            <a:r>
              <a:rPr lang="en-US" sz="2400" b="1" dirty="0">
                <a:ea typeface="ヒラギノ角ゴ Pro W3" pitchFamily="-84" charset="-128"/>
              </a:rPr>
              <a:t>inflation-adjusted deficit</a:t>
            </a:r>
            <a:r>
              <a:rPr lang="en-US" sz="2400" dirty="0">
                <a:ea typeface="ヒラギノ角ゴ Pro W3" pitchFamily="-84" charset="-128"/>
              </a:rPr>
              <a:t>) equals spending, including real interest payments on the debt (</a:t>
            </a:r>
            <a:r>
              <a:rPr lang="en-US" sz="2400" i="1" dirty="0">
                <a:ea typeface="ヒラギノ角ゴ Pro W3" pitchFamily="-84" charset="-128"/>
                <a:cs typeface="Times New Roman" panose="02020603050405020304" pitchFamily="18" charset="0"/>
              </a:rPr>
              <a:t>rB</a:t>
            </a:r>
            <a:r>
              <a:rPr lang="en-US" sz="2400" i="1" baseline="-25000" dirty="0">
                <a:ea typeface="ヒラギノ角ゴ Pro W3" pitchFamily="-84" charset="-128"/>
                <a:cs typeface="Times New Roman" panose="02020603050405020304" pitchFamily="18" charset="0"/>
              </a:rPr>
              <a:t>t-1</a:t>
            </a:r>
            <a:r>
              <a:rPr lang="en-US" sz="2400" dirty="0">
                <a:ea typeface="ヒラギノ角ゴ Pro W3" pitchFamily="-84" charset="-128"/>
              </a:rPr>
              <a:t>), minus taxes net of transfers (</a:t>
            </a:r>
            <a:r>
              <a:rPr lang="en-US" sz="2400" i="1" dirty="0" err="1">
                <a:ea typeface="ヒラギノ角ゴ Pro W3" pitchFamily="-84" charset="-128"/>
                <a:cs typeface="Times New Roman" panose="02020603050405020304" pitchFamily="18" charset="0"/>
              </a:rPr>
              <a:t>G</a:t>
            </a:r>
            <a:r>
              <a:rPr lang="en-US" sz="2400" i="1" baseline="-25000" dirty="0" err="1">
                <a:ea typeface="ヒラギノ角ゴ Pro W3" pitchFamily="-84" charset="-128"/>
                <a:cs typeface="Times New Roman" panose="02020603050405020304" pitchFamily="18" charset="0"/>
              </a:rPr>
              <a:t>t</a:t>
            </a:r>
            <a:r>
              <a:rPr lang="en-US" sz="2400" i="1" dirty="0">
                <a:ea typeface="ヒラギノ角ゴ Pro W3" pitchFamily="-84" charset="-128"/>
                <a:cs typeface="Times New Roman" panose="02020603050405020304" pitchFamily="18" charset="0"/>
              </a:rPr>
              <a:t> – </a:t>
            </a:r>
            <a:r>
              <a:rPr lang="en-US" sz="2400" i="1" dirty="0" err="1">
                <a:ea typeface="ヒラギノ角ゴ Pro W3" pitchFamily="-84" charset="-128"/>
                <a:cs typeface="Times New Roman" panose="02020603050405020304" pitchFamily="18" charset="0"/>
              </a:rPr>
              <a:t>T</a:t>
            </a:r>
            <a:r>
              <a:rPr lang="en-US" sz="2400" i="1" baseline="-25000" dirty="0" err="1">
                <a:ea typeface="ヒラギノ角ゴ Pro W3" pitchFamily="-84" charset="-128"/>
                <a:cs typeface="Times New Roman" panose="02020603050405020304" pitchFamily="18" charset="0"/>
              </a:rPr>
              <a:t>t</a:t>
            </a:r>
            <a:r>
              <a:rPr lang="en-US" sz="2400" dirty="0">
                <a:ea typeface="ヒラギノ角ゴ Pro W3" pitchFamily="-84" charset="-128"/>
              </a:rPr>
              <a:t>):</a:t>
            </a:r>
          </a:p>
        </p:txBody>
      </p:sp>
      <mc:AlternateContent xmlns:mc="http://schemas.openxmlformats.org/markup-compatibility/2006" xmlns:a14="http://schemas.microsoft.com/office/drawing/2010/main">
        <mc:Choice Requires="a14">
          <p:sp>
            <p:nvSpPr>
              <p:cNvPr id="5" name="Object 4"/>
              <p:cNvSpPr txBox="1"/>
              <p:nvPr/>
            </p:nvSpPr>
            <p:spPr>
              <a:xfrm>
                <a:off x="4698226" y="3422822"/>
                <a:ext cx="2759075" cy="54451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deficit</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𝑡</m:t>
                          </m:r>
                        </m:sub>
                      </m:sSub>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4698226" y="3422822"/>
                <a:ext cx="2759075" cy="544512"/>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81200" y="4295387"/>
            <a:ext cx="8229600" cy="1143000"/>
          </a:xfrm>
        </p:spPr>
        <p:txBody>
          <a:bodyPr/>
          <a:lstStyle/>
          <a:p>
            <a:r>
              <a:rPr lang="en-US" sz="2400" b="1" dirty="0">
                <a:ea typeface="ヒラギノ角ゴ Pro W3" pitchFamily="-84" charset="-128"/>
              </a:rPr>
              <a:t>Government budget constraint</a:t>
            </a:r>
            <a:r>
              <a:rPr lang="en-US" sz="2400" dirty="0">
                <a:ea typeface="ヒラギノ角ゴ Pro W3" pitchFamily="-84" charset="-128"/>
              </a:rPr>
              <a:t>: The change in government debt during year </a:t>
            </a:r>
            <a:r>
              <a:rPr lang="en-US" sz="2400" i="1" dirty="0">
                <a:ea typeface="ヒラギノ角ゴ Pro W3" pitchFamily="-84" charset="-128"/>
              </a:rPr>
              <a:t>t</a:t>
            </a:r>
            <a:r>
              <a:rPr lang="en-US" sz="2400" dirty="0">
                <a:ea typeface="ヒラギノ角ゴ Pro W3" pitchFamily="-84" charset="-128"/>
              </a:rPr>
              <a:t> equals the deficit during year </a:t>
            </a:r>
            <a:r>
              <a:rPr lang="en-US" sz="2400" i="1" dirty="0">
                <a:ea typeface="ヒラギノ角ゴ Pro W3" pitchFamily="-84" charset="-128"/>
              </a:rPr>
              <a:t>t</a:t>
            </a:r>
            <a:r>
              <a:rPr lang="en-US" sz="2400" dirty="0">
                <a:ea typeface="ヒラギノ角ゴ Pro W3" pitchFamily="-84" charset="-128"/>
              </a:rPr>
              <a:t>:</a:t>
            </a:r>
          </a:p>
        </p:txBody>
      </p:sp>
      <mc:AlternateContent xmlns:mc="http://schemas.openxmlformats.org/markup-compatibility/2006" xmlns:a14="http://schemas.microsoft.com/office/drawing/2010/main">
        <mc:Choice Requires="a14">
          <p:sp>
            <p:nvSpPr>
              <p:cNvPr id="8" name="Object 7"/>
              <p:cNvSpPr txBox="1"/>
              <p:nvPr/>
            </p:nvSpPr>
            <p:spPr>
              <a:xfrm>
                <a:off x="2971800" y="5681991"/>
                <a:ext cx="6211926" cy="4949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22.2</m:t>
                          </m:r>
                        </m:e>
                      </m:d>
                    </m:oMath>
                  </m:oMathPara>
                </a14:m>
                <a:endParaRPr lang="en-US" dirty="0"/>
              </a:p>
            </p:txBody>
          </p:sp>
        </mc:Choice>
        <mc:Fallback xmlns="">
          <p:sp>
            <p:nvSpPr>
              <p:cNvPr id="8" name="Object 7"/>
              <p:cNvSpPr txBox="1">
                <a:spLocks noRot="1" noChangeAspect="1" noMove="1" noResize="1" noEditPoints="1" noAdjustHandles="1" noChangeArrowheads="1" noChangeShapeType="1" noTextEdit="1"/>
              </p:cNvSpPr>
              <p:nvPr/>
            </p:nvSpPr>
            <p:spPr>
              <a:xfrm>
                <a:off x="2971800" y="5681991"/>
                <a:ext cx="6211926" cy="49497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548849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7858"/>
            <a:ext cx="8229600" cy="1433021"/>
          </a:xfrm>
        </p:spPr>
        <p:txBody>
          <a:bodyPr wrap="square">
            <a:spAutoFit/>
          </a:bodyPr>
          <a:lstStyle/>
          <a:p>
            <a:r>
              <a:rPr lang="en-IN" sz="3600" dirty="0"/>
              <a:t>22.2 The Government Budget Constraint: Deficits, Debt, Spending, and Taxes </a:t>
            </a:r>
            <a:r>
              <a:rPr lang="en-IN" sz="2800" dirty="0"/>
              <a:t>(2 of 6)</a:t>
            </a:r>
            <a:endParaRPr lang="en-US" sz="3600" dirty="0"/>
          </a:p>
        </p:txBody>
      </p:sp>
      <p:sp>
        <p:nvSpPr>
          <p:cNvPr id="3" name="Content Placeholder 2"/>
          <p:cNvSpPr>
            <a:spLocks noGrp="1"/>
          </p:cNvSpPr>
          <p:nvPr>
            <p:ph idx="1"/>
          </p:nvPr>
        </p:nvSpPr>
        <p:spPr>
          <a:xfrm>
            <a:off x="1981200" y="1913944"/>
            <a:ext cx="8229600" cy="963019"/>
          </a:xfrm>
        </p:spPr>
        <p:txBody>
          <a:bodyPr wrap="square">
            <a:noAutofit/>
          </a:bodyPr>
          <a:lstStyle/>
          <a:p>
            <a:r>
              <a:rPr lang="en-US" sz="2400" dirty="0">
                <a:ea typeface="ヒラギノ角ゴ Pro W3" pitchFamily="-84" charset="-128"/>
              </a:rPr>
              <a:t>The term (</a:t>
            </a:r>
            <a:r>
              <a:rPr lang="en-US" sz="2400" i="1" dirty="0" err="1">
                <a:ea typeface="ヒラギノ角ゴ Pro W3" pitchFamily="-84" charset="-128"/>
                <a:cs typeface="Times New Roman" panose="02020603050405020304" pitchFamily="18" charset="0"/>
              </a:rPr>
              <a:t>G</a:t>
            </a:r>
            <a:r>
              <a:rPr lang="en-US" sz="2400" i="1" baseline="-25000" dirty="0" err="1">
                <a:ea typeface="ヒラギノ角ゴ Pro W3" pitchFamily="-84" charset="-128"/>
                <a:cs typeface="Times New Roman" panose="02020603050405020304" pitchFamily="18" charset="0"/>
              </a:rPr>
              <a:t>t</a:t>
            </a:r>
            <a:r>
              <a:rPr lang="en-US" sz="2400" i="1" dirty="0">
                <a:ea typeface="ヒラギノ角ゴ Pro W3" pitchFamily="-84" charset="-128"/>
                <a:cs typeface="Times New Roman" panose="02020603050405020304" pitchFamily="18" charset="0"/>
              </a:rPr>
              <a:t> – </a:t>
            </a:r>
            <a:r>
              <a:rPr lang="en-US" sz="2400" i="1" dirty="0" err="1">
                <a:ea typeface="ヒラギノ角ゴ Pro W3" pitchFamily="-84" charset="-128"/>
                <a:cs typeface="Times New Roman" panose="02020603050405020304" pitchFamily="18" charset="0"/>
              </a:rPr>
              <a:t>T</a:t>
            </a:r>
            <a:r>
              <a:rPr lang="en-US" sz="2400" i="1" baseline="-25000" dirty="0" err="1">
                <a:ea typeface="ヒラギノ角ゴ Pro W3" pitchFamily="-84" charset="-128"/>
                <a:cs typeface="Times New Roman" panose="02020603050405020304" pitchFamily="18" charset="0"/>
              </a:rPr>
              <a:t>t</a:t>
            </a:r>
            <a:r>
              <a:rPr lang="en-US" sz="2400" dirty="0">
                <a:ea typeface="ヒラギノ角ゴ Pro W3" pitchFamily="-84" charset="-128"/>
              </a:rPr>
              <a:t>) is called the </a:t>
            </a:r>
            <a:r>
              <a:rPr lang="en-US" sz="2400" b="1" dirty="0">
                <a:ea typeface="ヒラギノ角ゴ Pro W3" pitchFamily="-84" charset="-128"/>
              </a:rPr>
              <a:t>primary deficit </a:t>
            </a:r>
            <a:r>
              <a:rPr lang="en-US" sz="2400" dirty="0">
                <a:ea typeface="ヒラギノ角ゴ Pro W3" pitchFamily="-84" charset="-128"/>
              </a:rPr>
              <a:t>and (</a:t>
            </a:r>
            <a:r>
              <a:rPr lang="en-US" sz="2400" i="1" dirty="0" err="1">
                <a:ea typeface="ヒラギノ角ゴ Pro W3" pitchFamily="-84" charset="-128"/>
                <a:cs typeface="Times New Roman" panose="02020603050405020304" pitchFamily="18" charset="0"/>
              </a:rPr>
              <a:t>T</a:t>
            </a:r>
            <a:r>
              <a:rPr lang="en-US" sz="2400" i="1" baseline="-25000" dirty="0" err="1">
                <a:ea typeface="ヒラギノ角ゴ Pro W3" pitchFamily="-84" charset="-128"/>
                <a:cs typeface="Times New Roman" panose="02020603050405020304" pitchFamily="18" charset="0"/>
              </a:rPr>
              <a:t>t</a:t>
            </a:r>
            <a:r>
              <a:rPr lang="en-US" sz="2400" i="1" dirty="0">
                <a:ea typeface="ヒラギノ角ゴ Pro W3" pitchFamily="-84" charset="-128"/>
                <a:cs typeface="Times New Roman" panose="02020603050405020304" pitchFamily="18" charset="0"/>
              </a:rPr>
              <a:t> – </a:t>
            </a:r>
            <a:r>
              <a:rPr lang="en-US" sz="2400" i="1" dirty="0" err="1">
                <a:ea typeface="ヒラギノ角ゴ Pro W3" pitchFamily="-84" charset="-128"/>
                <a:cs typeface="Times New Roman" panose="02020603050405020304" pitchFamily="18" charset="0"/>
              </a:rPr>
              <a:t>G</a:t>
            </a:r>
            <a:r>
              <a:rPr lang="en-US" sz="2400" i="1" baseline="-25000" dirty="0" err="1">
                <a:ea typeface="ヒラギノ角ゴ Pro W3" pitchFamily="-84" charset="-128"/>
                <a:cs typeface="Times New Roman" panose="02020603050405020304" pitchFamily="18" charset="0"/>
              </a:rPr>
              <a:t>t</a:t>
            </a:r>
            <a:r>
              <a:rPr lang="en-US" sz="2400" dirty="0">
                <a:ea typeface="ヒラギノ角ゴ Pro W3" pitchFamily="-84" charset="-128"/>
              </a:rPr>
              <a:t>) is called the </a:t>
            </a:r>
            <a:r>
              <a:rPr lang="en-US" sz="2400" b="1" dirty="0">
                <a:ea typeface="ヒラギノ角ゴ Pro W3" pitchFamily="-84" charset="-128"/>
              </a:rPr>
              <a:t>primary surplus</a:t>
            </a:r>
            <a:r>
              <a:rPr lang="en-US" sz="2400" dirty="0">
                <a:ea typeface="ヒラギノ角ゴ Pro W3" pitchFamily="-84" charset="-128"/>
              </a:rPr>
              <a:t>, so:</a:t>
            </a:r>
          </a:p>
        </p:txBody>
      </p:sp>
      <mc:AlternateContent xmlns:mc="http://schemas.openxmlformats.org/markup-compatibility/2006" xmlns:a14="http://schemas.microsoft.com/office/drawing/2010/main">
        <mc:Choice Requires="a14">
          <p:sp>
            <p:nvSpPr>
              <p:cNvPr id="6" name="Object 5"/>
              <p:cNvSpPr txBox="1"/>
              <p:nvPr/>
            </p:nvSpPr>
            <p:spPr>
              <a:xfrm>
                <a:off x="3136455" y="3223078"/>
                <a:ext cx="5919090" cy="10181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limUpp>
                        <m:limUppPr>
                          <m:ctrlPr>
                            <a:rPr lang="en-US" i="1">
                              <a:solidFill>
                                <a:srgbClr val="000000"/>
                              </a:solidFill>
                              <a:latin typeface="Cambria Math" panose="02040503050406030204" pitchFamily="18" charset="0"/>
                            </a:rPr>
                          </m:ctrlPr>
                        </m:limUppPr>
                        <m:e>
                          <m:groupChr>
                            <m:groupChrPr>
                              <m:chr m:val="⏞"/>
                              <m:pos m:val="top"/>
                              <m:vertJc m:val="bot"/>
                              <m:ctrlPr>
                                <a:rPr lang="en-US" i="1">
                                  <a:solidFill>
                                    <a:srgbClr val="000000"/>
                                  </a:solidFill>
                                  <a:latin typeface="Cambria Math" panose="02040503050406030204" pitchFamily="18" charset="0"/>
                                </a:rPr>
                              </m:ctrlPr>
                            </m:groupChr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groupChr>
                        </m:e>
                        <m:lim>
                          <m:r>
                            <m:rPr>
                              <m:nor/>
                            </m:rPr>
                            <a:rPr lang="en-US">
                              <a:solidFill>
                                <a:srgbClr val="000000"/>
                              </a:solidFill>
                              <a:latin typeface="Cambria Math" panose="02040503050406030204" pitchFamily="18" charset="0"/>
                            </a:rPr>
                            <m:t>changeinthedebt</m:t>
                          </m:r>
                        </m:lim>
                      </m:limUpp>
                      <m:r>
                        <a:rPr lang="en-US" i="1">
                          <a:solidFill>
                            <a:srgbClr val="000000"/>
                          </a:solidFill>
                          <a:latin typeface="Cambria Math" panose="02040503050406030204" pitchFamily="18" charset="0"/>
                        </a:rPr>
                        <m:t>	=	</m:t>
                      </m:r>
                      <m:limUpp>
                        <m:limUppPr>
                          <m:ctrlPr>
                            <a:rPr lang="en-US" i="1">
                              <a:solidFill>
                                <a:srgbClr val="000000"/>
                              </a:solidFill>
                              <a:latin typeface="Cambria Math" panose="02040503050406030204" pitchFamily="18" charset="0"/>
                            </a:rPr>
                          </m:ctrlPr>
                        </m:limUppPr>
                        <m:e>
                          <m:groupChr>
                            <m:groupChrPr>
                              <m:chr m:val="⏞"/>
                              <m:pos m:val="top"/>
                              <m:vertJc m:val="bot"/>
                              <m:ctrlPr>
                                <a:rPr lang="en-US" i="1">
                                  <a:solidFill>
                                    <a:srgbClr val="000000"/>
                                  </a:solidFill>
                                  <a:latin typeface="Cambria Math" panose="02040503050406030204" pitchFamily="18" charset="0"/>
                                </a:rPr>
                              </m:ctrlPr>
                            </m:groupChrPr>
                            <m:e>
                              <m:r>
                                <a:rPr lang="en-US" i="1">
                                  <a:solidFill>
                                    <a:srgbClr val="000000"/>
                                  </a:solidFill>
                                  <a:latin typeface="Cambria Math" panose="02040503050406030204" pitchFamily="18" charset="0"/>
                                </a:rPr>
                                <m:t>𝑟</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groupChr>
                        </m:e>
                        <m:lim>
                          <m:r>
                            <m:rPr>
                              <m:nor/>
                            </m:rPr>
                            <a:rPr lang="en-US">
                              <a:solidFill>
                                <a:srgbClr val="000000"/>
                              </a:solidFill>
                              <a:latin typeface="Cambria Math" panose="02040503050406030204" pitchFamily="18" charset="0"/>
                            </a:rPr>
                            <m:t>Interestpayments</m:t>
                          </m:r>
                        </m:lim>
                      </m:limUpp>
                      <m:r>
                        <a:rPr lang="en-US" i="1">
                          <a:solidFill>
                            <a:srgbClr val="000000"/>
                          </a:solidFill>
                          <a:latin typeface="Cambria Math" panose="02040503050406030204" pitchFamily="18" charset="0"/>
                        </a:rPr>
                        <m:t>	+	</m:t>
                      </m:r>
                      <m:limUpp>
                        <m:limUppPr>
                          <m:ctrlPr>
                            <a:rPr lang="en-US" i="1">
                              <a:solidFill>
                                <a:srgbClr val="000000"/>
                              </a:solidFill>
                              <a:latin typeface="Cambria Math" panose="02040503050406030204" pitchFamily="18" charset="0"/>
                            </a:rPr>
                          </m:ctrlPr>
                        </m:limUppPr>
                        <m:e>
                          <m:groupChr>
                            <m:groupChrPr>
                              <m:chr m:val="⏞"/>
                              <m:pos m:val="top"/>
                              <m:vertJc m:val="bot"/>
                              <m:ctrlPr>
                                <a:rPr lang="en-US" i="1">
                                  <a:solidFill>
                                    <a:srgbClr val="000000"/>
                                  </a:solidFill>
                                  <a:latin typeface="Cambria Math" panose="02040503050406030204" pitchFamily="18" charset="0"/>
                                </a:rPr>
                              </m:ctrlPr>
                            </m:groupChr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𝑡</m:t>
                                      </m:r>
                                    </m:sub>
                                  </m:sSub>
                                </m:e>
                              </m:d>
                            </m:e>
                          </m:groupChr>
                        </m:e>
                        <m:lim>
                          <m:r>
                            <m:rPr>
                              <m:nor/>
                            </m:rPr>
                            <a:rPr lang="en-US">
                              <a:solidFill>
                                <a:srgbClr val="000000"/>
                              </a:solidFill>
                              <a:latin typeface="Cambria Math" panose="02040503050406030204" pitchFamily="18" charset="0"/>
                            </a:rPr>
                            <m:t>PrimaryDeficit</m:t>
                          </m:r>
                        </m:lim>
                      </m:limUpp>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3136455" y="3223078"/>
                <a:ext cx="5919090" cy="101816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6"/>
              <p:cNvSpPr txBox="1"/>
              <p:nvPr/>
            </p:nvSpPr>
            <p:spPr>
              <a:xfrm>
                <a:off x="3455474" y="4343401"/>
                <a:ext cx="5281052" cy="10181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e>
                      </m:d>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limUpp>
                        <m:limUppPr>
                          <m:ctrlPr>
                            <a:rPr lang="en-US" i="1">
                              <a:solidFill>
                                <a:srgbClr val="000000"/>
                              </a:solidFill>
                              <a:latin typeface="Cambria Math" panose="02040503050406030204" pitchFamily="18" charset="0"/>
                            </a:rPr>
                          </m:ctrlPr>
                        </m:limUppPr>
                        <m:e>
                          <m:groupChr>
                            <m:groupChrPr>
                              <m:chr m:val="⏞"/>
                              <m:pos m:val="top"/>
                              <m:vertJc m:val="bot"/>
                              <m:ctrlPr>
                                <a:rPr lang="en-US" i="1">
                                  <a:solidFill>
                                    <a:srgbClr val="000000"/>
                                  </a:solidFill>
                                  <a:latin typeface="Cambria Math" panose="02040503050406030204" pitchFamily="18" charset="0"/>
                                </a:rPr>
                              </m:ctrlPr>
                            </m:groupChr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𝑡</m:t>
                                      </m:r>
                                    </m:sub>
                                  </m:sSub>
                                </m:e>
                              </m:d>
                            </m:e>
                          </m:groupChr>
                        </m:e>
                        <m:lim>
                          <m:r>
                            <m:rPr>
                              <m:nor/>
                            </m:rPr>
                            <a:rPr lang="en-US">
                              <a:solidFill>
                                <a:srgbClr val="000000"/>
                              </a:solidFill>
                              <a:latin typeface="Cambria Math" panose="02040503050406030204" pitchFamily="18" charset="0"/>
                            </a:rPr>
                            <m:t>PrimaryDeficit</m:t>
                          </m:r>
                        </m:lim>
                      </m:limUpp>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22.3</m:t>
                          </m:r>
                        </m:e>
                      </m:d>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3455474" y="4343401"/>
                <a:ext cx="5281052" cy="101816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218873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0487"/>
            <a:ext cx="8229600" cy="1433021"/>
          </a:xfrm>
        </p:spPr>
        <p:txBody>
          <a:bodyPr wrap="square">
            <a:spAutoFit/>
          </a:bodyPr>
          <a:lstStyle/>
          <a:p>
            <a:r>
              <a:rPr lang="en-IN" sz="3600" dirty="0"/>
              <a:t>22.2 The Government Budget Constraint: Deficits, Debt, Spending, and Taxes </a:t>
            </a:r>
            <a:r>
              <a:rPr lang="en-IN" sz="2800" dirty="0"/>
              <a:t>(3 of 6)</a:t>
            </a:r>
            <a:endParaRPr lang="en-US" sz="3600" dirty="0"/>
          </a:p>
        </p:txBody>
      </p:sp>
      <p:sp>
        <p:nvSpPr>
          <p:cNvPr id="3" name="Content Placeholder 2"/>
          <p:cNvSpPr>
            <a:spLocks noGrp="1"/>
          </p:cNvSpPr>
          <p:nvPr>
            <p:ph idx="1"/>
          </p:nvPr>
        </p:nvSpPr>
        <p:spPr>
          <a:xfrm>
            <a:off x="1981200" y="1904027"/>
            <a:ext cx="8229600" cy="391026"/>
          </a:xfrm>
        </p:spPr>
        <p:txBody>
          <a:bodyPr wrap="square">
            <a:noAutofit/>
          </a:bodyPr>
          <a:lstStyle/>
          <a:p>
            <a:r>
              <a:rPr lang="en-US" sz="2400" dirty="0">
                <a:ea typeface="ヒラギノ角ゴ Pro W3" pitchFamily="-84" charset="-128"/>
              </a:rPr>
              <a:t>From equation (22.3), debt at the end of year 2:</a:t>
            </a:r>
          </a:p>
        </p:txBody>
      </p:sp>
      <mc:AlternateContent xmlns:mc="http://schemas.openxmlformats.org/markup-compatibility/2006" xmlns:a14="http://schemas.microsoft.com/office/drawing/2010/main">
        <mc:Choice Requires="a14">
          <p:sp>
            <p:nvSpPr>
              <p:cNvPr id="6" name="Object 5"/>
              <p:cNvSpPr txBox="1"/>
              <p:nvPr/>
            </p:nvSpPr>
            <p:spPr>
              <a:xfrm>
                <a:off x="3677187" y="2548325"/>
                <a:ext cx="4818574" cy="54447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e>
                      </m:d>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+0=</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e>
                      </m:d>
                      <m:r>
                        <a:rPr lang="en-US" i="1">
                          <a:solidFill>
                            <a:srgbClr val="000000"/>
                          </a:solidFill>
                          <a:latin typeface="Cambria Math" panose="02040503050406030204" pitchFamily="18" charset="0"/>
                        </a:rPr>
                        <m:t>1=</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3677187" y="2548325"/>
                <a:ext cx="4818574" cy="544471"/>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71675" y="3355286"/>
            <a:ext cx="8229600" cy="378514"/>
          </a:xfrm>
        </p:spPr>
        <p:txBody>
          <a:bodyPr>
            <a:normAutofit/>
          </a:bodyPr>
          <a:lstStyle/>
          <a:p>
            <a:pPr marL="271463" indent="0">
              <a:buNone/>
            </a:pPr>
            <a:r>
              <a:rPr lang="en-US" sz="2400" dirty="0">
                <a:ea typeface="ヒラギノ角ゴ Pro W3" pitchFamily="-84" charset="-128"/>
              </a:rPr>
              <a:t>and at the end of year 3:</a:t>
            </a:r>
          </a:p>
        </p:txBody>
      </p:sp>
      <mc:AlternateContent xmlns:mc="http://schemas.openxmlformats.org/markup-compatibility/2006" xmlns:a14="http://schemas.microsoft.com/office/drawing/2010/main">
        <mc:Choice Requires="a14">
          <p:sp>
            <p:nvSpPr>
              <p:cNvPr id="7" name="Object 6"/>
              <p:cNvSpPr txBox="1"/>
              <p:nvPr/>
            </p:nvSpPr>
            <p:spPr>
              <a:xfrm>
                <a:off x="3142457" y="3922347"/>
                <a:ext cx="5907087" cy="7080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e>
                          </m:d>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𝑡</m:t>
                                  </m:r>
                                </m:sub>
                              </m:sSub>
                            </m:e>
                          </m: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e>
                              </m:d>
                            </m:e>
                            <m:sup>
                              <m:r>
                                <a:rPr lang="en-US" i="1">
                                  <a:solidFill>
                                    <a:srgbClr val="000000"/>
                                  </a:solidFill>
                                  <a:latin typeface="Cambria Math" panose="02040503050406030204" pitchFamily="18" charset="0"/>
                                </a:rPr>
                                <m:t>2</m:t>
                              </m:r>
                            </m:sup>
                          </m:sSup>
                        </m:e>
                      </m:d>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3142457" y="3922347"/>
                <a:ext cx="5907087" cy="708025"/>
              </a:xfrm>
              <a:prstGeom prst="rect">
                <a:avLst/>
              </a:prstGeom>
              <a:blipFill>
                <a:blip r:embed="rId4"/>
                <a:stretch>
                  <a:fillRect/>
                </a:stretch>
              </a:blipFill>
            </p:spPr>
            <p:txBody>
              <a:bodyPr/>
              <a:lstStyle/>
              <a:p>
                <a:r>
                  <a:rPr lang="en-US">
                    <a:noFill/>
                  </a:rPr>
                  <a:t> </a:t>
                </a:r>
              </a:p>
            </p:txBody>
          </p:sp>
        </mc:Fallback>
      </mc:AlternateContent>
      <p:sp>
        <p:nvSpPr>
          <p:cNvPr id="5" name="Content Placeholder 4"/>
          <p:cNvSpPr>
            <a:spLocks noGrp="1"/>
          </p:cNvSpPr>
          <p:nvPr>
            <p:ph sz="quarter" idx="14"/>
          </p:nvPr>
        </p:nvSpPr>
        <p:spPr>
          <a:xfrm>
            <a:off x="1981200" y="4870684"/>
            <a:ext cx="8229600" cy="387116"/>
          </a:xfrm>
        </p:spPr>
        <p:txBody>
          <a:bodyPr>
            <a:normAutofit/>
          </a:bodyPr>
          <a:lstStyle/>
          <a:p>
            <a:r>
              <a:rPr lang="en-US" sz="2400" dirty="0">
                <a:ea typeface="ヒラギノ角ゴ Pro W3" pitchFamily="-84" charset="-128"/>
              </a:rPr>
              <a:t>As long as the primary deficit equals zero, debt grows at:</a:t>
            </a:r>
            <a:endParaRPr lang="en-US" sz="2400" b="1" dirty="0">
              <a:ea typeface="ヒラギノ角ゴ Pro W3" pitchFamily="-84" charset="-128"/>
            </a:endParaRPr>
          </a:p>
        </p:txBody>
      </p:sp>
      <mc:AlternateContent xmlns:mc="http://schemas.openxmlformats.org/markup-compatibility/2006" xmlns:a14="http://schemas.microsoft.com/office/drawing/2010/main">
        <mc:Choice Requires="a14">
          <p:sp>
            <p:nvSpPr>
              <p:cNvPr id="11" name="Object 10"/>
              <p:cNvSpPr txBox="1"/>
              <p:nvPr/>
            </p:nvSpPr>
            <p:spPr>
              <a:xfrm>
                <a:off x="4644896" y="5453875"/>
                <a:ext cx="2883159" cy="59891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e>
                          </m:d>
                        </m:e>
                        <m:sup>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22.4</m:t>
                          </m:r>
                        </m:e>
                      </m:d>
                    </m:oMath>
                  </m:oMathPara>
                </a14:m>
                <a:endParaRPr lang="en-US" dirty="0"/>
              </a:p>
            </p:txBody>
          </p:sp>
        </mc:Choice>
        <mc:Fallback xmlns="">
          <p:sp>
            <p:nvSpPr>
              <p:cNvPr id="11" name="Object 10"/>
              <p:cNvSpPr txBox="1">
                <a:spLocks noRot="1" noChangeAspect="1" noMove="1" noResize="1" noEditPoints="1" noAdjustHandles="1" noChangeArrowheads="1" noChangeShapeType="1" noTextEdit="1"/>
              </p:cNvSpPr>
              <p:nvPr/>
            </p:nvSpPr>
            <p:spPr>
              <a:xfrm>
                <a:off x="4644896" y="5453875"/>
                <a:ext cx="2883159" cy="59891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392644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127"/>
            <a:ext cx="8229600" cy="1284069"/>
          </a:xfrm>
        </p:spPr>
        <p:txBody>
          <a:bodyPr wrap="square">
            <a:spAutoFit/>
          </a:bodyPr>
          <a:lstStyle/>
          <a:p>
            <a:r>
              <a:rPr lang="en-IN" sz="3200" dirty="0"/>
              <a:t>22.2 The Government Budget Constraint: Deficits, Debt, Spending, and Taxes </a:t>
            </a:r>
            <a:r>
              <a:rPr lang="en-IN" sz="2400" dirty="0"/>
              <a:t>(4 of 6)</a:t>
            </a:r>
            <a:endParaRPr lang="en-US" sz="3200" dirty="0"/>
          </a:p>
        </p:txBody>
      </p:sp>
      <p:sp>
        <p:nvSpPr>
          <p:cNvPr id="3" name="Content Placeholder 2"/>
          <p:cNvSpPr>
            <a:spLocks noGrp="1"/>
          </p:cNvSpPr>
          <p:nvPr>
            <p:ph idx="1"/>
          </p:nvPr>
        </p:nvSpPr>
        <p:spPr>
          <a:xfrm>
            <a:off x="1981200" y="1367825"/>
            <a:ext cx="8229600" cy="724873"/>
          </a:xfrm>
        </p:spPr>
        <p:txBody>
          <a:bodyPr wrap="square">
            <a:noAutofit/>
          </a:bodyPr>
          <a:lstStyle/>
          <a:p>
            <a:r>
              <a:rPr lang="en-US" sz="2400" dirty="0">
                <a:ea typeface="ヒラギノ角ゴ Pro W3" pitchFamily="-84" charset="-128"/>
              </a:rPr>
              <a:t>If debt is fully repaid during year </a:t>
            </a:r>
            <a:r>
              <a:rPr lang="en-US" sz="2400" i="1" dirty="0">
                <a:ea typeface="ヒラギノ角ゴ Pro W3" pitchFamily="-84" charset="-128"/>
              </a:rPr>
              <a:t>t</a:t>
            </a:r>
            <a:r>
              <a:rPr lang="en-US" sz="2400" dirty="0">
                <a:ea typeface="ヒラギノ角ゴ Pro W3" pitchFamily="-84" charset="-128"/>
              </a:rPr>
              <a:t>, then equation (22.4) becomes:</a:t>
            </a:r>
          </a:p>
        </p:txBody>
      </p:sp>
      <mc:AlternateContent xmlns:mc="http://schemas.openxmlformats.org/markup-compatibility/2006" xmlns:a14="http://schemas.microsoft.com/office/drawing/2010/main">
        <mc:Choice Requires="a14">
          <p:sp>
            <p:nvSpPr>
              <p:cNvPr id="6" name="Object 5"/>
              <p:cNvSpPr txBox="1"/>
              <p:nvPr/>
            </p:nvSpPr>
            <p:spPr>
              <a:xfrm>
                <a:off x="4215100" y="2274930"/>
                <a:ext cx="3761803" cy="54447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0=</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e>
                      </m:d>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e>
                          </m:d>
                        </m:e>
                        <m:sup>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𝑡</m:t>
                              </m:r>
                            </m:sub>
                          </m:sSub>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4215100" y="2274930"/>
                <a:ext cx="3761803" cy="544471"/>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71675" y="2971800"/>
            <a:ext cx="8229600" cy="378514"/>
          </a:xfrm>
        </p:spPr>
        <p:txBody>
          <a:bodyPr>
            <a:normAutofit/>
          </a:bodyPr>
          <a:lstStyle/>
          <a:p>
            <a:pPr marL="271463" indent="0">
              <a:buNone/>
            </a:pPr>
            <a:r>
              <a:rPr lang="en-US" sz="2400" dirty="0">
                <a:ea typeface="ヒラギノ角ゴ Pro W3" pitchFamily="-84" charset="-128"/>
              </a:rPr>
              <a:t>which implies:</a:t>
            </a:r>
          </a:p>
        </p:txBody>
      </p:sp>
      <mc:AlternateContent xmlns:mc="http://schemas.openxmlformats.org/markup-compatibility/2006" xmlns:a14="http://schemas.microsoft.com/office/drawing/2010/main">
        <mc:Choice Requires="a14">
          <p:sp>
            <p:nvSpPr>
              <p:cNvPr id="7" name="Object 6"/>
              <p:cNvSpPr txBox="1"/>
              <p:nvPr/>
            </p:nvSpPr>
            <p:spPr>
              <a:xfrm>
                <a:off x="4991100" y="3440620"/>
                <a:ext cx="2209800" cy="571174"/>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e>
                          </m:d>
                        </m:e>
                        <m:sup>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p>
                      </m:sSup>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4991100" y="3440620"/>
                <a:ext cx="2209800" cy="571174"/>
              </a:xfrm>
              <a:prstGeom prst="rect">
                <a:avLst/>
              </a:prstGeom>
              <a:blipFill>
                <a:blip r:embed="rId4"/>
                <a:stretch>
                  <a:fillRect/>
                </a:stretch>
              </a:blipFill>
            </p:spPr>
            <p:txBody>
              <a:bodyPr/>
              <a:lstStyle/>
              <a:p>
                <a:r>
                  <a:rPr lang="en-US">
                    <a:noFill/>
                  </a:rPr>
                  <a:t> </a:t>
                </a:r>
              </a:p>
            </p:txBody>
          </p:sp>
        </mc:Fallback>
      </mc:AlternateContent>
      <p:sp>
        <p:nvSpPr>
          <p:cNvPr id="5" name="Content Placeholder 4"/>
          <p:cNvSpPr>
            <a:spLocks noGrp="1"/>
          </p:cNvSpPr>
          <p:nvPr>
            <p:ph sz="quarter" idx="14"/>
          </p:nvPr>
        </p:nvSpPr>
        <p:spPr>
          <a:xfrm>
            <a:off x="1981200" y="4102100"/>
            <a:ext cx="8229600" cy="2209800"/>
          </a:xfrm>
        </p:spPr>
        <p:txBody>
          <a:bodyPr/>
          <a:lstStyle/>
          <a:p>
            <a:pPr>
              <a:spcBef>
                <a:spcPts val="300"/>
              </a:spcBef>
            </a:pPr>
            <a:r>
              <a:rPr lang="en-US" sz="2400" dirty="0">
                <a:ea typeface="ヒラギノ角ゴ Pro W3" pitchFamily="-84" charset="-128"/>
              </a:rPr>
              <a:t>If government spending is unchanged, a decrease in taxes must eventually be offset by an increase in taxes in the future.</a:t>
            </a:r>
          </a:p>
          <a:p>
            <a:pPr>
              <a:spcBef>
                <a:spcPts val="300"/>
              </a:spcBef>
            </a:pPr>
            <a:r>
              <a:rPr lang="en-US" sz="2400" dirty="0">
                <a:ea typeface="ヒラギノ角ゴ Pro W3" pitchFamily="-84" charset="-128"/>
              </a:rPr>
              <a:t>The longer the government waits to increase taxes, or the higher the real interest rate is, the higher the eventual increase in taxes must be.</a:t>
            </a:r>
            <a:endParaRPr lang="en-US" sz="2400" b="1" dirty="0">
              <a:ea typeface="ヒラギノ角ゴ Pro W3" pitchFamily="-84" charset="-128"/>
            </a:endParaRPr>
          </a:p>
        </p:txBody>
      </p:sp>
    </p:spTree>
    <p:extLst>
      <p:ext uri="{BB962C8B-B14F-4D97-AF65-F5344CB8AC3E}">
        <p14:creationId xmlns:p14="http://schemas.microsoft.com/office/powerpoint/2010/main" val="15025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82022"/>
            <a:ext cx="8229600" cy="557174"/>
          </a:xfrm>
        </p:spPr>
        <p:txBody>
          <a:bodyPr>
            <a:noAutofit/>
          </a:bodyPr>
          <a:lstStyle/>
          <a:p>
            <a:r>
              <a:rPr lang="en-IN" sz="3600" dirty="0"/>
              <a:t>Macroeconomics</a:t>
            </a:r>
          </a:p>
        </p:txBody>
      </p:sp>
      <p:sp>
        <p:nvSpPr>
          <p:cNvPr id="3" name="Text Placeholder 2"/>
          <p:cNvSpPr>
            <a:spLocks noGrp="1"/>
          </p:cNvSpPr>
          <p:nvPr>
            <p:ph type="body" sz="quarter" idx="13"/>
          </p:nvPr>
        </p:nvSpPr>
        <p:spPr>
          <a:xfrm>
            <a:off x="1981200" y="762000"/>
            <a:ext cx="8229600" cy="381000"/>
          </a:xfrm>
        </p:spPr>
        <p:txBody>
          <a:bodyPr>
            <a:noAutofit/>
          </a:bodyPr>
          <a:lstStyle/>
          <a:p>
            <a:r>
              <a:rPr lang="en-US" dirty="0"/>
              <a:t>Eighth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6105525" y="2828925"/>
            <a:ext cx="4114800" cy="558800"/>
          </a:xfrm>
        </p:spPr>
        <p:txBody>
          <a:bodyPr wrap="square">
            <a:noAutofit/>
          </a:bodyPr>
          <a:lstStyle/>
          <a:p>
            <a:pPr marL="0" indent="0" algn="ctr">
              <a:buNone/>
            </a:pPr>
            <a:r>
              <a:rPr lang="en-US" sz="3200" dirty="0"/>
              <a:t>Chapter 7</a:t>
            </a:r>
          </a:p>
        </p:txBody>
      </p:sp>
      <p:sp>
        <p:nvSpPr>
          <p:cNvPr id="4" name="Text Placeholder 3"/>
          <p:cNvSpPr>
            <a:spLocks noGrp="1"/>
          </p:cNvSpPr>
          <p:nvPr>
            <p:ph type="body" sz="quarter" idx="14"/>
          </p:nvPr>
        </p:nvSpPr>
        <p:spPr>
          <a:xfrm>
            <a:off x="6096000" y="3495676"/>
            <a:ext cx="4114800" cy="466725"/>
          </a:xfrm>
        </p:spPr>
        <p:txBody>
          <a:bodyPr vert="horz" wrap="square" lIns="0" tIns="0" rIns="0" bIns="0" rtlCol="0" anchor="ctr">
            <a:noAutofit/>
          </a:bodyPr>
          <a:lstStyle/>
          <a:p>
            <a:pPr algn="ctr"/>
            <a:r>
              <a:rPr lang="en-US" sz="2000" dirty="0">
                <a:ea typeface="ヒラギノ角ゴ Pro W3" pitchFamily="-84" charset="-128"/>
              </a:rPr>
              <a:t>The Labor Market</a:t>
            </a:r>
            <a:endParaRPr lang="en-US" sz="2000" dirty="0">
              <a:latin typeface="Times New Roman" panose="02020603050405020304" pitchFamily="18" charset="0"/>
              <a:cs typeface="Times New Roman" panose="02020603050405020304" pitchFamily="18" charset="0"/>
            </a:endParaRPr>
          </a:p>
        </p:txBody>
      </p:sp>
      <p:pic>
        <p:nvPicPr>
          <p:cNvPr id="12" name="Picture Placeholder 11" descr="Front Cover: Macroeconomics, Eighth Edition by Olivier Blanchard">
            <a:extLst>
              <a:ext uri="{FF2B5EF4-FFF2-40B4-BE49-F238E27FC236}">
                <a16:creationId xmlns:a16="http://schemas.microsoft.com/office/drawing/2014/main" id="{4B7C0549-CC8A-406F-AE51-9FCA19C1137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1981201" y="1268227"/>
            <a:ext cx="4037479" cy="5046848"/>
          </a:xfrm>
          <a:prstGeom prst="rect">
            <a:avLst/>
          </a:prstGeom>
        </p:spPr>
      </p:pic>
      <p:sp>
        <p:nvSpPr>
          <p:cNvPr id="9"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4343400" y="6410325"/>
            <a:ext cx="5943600" cy="219075"/>
          </a:xfrm>
        </p:spPr>
        <p:txBody>
          <a:bodyPr wrap="square">
            <a:noAutofit/>
          </a:bodyPr>
          <a:lstStyle/>
          <a:p>
            <a:pPr marL="0" indent="0">
              <a:spcBef>
                <a:spcPts val="0"/>
              </a:spcBef>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8" name="TextBox 9"/>
          <p:cNvSpPr txBox="1"/>
          <p:nvPr/>
        </p:nvSpPr>
        <p:spPr>
          <a:xfrm>
            <a:off x="6857992" y="4419601"/>
            <a:ext cx="2971808" cy="5757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dirty="0">
                <a:solidFill>
                  <a:schemeClr val="bg1"/>
                </a:solidFill>
              </a:rPr>
              <a:t>Slide in this Presentation Contain Hyperlinks. JAWS users should be able to get a list of links by using INSERT+F7</a:t>
            </a:r>
          </a:p>
        </p:txBody>
      </p:sp>
    </p:spTree>
    <p:extLst>
      <p:ext uri="{BB962C8B-B14F-4D97-AF65-F5344CB8AC3E}">
        <p14:creationId xmlns:p14="http://schemas.microsoft.com/office/powerpoint/2010/main" val="29540489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127"/>
            <a:ext cx="8229600" cy="1284069"/>
          </a:xfrm>
        </p:spPr>
        <p:txBody>
          <a:bodyPr wrap="square">
            <a:spAutoFit/>
          </a:bodyPr>
          <a:lstStyle/>
          <a:p>
            <a:r>
              <a:rPr lang="en-IN" sz="3200" dirty="0"/>
              <a:t>22.2 The Government Budget Constraint: Deficits, Debt, Spending, and Taxes </a:t>
            </a:r>
            <a:r>
              <a:rPr lang="en-IN" sz="2400" dirty="0"/>
              <a:t>(5 of 6)</a:t>
            </a:r>
            <a:endParaRPr lang="en-US" sz="3200" dirty="0"/>
          </a:p>
        </p:txBody>
      </p:sp>
      <p:sp>
        <p:nvSpPr>
          <p:cNvPr id="3" name="Content Placeholder 2"/>
          <p:cNvSpPr>
            <a:spLocks noGrp="1"/>
          </p:cNvSpPr>
          <p:nvPr>
            <p:ph idx="1"/>
          </p:nvPr>
        </p:nvSpPr>
        <p:spPr>
          <a:xfrm>
            <a:off x="1981200" y="1367824"/>
            <a:ext cx="8229600" cy="1299176"/>
          </a:xfrm>
        </p:spPr>
        <p:txBody>
          <a:bodyPr wrap="square">
            <a:noAutofit/>
          </a:bodyPr>
          <a:lstStyle/>
          <a:p>
            <a:r>
              <a:rPr lang="en-US" sz="2400" dirty="0">
                <a:ea typeface="ヒラギノ角ゴ Pro W3" pitchFamily="-84" charset="-128"/>
              </a:rPr>
              <a:t>Now consider the </a:t>
            </a:r>
            <a:r>
              <a:rPr lang="en-US" sz="2400" b="1" dirty="0">
                <a:ea typeface="ヒラギノ角ゴ Pro W3" pitchFamily="-84" charset="-128"/>
              </a:rPr>
              <a:t>debt-to-</a:t>
            </a:r>
            <a:r>
              <a:rPr lang="en-US" sz="2400" b="1" kern="0" spc="-350" dirty="0">
                <a:ea typeface="ヒラギノ角ゴ Pro W3" pitchFamily="-84" charset="-128"/>
              </a:rPr>
              <a:t>G D </a:t>
            </a:r>
            <a:r>
              <a:rPr lang="en-US" sz="2400" b="1" dirty="0">
                <a:ea typeface="ヒラギノ角ゴ Pro W3" pitchFamily="-84" charset="-128"/>
              </a:rPr>
              <a:t>P ratio </a:t>
            </a:r>
            <a:r>
              <a:rPr lang="en-US" sz="2400" dirty="0">
                <a:ea typeface="ヒラギノ角ゴ Pro W3" pitchFamily="-84" charset="-128"/>
              </a:rPr>
              <a:t>(or </a:t>
            </a:r>
            <a:r>
              <a:rPr lang="en-US" sz="2400" b="1" dirty="0">
                <a:ea typeface="ヒラギノ角ゴ Pro W3" pitchFamily="-84" charset="-128"/>
              </a:rPr>
              <a:t>debt ratio</a:t>
            </a:r>
            <a:r>
              <a:rPr lang="en-US" sz="2400" dirty="0">
                <a:ea typeface="ヒラギノ角ゴ Pro W3" pitchFamily="-84" charset="-128"/>
              </a:rPr>
              <a:t>) instead of the </a:t>
            </a:r>
            <a:r>
              <a:rPr lang="en-US" sz="2400" i="1" dirty="0">
                <a:ea typeface="ヒラギノ角ゴ Pro W3" pitchFamily="-84" charset="-128"/>
              </a:rPr>
              <a:t>level</a:t>
            </a:r>
            <a:r>
              <a:rPr lang="en-US" sz="2400" dirty="0">
                <a:ea typeface="ヒラギノ角ゴ Pro W3" pitchFamily="-84" charset="-128"/>
              </a:rPr>
              <a:t> of debt.</a:t>
            </a:r>
          </a:p>
          <a:p>
            <a:r>
              <a:rPr lang="en-US" sz="2400" dirty="0">
                <a:ea typeface="ヒラギノ角ゴ Pro W3" pitchFamily="-84" charset="-128"/>
              </a:rPr>
              <a:t>Divide equation (22.3) by real output</a:t>
            </a:r>
          </a:p>
        </p:txBody>
      </p:sp>
      <mc:AlternateContent xmlns:mc="http://schemas.openxmlformats.org/markup-compatibility/2006" xmlns:a14="http://schemas.microsoft.com/office/drawing/2010/main">
        <mc:Choice Requires="a14">
          <p:sp>
            <p:nvSpPr>
              <p:cNvPr id="5" name="Object 4"/>
              <p:cNvSpPr txBox="1"/>
              <p:nvPr/>
            </p:nvSpPr>
            <p:spPr>
              <a:xfrm>
                <a:off x="4556728" y="2884397"/>
                <a:ext cx="3078545" cy="7706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e>
                      </m:d>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sub>
                          </m:sSub>
                        </m:den>
                      </m:f>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4556728" y="2884397"/>
                <a:ext cx="3078545" cy="770636"/>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71675" y="3964886"/>
            <a:ext cx="8229600" cy="378514"/>
          </a:xfrm>
        </p:spPr>
        <p:txBody>
          <a:bodyPr>
            <a:normAutofit/>
          </a:bodyPr>
          <a:lstStyle/>
          <a:p>
            <a:pPr marL="266700" indent="0">
              <a:spcBef>
                <a:spcPts val="1800"/>
              </a:spcBef>
              <a:buNone/>
            </a:pPr>
            <a:r>
              <a:rPr lang="en-US" sz="2400" dirty="0">
                <a:ea typeface="ヒラギノ角ゴ Pro W3" pitchFamily="-84" charset="-128"/>
              </a:rPr>
              <a:t>which can be rewritten as:</a:t>
            </a:r>
          </a:p>
        </p:txBody>
      </p:sp>
      <mc:AlternateContent xmlns:mc="http://schemas.openxmlformats.org/markup-compatibility/2006" xmlns:a14="http://schemas.microsoft.com/office/drawing/2010/main">
        <mc:Choice Requires="a14">
          <p:sp>
            <p:nvSpPr>
              <p:cNvPr id="6" name="Object 5"/>
              <p:cNvSpPr txBox="1"/>
              <p:nvPr/>
            </p:nvSpPr>
            <p:spPr>
              <a:xfrm>
                <a:off x="3715300" y="4653254"/>
                <a:ext cx="4761403" cy="113794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e>
                      </m:d>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sub>
                              </m:sSub>
                            </m:den>
                          </m:f>
                        </m:e>
                      </m:d>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sub>
                          </m:sSub>
                        </m:den>
                      </m:f>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3715300" y="4653254"/>
                <a:ext cx="4761403" cy="113794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15905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594"/>
            <a:ext cx="8229600" cy="1284069"/>
          </a:xfrm>
        </p:spPr>
        <p:txBody>
          <a:bodyPr wrap="square">
            <a:spAutoFit/>
          </a:bodyPr>
          <a:lstStyle/>
          <a:p>
            <a:r>
              <a:rPr lang="en-IN" sz="3200" dirty="0"/>
              <a:t>22.2 The Government Budget Constraint: Deficits, Debt, Spending, and Taxes </a:t>
            </a:r>
            <a:r>
              <a:rPr lang="en-IN" sz="2400" dirty="0"/>
              <a:t>(6 of 6)</a:t>
            </a:r>
            <a:endParaRPr lang="en-US" sz="3200" dirty="0"/>
          </a:p>
        </p:txBody>
      </p:sp>
      <p:sp>
        <p:nvSpPr>
          <p:cNvPr id="3" name="Content Placeholder 2"/>
          <p:cNvSpPr>
            <a:spLocks noGrp="1"/>
          </p:cNvSpPr>
          <p:nvPr>
            <p:ph idx="1"/>
          </p:nvPr>
        </p:nvSpPr>
        <p:spPr>
          <a:xfrm>
            <a:off x="1981200" y="1367826"/>
            <a:ext cx="8229600" cy="308575"/>
          </a:xfrm>
        </p:spPr>
        <p:txBody>
          <a:bodyPr wrap="square">
            <a:noAutofit/>
          </a:bodyPr>
          <a:lstStyle/>
          <a:p>
            <a:r>
              <a:rPr lang="en-US" sz="2200" dirty="0">
                <a:ea typeface="ヒラギノ角ゴ Pro W3" pitchFamily="-84" charset="-128"/>
              </a:rPr>
              <a:t>Assume that output </a:t>
            </a:r>
            <a:r>
              <a:rPr lang="en-US" sz="2200" i="1" dirty="0">
                <a:ea typeface="ヒラギノ角ゴ Pro W3" pitchFamily="-84" charset="-128"/>
              </a:rPr>
              <a:t>Y</a:t>
            </a:r>
            <a:r>
              <a:rPr lang="en-US" sz="2200" dirty="0">
                <a:ea typeface="ヒラギノ角ゴ Pro W3" pitchFamily="-84" charset="-128"/>
              </a:rPr>
              <a:t> grows at a constant rate of </a:t>
            </a:r>
            <a:r>
              <a:rPr lang="en-US" sz="2200" i="1" dirty="0">
                <a:ea typeface="ヒラギノ角ゴ Pro W3" pitchFamily="-84" charset="-128"/>
              </a:rPr>
              <a:t>g</a:t>
            </a:r>
            <a:r>
              <a:rPr lang="en-US" sz="2200" dirty="0">
                <a:ea typeface="ヒラギノ角ゴ Pro W3" pitchFamily="-84" charset="-128"/>
              </a:rPr>
              <a:t>:</a:t>
            </a:r>
          </a:p>
        </p:txBody>
      </p:sp>
      <mc:AlternateContent xmlns:mc="http://schemas.openxmlformats.org/markup-compatibility/2006" xmlns:a14="http://schemas.microsoft.com/office/drawing/2010/main">
        <mc:Choice Requires="a14">
          <p:sp>
            <p:nvSpPr>
              <p:cNvPr id="6" name="Object 5"/>
              <p:cNvSpPr txBox="1"/>
              <p:nvPr/>
            </p:nvSpPr>
            <p:spPr>
              <a:xfrm>
                <a:off x="4366183" y="1828800"/>
                <a:ext cx="3459635" cy="70621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𝑔</m:t>
                          </m:r>
                        </m:e>
                      </m:d>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sub>
                          </m:sSub>
                        </m:den>
                      </m:f>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4366183" y="1828800"/>
                <a:ext cx="3459635" cy="706216"/>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71675" y="2687416"/>
            <a:ext cx="8229600" cy="284384"/>
          </a:xfrm>
        </p:spPr>
        <p:txBody>
          <a:bodyPr>
            <a:normAutofit fontScale="92500" lnSpcReduction="10000"/>
          </a:bodyPr>
          <a:lstStyle/>
          <a:p>
            <a:pPr marL="271463" indent="0">
              <a:buNone/>
            </a:pPr>
            <a:r>
              <a:rPr lang="en-US" sz="2200" dirty="0">
                <a:ea typeface="ヒラギノ角ゴ Pro W3" pitchFamily="-84" charset="-128"/>
              </a:rPr>
              <a:t>or</a:t>
            </a:r>
          </a:p>
        </p:txBody>
      </p:sp>
      <mc:AlternateContent xmlns:mc="http://schemas.openxmlformats.org/markup-compatibility/2006" xmlns:a14="http://schemas.microsoft.com/office/drawing/2010/main">
        <mc:Choice Requires="a14">
          <p:sp>
            <p:nvSpPr>
              <p:cNvPr id="7" name="Object 6"/>
              <p:cNvSpPr txBox="1"/>
              <p:nvPr/>
            </p:nvSpPr>
            <p:spPr>
              <a:xfrm>
                <a:off x="3427751" y="3124201"/>
                <a:ext cx="5336498" cy="632199"/>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den>
                      </m:f>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𝑔</m:t>
                          </m:r>
                        </m:e>
                      </m:d>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22.5</m:t>
                          </m:r>
                        </m:e>
                      </m:d>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3427751" y="3124201"/>
                <a:ext cx="5336498" cy="632199"/>
              </a:xfrm>
              <a:prstGeom prst="rect">
                <a:avLst/>
              </a:prstGeom>
              <a:blipFill>
                <a:blip r:embed="rId4"/>
                <a:stretch>
                  <a:fillRect/>
                </a:stretch>
              </a:blipFill>
            </p:spPr>
            <p:txBody>
              <a:bodyPr/>
              <a:lstStyle/>
              <a:p>
                <a:r>
                  <a:rPr lang="en-US">
                    <a:noFill/>
                  </a:rPr>
                  <a:t> </a:t>
                </a:r>
              </a:p>
            </p:txBody>
          </p:sp>
        </mc:Fallback>
      </mc:AlternateContent>
      <p:sp>
        <p:nvSpPr>
          <p:cNvPr id="5" name="Content Placeholder 4"/>
          <p:cNvSpPr>
            <a:spLocks noGrp="1"/>
          </p:cNvSpPr>
          <p:nvPr>
            <p:ph sz="quarter" idx="14"/>
          </p:nvPr>
        </p:nvSpPr>
        <p:spPr>
          <a:xfrm>
            <a:off x="1981200" y="3962400"/>
            <a:ext cx="8229600" cy="2362200"/>
          </a:xfrm>
        </p:spPr>
        <p:txBody>
          <a:bodyPr/>
          <a:lstStyle/>
          <a:p>
            <a:pPr marL="347663" indent="0">
              <a:spcBef>
                <a:spcPts val="1800"/>
              </a:spcBef>
              <a:buNone/>
            </a:pPr>
            <a:r>
              <a:rPr lang="en-US" dirty="0">
                <a:ea typeface="ヒラギノ角ゴ Pro W3" pitchFamily="-84" charset="-128"/>
              </a:rPr>
              <a:t>which implies that the increase in the ratio of debt to </a:t>
            </a:r>
            <a:r>
              <a:rPr lang="en-US" kern="0" spc="-350" dirty="0">
                <a:ea typeface="ヒラギノ角ゴ Pro W3" pitchFamily="-84" charset="-128"/>
              </a:rPr>
              <a:t>G D </a:t>
            </a:r>
            <a:r>
              <a:rPr lang="en-US" dirty="0">
                <a:ea typeface="ヒラギノ角ゴ Pro W3" pitchFamily="-84" charset="-128"/>
              </a:rPr>
              <a:t>P is larger:</a:t>
            </a:r>
          </a:p>
          <a:p>
            <a:pPr marL="685800" lvl="1" indent="-287338"/>
            <a:r>
              <a:rPr lang="en-US" sz="2200" dirty="0">
                <a:ea typeface="ヒラギノ角ゴ Pro W3" pitchFamily="-84" charset="-128"/>
              </a:rPr>
              <a:t>the higher the real interest rate</a:t>
            </a:r>
          </a:p>
          <a:p>
            <a:pPr marL="685800" lvl="1" indent="-287338"/>
            <a:r>
              <a:rPr lang="en-US" sz="2200" dirty="0">
                <a:ea typeface="ヒラギノ角ゴ Pro W3" pitchFamily="-84" charset="-128"/>
              </a:rPr>
              <a:t>the lower the growth rate of output</a:t>
            </a:r>
          </a:p>
          <a:p>
            <a:pPr marL="685800" lvl="1" indent="-287338"/>
            <a:r>
              <a:rPr lang="en-US" sz="2200" dirty="0">
                <a:ea typeface="ヒラギノ角ゴ Pro W3" pitchFamily="-84" charset="-128"/>
              </a:rPr>
              <a:t>the higher the initial debt ratio</a:t>
            </a:r>
          </a:p>
          <a:p>
            <a:pPr marL="685800" lvl="1" indent="-287338"/>
            <a:r>
              <a:rPr lang="en-US" sz="2200" dirty="0">
                <a:ea typeface="ヒラギノ角ゴ Pro W3" pitchFamily="-84" charset="-128"/>
              </a:rPr>
              <a:t>the higher the ratio of the primary debt to </a:t>
            </a:r>
            <a:r>
              <a:rPr lang="en-US" sz="2200" kern="0" spc="-350" dirty="0">
                <a:ea typeface="ヒラギノ角ゴ Pro W3" pitchFamily="-84" charset="-128"/>
              </a:rPr>
              <a:t>G D </a:t>
            </a:r>
            <a:r>
              <a:rPr lang="en-US" sz="2200" dirty="0">
                <a:ea typeface="ヒラギノ角ゴ Pro W3" pitchFamily="-84" charset="-128"/>
              </a:rPr>
              <a:t>P</a:t>
            </a:r>
            <a:endParaRPr lang="en-US" sz="2200" b="1" dirty="0">
              <a:ea typeface="ヒラギノ角ゴ Pro W3" pitchFamily="-84" charset="-128"/>
            </a:endParaRPr>
          </a:p>
        </p:txBody>
      </p:sp>
    </p:spTree>
    <p:extLst>
      <p:ext uri="{BB962C8B-B14F-4D97-AF65-F5344CB8AC3E}">
        <p14:creationId xmlns:p14="http://schemas.microsoft.com/office/powerpoint/2010/main" val="24279308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800" y="22428"/>
            <a:ext cx="8128000" cy="1433021"/>
          </a:xfrm>
        </p:spPr>
        <p:txBody>
          <a:bodyPr wrap="square">
            <a:spAutoFit/>
          </a:bodyPr>
          <a:lstStyle/>
          <a:p>
            <a:r>
              <a:rPr lang="en-IN" sz="3600" dirty="0"/>
              <a:t>FOCUS: How Countries Decreased Their Debt Ratios after World War II</a:t>
            </a:r>
            <a:endParaRPr lang="en-US" sz="3600" dirty="0"/>
          </a:p>
        </p:txBody>
      </p:sp>
      <p:sp>
        <p:nvSpPr>
          <p:cNvPr id="3" name="Content Placeholder 2"/>
          <p:cNvSpPr>
            <a:spLocks noGrp="1"/>
          </p:cNvSpPr>
          <p:nvPr>
            <p:ph idx="1"/>
          </p:nvPr>
        </p:nvSpPr>
        <p:spPr>
          <a:xfrm>
            <a:off x="1981200" y="1417820"/>
            <a:ext cx="8229600" cy="1426980"/>
          </a:xfrm>
        </p:spPr>
        <p:txBody>
          <a:bodyPr wrap="square">
            <a:noAutofit/>
          </a:bodyPr>
          <a:lstStyle/>
          <a:p>
            <a:pPr marL="285750" indent="-285750"/>
            <a:r>
              <a:rPr lang="en-US" sz="2000" dirty="0"/>
              <a:t>The debt ratios of many countries declined in decades after World War </a:t>
            </a:r>
            <a:r>
              <a:rPr lang="en-US" sz="2000" dirty="0">
                <a:latin typeface="Times New Roman" panose="02020603050405020304" pitchFamily="18" charset="0"/>
                <a:cs typeface="Times New Roman" panose="02020603050405020304" pitchFamily="18" charset="0"/>
              </a:rPr>
              <a:t>II</a:t>
            </a:r>
            <a:r>
              <a:rPr lang="en-US" sz="2000" dirty="0"/>
              <a:t>. </a:t>
            </a:r>
          </a:p>
          <a:p>
            <a:pPr marL="285750" indent="-285750"/>
            <a:r>
              <a:rPr lang="en-US" sz="2000" dirty="0"/>
              <a:t>The declines in debt were not mainly the result of primary surplus, but  the result of high growth and sustained negative real interest rates.</a:t>
            </a:r>
          </a:p>
        </p:txBody>
      </p:sp>
      <p:sp>
        <p:nvSpPr>
          <p:cNvPr id="4" name="Content Placeholder 3"/>
          <p:cNvSpPr>
            <a:spLocks noGrp="1"/>
          </p:cNvSpPr>
          <p:nvPr>
            <p:ph idx="13"/>
          </p:nvPr>
        </p:nvSpPr>
        <p:spPr>
          <a:xfrm>
            <a:off x="1971675" y="2971800"/>
            <a:ext cx="8229600" cy="312822"/>
          </a:xfrm>
        </p:spPr>
        <p:txBody>
          <a:bodyPr>
            <a:normAutofit/>
          </a:bodyPr>
          <a:lstStyle/>
          <a:p>
            <a:pPr marL="0" indent="0">
              <a:buNone/>
            </a:pPr>
            <a:r>
              <a:rPr lang="en-US" sz="2000" b="1" dirty="0"/>
              <a:t>Table 1 </a:t>
            </a:r>
            <a:r>
              <a:rPr lang="en-US" sz="2000" dirty="0"/>
              <a:t>Changes in Debt Ratios Following World War </a:t>
            </a:r>
            <a:r>
              <a:rPr lang="en-US" sz="2000" dirty="0">
                <a:latin typeface="Times New Roman" panose="02020603050405020304" pitchFamily="18" charset="0"/>
                <a:cs typeface="Times New Roman" panose="02020603050405020304" pitchFamily="18" charset="0"/>
              </a:rPr>
              <a:t>II</a:t>
            </a:r>
          </a:p>
        </p:txBody>
      </p:sp>
      <p:graphicFrame>
        <p:nvGraphicFramePr>
          <p:cNvPr id="5" name="Table 4"/>
          <p:cNvGraphicFramePr>
            <a:graphicFrameLocks noGrp="1"/>
          </p:cNvGraphicFramePr>
          <p:nvPr/>
        </p:nvGraphicFramePr>
        <p:xfrm>
          <a:off x="2209800" y="3479800"/>
          <a:ext cx="7756168" cy="2057400"/>
        </p:xfrm>
        <a:graphic>
          <a:graphicData uri="http://schemas.openxmlformats.org/drawingml/2006/table">
            <a:tbl>
              <a:tblPr firstRow="1" bandRow="1">
                <a:tableStyleId>{3B4B98B0-60AC-42C2-AFA5-B58CD77FA1E5}</a:tableStyleId>
              </a:tblPr>
              <a:tblGrid>
                <a:gridCol w="1447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898168">
                  <a:extLst>
                    <a:ext uri="{9D8B030D-6E8A-4147-A177-3AD203B41FA5}">
                      <a16:colId xmlns:a16="http://schemas.microsoft.com/office/drawing/2014/main" val="20006"/>
                    </a:ext>
                  </a:extLst>
                </a:gridCol>
              </a:tblGrid>
              <a:tr h="191320">
                <a:tc>
                  <a:txBody>
                    <a:bodyPr/>
                    <a:lstStyle/>
                    <a:p>
                      <a:pPr algn="ctr"/>
                      <a:endParaRPr lang="en-US" sz="1200"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200" b="1" i="0" u="none" strike="noStrike" kern="1200" baseline="0" dirty="0">
                          <a:solidFill>
                            <a:schemeClr val="bg1"/>
                          </a:solidFill>
                          <a:latin typeface="+mn-lt"/>
                          <a:ea typeface="+mn-ea"/>
                          <a:cs typeface="+mn-cs"/>
                        </a:rPr>
                        <a:t>1</a:t>
                      </a:r>
                      <a:endParaRPr lang="en-US" sz="1200"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200" b="1" i="0" u="none" strike="noStrike" kern="1200" baseline="0" dirty="0">
                          <a:solidFill>
                            <a:schemeClr val="bg1"/>
                          </a:solidFill>
                          <a:latin typeface="+mn-lt"/>
                          <a:ea typeface="+mn-ea"/>
                          <a:cs typeface="+mn-cs"/>
                        </a:rPr>
                        <a:t>2</a:t>
                      </a:r>
                      <a:endParaRPr lang="en-US" sz="1200"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200" b="1" i="0" u="none" strike="noStrike" kern="1200" baseline="0" dirty="0">
                          <a:solidFill>
                            <a:schemeClr val="bg1"/>
                          </a:solidFill>
                          <a:latin typeface="+mn-lt"/>
                          <a:ea typeface="+mn-ea"/>
                          <a:cs typeface="+mn-cs"/>
                        </a:rPr>
                        <a:t>3</a:t>
                      </a:r>
                      <a:endParaRPr lang="en-US" sz="1200"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200" b="1" i="0" u="none" strike="noStrike" kern="1200" baseline="0" dirty="0">
                          <a:solidFill>
                            <a:schemeClr val="bg1"/>
                          </a:solidFill>
                          <a:latin typeface="+mn-lt"/>
                          <a:ea typeface="+mn-ea"/>
                          <a:cs typeface="+mn-cs"/>
                        </a:rPr>
                        <a:t>4</a:t>
                      </a:r>
                      <a:endParaRPr lang="en-US" sz="1200"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200" b="1" i="0" u="none" strike="noStrike" kern="1200" baseline="0" dirty="0">
                          <a:solidFill>
                            <a:schemeClr val="bg1"/>
                          </a:solidFill>
                          <a:latin typeface="+mn-lt"/>
                          <a:ea typeface="+mn-ea"/>
                          <a:cs typeface="+mn-cs"/>
                        </a:rPr>
                        <a:t>5</a:t>
                      </a:r>
                      <a:endParaRPr lang="en-US" sz="1200"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200" b="1" i="0" u="none" strike="noStrike" kern="1200" baseline="0" dirty="0">
                          <a:solidFill>
                            <a:schemeClr val="bg1"/>
                          </a:solidFill>
                          <a:latin typeface="+mn-lt"/>
                          <a:ea typeface="+mn-ea"/>
                          <a:cs typeface="+mn-cs"/>
                        </a:rPr>
                        <a:t>6</a:t>
                      </a:r>
                      <a:endParaRPr lang="en-US" sz="1200"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512235">
                <a:tc>
                  <a:txBody>
                    <a:bodyPr/>
                    <a:lstStyle/>
                    <a:p>
                      <a:pPr algn="ctr"/>
                      <a:r>
                        <a:rPr lang="en-US" sz="1200" b="1" i="0" u="none" strike="noStrike" kern="1200" baseline="0" dirty="0">
                          <a:solidFill>
                            <a:schemeClr val="bg1"/>
                          </a:solidFill>
                          <a:latin typeface="+mn-lt"/>
                          <a:ea typeface="+mn-ea"/>
                          <a:cs typeface="+mn-cs"/>
                        </a:rPr>
                        <a:t>Country</a:t>
                      </a:r>
                      <a:endParaRPr lang="en-US" sz="1200" b="1" dirty="0">
                        <a:solidFill>
                          <a:schemeClr val="bg1"/>
                        </a:solidFill>
                      </a:endParaRPr>
                    </a:p>
                  </a:txBody>
                  <a:tcPr>
                    <a:lnL>
                      <a:noFill/>
                    </a:lnL>
                    <a:lnR>
                      <a:noFill/>
                    </a:lnR>
                    <a:lnT w="12700" cmpd="sng">
                      <a:noFill/>
                    </a:lnT>
                    <a:lnB>
                      <a:noFill/>
                    </a:lnB>
                    <a:lnTlToBr w="12700" cmpd="sng">
                      <a:noFill/>
                      <a:prstDash val="solid"/>
                    </a:lnTlToBr>
                    <a:lnBlToTr w="12700" cmpd="sng">
                      <a:noFill/>
                      <a:prstDash val="solid"/>
                    </a:lnBlToTr>
                    <a:solidFill>
                      <a:srgbClr val="007FA3"/>
                    </a:solidFill>
                  </a:tcPr>
                </a:tc>
                <a:tc>
                  <a:txBody>
                    <a:bodyPr/>
                    <a:lstStyle/>
                    <a:p>
                      <a:pPr algn="ctr"/>
                      <a:r>
                        <a:rPr lang="en-US" sz="1200" b="1" i="0" u="none" strike="noStrike" kern="1200" baseline="0" dirty="0">
                          <a:solidFill>
                            <a:schemeClr val="bg1"/>
                          </a:solidFill>
                          <a:latin typeface="+mn-lt"/>
                          <a:ea typeface="+mn-ea"/>
                          <a:cs typeface="+mn-cs"/>
                        </a:rPr>
                        <a:t>Start/End</a:t>
                      </a:r>
                    </a:p>
                    <a:p>
                      <a:pPr algn="ctr"/>
                      <a:r>
                        <a:rPr lang="en-US" sz="1200" b="1" i="0" u="none" strike="noStrike" kern="1200" baseline="0" dirty="0">
                          <a:solidFill>
                            <a:schemeClr val="bg1"/>
                          </a:solidFill>
                          <a:latin typeface="+mn-lt"/>
                          <a:ea typeface="+mn-ea"/>
                          <a:cs typeface="+mn-cs"/>
                        </a:rPr>
                        <a:t>Year</a:t>
                      </a:r>
                      <a:endParaRPr lang="en-US" sz="1200" b="1" dirty="0">
                        <a:solidFill>
                          <a:schemeClr val="bg1"/>
                        </a:solidFill>
                      </a:endParaRPr>
                    </a:p>
                  </a:txBody>
                  <a:tcPr>
                    <a:lnL>
                      <a:noFill/>
                    </a:lnL>
                    <a:lnR>
                      <a:noFill/>
                    </a:lnR>
                    <a:lnT w="12700" cmpd="sng">
                      <a:noFill/>
                    </a:lnT>
                    <a:lnB>
                      <a:noFill/>
                    </a:lnB>
                    <a:lnTlToBr w="12700" cmpd="sng">
                      <a:noFill/>
                      <a:prstDash val="solid"/>
                    </a:lnTlToBr>
                    <a:lnBlToTr w="12700" cmpd="sng">
                      <a:noFill/>
                      <a:prstDash val="solid"/>
                    </a:lnBlToTr>
                    <a:solidFill>
                      <a:srgbClr val="007FA3"/>
                    </a:solidFill>
                  </a:tcPr>
                </a:tc>
                <a:tc>
                  <a:txBody>
                    <a:bodyPr/>
                    <a:lstStyle/>
                    <a:p>
                      <a:pPr algn="ctr"/>
                      <a:r>
                        <a:rPr lang="en-US" sz="1200" b="1" i="0" u="none" strike="noStrike" kern="1200" baseline="0" dirty="0">
                          <a:solidFill>
                            <a:schemeClr val="bg1"/>
                          </a:solidFill>
                          <a:latin typeface="+mn-lt"/>
                          <a:ea typeface="+mn-ea"/>
                          <a:cs typeface="+mn-cs"/>
                        </a:rPr>
                        <a:t>Start/End</a:t>
                      </a:r>
                    </a:p>
                    <a:p>
                      <a:pPr algn="ctr"/>
                      <a:r>
                        <a:rPr lang="en-US" sz="1200" b="1" i="0" u="none" strike="noStrike" kern="1200" baseline="0" dirty="0">
                          <a:solidFill>
                            <a:schemeClr val="bg1"/>
                          </a:solidFill>
                          <a:latin typeface="+mn-lt"/>
                          <a:ea typeface="+mn-ea"/>
                          <a:cs typeface="+mn-cs"/>
                        </a:rPr>
                        <a:t>Debt Ratio</a:t>
                      </a:r>
                      <a:endParaRPr lang="en-US" sz="1200" b="1" dirty="0">
                        <a:solidFill>
                          <a:schemeClr val="bg1"/>
                        </a:solidFill>
                      </a:endParaRPr>
                    </a:p>
                  </a:txBody>
                  <a:tcPr>
                    <a:lnL>
                      <a:noFill/>
                    </a:lnL>
                    <a:lnR>
                      <a:noFill/>
                    </a:lnR>
                    <a:lnT w="12700" cmpd="sng">
                      <a:noFill/>
                    </a:lnT>
                    <a:lnB>
                      <a:noFill/>
                    </a:lnB>
                    <a:lnTlToBr w="12700" cmpd="sng">
                      <a:noFill/>
                      <a:prstDash val="solid"/>
                    </a:lnTlToBr>
                    <a:lnBlToTr w="12700" cmpd="sng">
                      <a:noFill/>
                      <a:prstDash val="solid"/>
                    </a:lnBlToTr>
                    <a:solidFill>
                      <a:srgbClr val="007FA3"/>
                    </a:solidFill>
                  </a:tcPr>
                </a:tc>
                <a:tc>
                  <a:txBody>
                    <a:bodyPr/>
                    <a:lstStyle/>
                    <a:p>
                      <a:pPr algn="ctr"/>
                      <a:r>
                        <a:rPr lang="en-US" sz="1200" b="1" i="0" u="none" strike="noStrike" kern="1200" baseline="0" dirty="0">
                          <a:solidFill>
                            <a:schemeClr val="bg1"/>
                          </a:solidFill>
                          <a:latin typeface="+mn-lt"/>
                          <a:ea typeface="+mn-ea"/>
                          <a:cs typeface="+mn-cs"/>
                        </a:rPr>
                        <a:t>Primary</a:t>
                      </a:r>
                    </a:p>
                    <a:p>
                      <a:pPr algn="ctr"/>
                      <a:r>
                        <a:rPr lang="en-US" sz="1200" b="1" i="0" u="none" strike="noStrike" kern="1200" baseline="0" dirty="0">
                          <a:solidFill>
                            <a:schemeClr val="bg1"/>
                          </a:solidFill>
                          <a:latin typeface="+mn-lt"/>
                          <a:ea typeface="+mn-ea"/>
                          <a:cs typeface="+mn-cs"/>
                        </a:rPr>
                        <a:t>Balance</a:t>
                      </a:r>
                      <a:endParaRPr lang="en-US" sz="1200" b="1" dirty="0">
                        <a:solidFill>
                          <a:schemeClr val="bg1"/>
                        </a:solidFill>
                      </a:endParaRPr>
                    </a:p>
                  </a:txBody>
                  <a:tcPr>
                    <a:lnL>
                      <a:noFill/>
                    </a:lnL>
                    <a:lnR>
                      <a:noFill/>
                    </a:lnR>
                    <a:lnT w="12700" cmpd="sng">
                      <a:noFill/>
                    </a:lnT>
                    <a:lnB>
                      <a:noFill/>
                    </a:lnB>
                    <a:lnTlToBr w="12700" cmpd="sng">
                      <a:noFill/>
                      <a:prstDash val="solid"/>
                    </a:lnTlToBr>
                    <a:lnBlToTr w="12700" cmpd="sng">
                      <a:noFill/>
                      <a:prstDash val="solid"/>
                    </a:lnBlToTr>
                    <a:solidFill>
                      <a:srgbClr val="007FA3"/>
                    </a:solidFill>
                  </a:tcPr>
                </a:tc>
                <a:tc>
                  <a:txBody>
                    <a:bodyPr/>
                    <a:lstStyle/>
                    <a:p>
                      <a:pPr algn="ctr"/>
                      <a:r>
                        <a:rPr lang="en-US" sz="1200" b="1" i="0" u="none" strike="noStrike" kern="1200" baseline="0" dirty="0">
                          <a:solidFill>
                            <a:schemeClr val="bg1"/>
                          </a:solidFill>
                          <a:latin typeface="+mn-lt"/>
                          <a:ea typeface="+mn-ea"/>
                          <a:cs typeface="+mn-cs"/>
                        </a:rPr>
                        <a:t>Growth</a:t>
                      </a:r>
                    </a:p>
                    <a:p>
                      <a:pPr algn="ctr"/>
                      <a:r>
                        <a:rPr lang="en-US" sz="1200" b="1" i="0" u="none" strike="noStrike" kern="1200" baseline="0" dirty="0">
                          <a:solidFill>
                            <a:schemeClr val="bg1"/>
                          </a:solidFill>
                          <a:latin typeface="+mn-lt"/>
                          <a:ea typeface="+mn-ea"/>
                          <a:cs typeface="+mn-cs"/>
                        </a:rPr>
                        <a:t>Rate</a:t>
                      </a:r>
                      <a:endParaRPr lang="en-US" sz="1200" b="1" dirty="0">
                        <a:solidFill>
                          <a:schemeClr val="bg1"/>
                        </a:solidFill>
                      </a:endParaRPr>
                    </a:p>
                  </a:txBody>
                  <a:tcPr>
                    <a:lnL>
                      <a:noFill/>
                    </a:lnL>
                    <a:lnR>
                      <a:noFill/>
                    </a:lnR>
                    <a:lnT w="12700" cmpd="sng">
                      <a:noFill/>
                    </a:lnT>
                    <a:lnB>
                      <a:noFill/>
                    </a:lnB>
                    <a:lnTlToBr w="12700" cmpd="sng">
                      <a:noFill/>
                      <a:prstDash val="solid"/>
                    </a:lnTlToBr>
                    <a:lnBlToTr w="12700" cmpd="sng">
                      <a:noFill/>
                      <a:prstDash val="solid"/>
                    </a:lnBlToTr>
                    <a:solidFill>
                      <a:srgbClr val="007FA3"/>
                    </a:solidFill>
                  </a:tcPr>
                </a:tc>
                <a:tc>
                  <a:txBody>
                    <a:bodyPr/>
                    <a:lstStyle/>
                    <a:p>
                      <a:pPr algn="ctr"/>
                      <a:r>
                        <a:rPr lang="en-US" sz="1200" b="1" i="0" u="none" strike="noStrike" kern="1200" baseline="0" dirty="0">
                          <a:solidFill>
                            <a:schemeClr val="bg1"/>
                          </a:solidFill>
                          <a:latin typeface="+mn-lt"/>
                          <a:ea typeface="+mn-ea"/>
                          <a:cs typeface="+mn-cs"/>
                        </a:rPr>
                        <a:t>Real Interest</a:t>
                      </a:r>
                    </a:p>
                    <a:p>
                      <a:pPr algn="ctr"/>
                      <a:r>
                        <a:rPr lang="en-US" sz="1200" b="1" i="0" u="none" strike="noStrike" kern="1200" baseline="0" dirty="0">
                          <a:solidFill>
                            <a:schemeClr val="bg1"/>
                          </a:solidFill>
                          <a:latin typeface="+mn-lt"/>
                          <a:ea typeface="+mn-ea"/>
                          <a:cs typeface="+mn-cs"/>
                        </a:rPr>
                        <a:t>Rate</a:t>
                      </a:r>
                      <a:endParaRPr lang="en-US" sz="1200" b="1" dirty="0">
                        <a:solidFill>
                          <a:schemeClr val="bg1"/>
                        </a:solidFill>
                      </a:endParaRPr>
                    </a:p>
                  </a:txBody>
                  <a:tcPr>
                    <a:lnL>
                      <a:noFill/>
                    </a:lnL>
                    <a:lnR>
                      <a:noFill/>
                    </a:lnR>
                    <a:lnT w="12700" cmpd="sng">
                      <a:noFill/>
                    </a:lnT>
                    <a:lnB>
                      <a:noFill/>
                    </a:lnB>
                    <a:lnTlToBr w="12700" cmpd="sng">
                      <a:noFill/>
                      <a:prstDash val="solid"/>
                    </a:lnTlToBr>
                    <a:lnBlToTr w="12700" cmpd="sng">
                      <a:noFill/>
                      <a:prstDash val="solid"/>
                    </a:lnBlToTr>
                    <a:solidFill>
                      <a:srgbClr val="007FA3"/>
                    </a:solidFill>
                  </a:tcPr>
                </a:tc>
                <a:tc>
                  <a:txBody>
                    <a:bodyPr/>
                    <a:lstStyle/>
                    <a:p>
                      <a:pPr algn="ctr"/>
                      <a:r>
                        <a:rPr lang="en-US" sz="1200" b="1" i="0" u="none" strike="noStrike" kern="1200" baseline="0" dirty="0">
                          <a:solidFill>
                            <a:schemeClr val="bg1"/>
                          </a:solidFill>
                          <a:latin typeface="+mn-lt"/>
                          <a:ea typeface="+mn-ea"/>
                          <a:cs typeface="+mn-cs"/>
                        </a:rPr>
                        <a:t>Inflation</a:t>
                      </a:r>
                    </a:p>
                    <a:p>
                      <a:pPr algn="ctr"/>
                      <a:r>
                        <a:rPr lang="en-US" sz="1200" b="1" i="0" u="none" strike="noStrike" kern="1200" baseline="0" dirty="0">
                          <a:solidFill>
                            <a:schemeClr val="bg1"/>
                          </a:solidFill>
                          <a:latin typeface="+mn-lt"/>
                          <a:ea typeface="+mn-ea"/>
                          <a:cs typeface="+mn-cs"/>
                        </a:rPr>
                        <a:t>Rate</a:t>
                      </a:r>
                      <a:endParaRPr lang="en-US" sz="1200" b="1" dirty="0">
                        <a:solidFill>
                          <a:schemeClr val="bg1"/>
                        </a:solidFill>
                      </a:endParaRPr>
                    </a:p>
                  </a:txBody>
                  <a:tcPr>
                    <a:lnL>
                      <a:noFill/>
                    </a:lnL>
                    <a:lnR>
                      <a:noFill/>
                    </a:lnR>
                    <a:lnT w="12700" cmpd="sng">
                      <a:noFill/>
                    </a:lnT>
                    <a:lnB>
                      <a:noFill/>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1"/>
                  </a:ext>
                </a:extLst>
              </a:tr>
              <a:tr h="325028">
                <a:tc>
                  <a:txBody>
                    <a:bodyPr/>
                    <a:lstStyle/>
                    <a:p>
                      <a:r>
                        <a:rPr lang="en-US" sz="1200" b="0" i="0" u="none" strike="noStrike" kern="1200" baseline="0" dirty="0">
                          <a:solidFill>
                            <a:schemeClr val="tx1"/>
                          </a:solidFill>
                          <a:latin typeface="+mn-lt"/>
                          <a:ea typeface="+mn-ea"/>
                          <a:cs typeface="+mn-cs"/>
                        </a:rPr>
                        <a:t>Australia</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200" b="0" i="0" u="none" strike="noStrike" kern="1200" baseline="0" dirty="0">
                          <a:solidFill>
                            <a:schemeClr val="tx1"/>
                          </a:solidFill>
                          <a:latin typeface="+mn-lt"/>
                          <a:ea typeface="+mn-ea"/>
                          <a:cs typeface="+mn-cs"/>
                        </a:rPr>
                        <a:t>1946 – 1963</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  92 – 29</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1.1</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4.6</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−2.3</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5.7</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25028">
                <a:tc>
                  <a:txBody>
                    <a:bodyPr/>
                    <a:lstStyle/>
                    <a:p>
                      <a:r>
                        <a:rPr lang="en-US" sz="1200" b="0" i="0" u="none" strike="noStrike" kern="1200" baseline="0" dirty="0">
                          <a:solidFill>
                            <a:schemeClr val="tx1"/>
                          </a:solidFill>
                          <a:latin typeface="+mn-lt"/>
                          <a:ea typeface="+mn-ea"/>
                          <a:cs typeface="+mn-cs"/>
                        </a:rPr>
                        <a:t>Canada</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200" b="0" i="0" u="none" strike="noStrike" kern="1200" baseline="0" dirty="0">
                          <a:solidFill>
                            <a:schemeClr val="tx1"/>
                          </a:solidFill>
                          <a:latin typeface="+mn-lt"/>
                          <a:ea typeface="+mn-ea"/>
                          <a:cs typeface="+mn-cs"/>
                        </a:rPr>
                        <a:t>1945 – 1957</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115 – 59</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3.6</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4.3</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−1.4</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4.0</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325028">
                <a:tc>
                  <a:txBody>
                    <a:bodyPr/>
                    <a:lstStyle/>
                    <a:p>
                      <a:r>
                        <a:rPr lang="en-US" sz="1200" b="0" i="0" u="none" strike="noStrike" kern="1200" baseline="0" dirty="0">
                          <a:solidFill>
                            <a:schemeClr val="tx1"/>
                          </a:solidFill>
                          <a:latin typeface="+mn-lt"/>
                          <a:ea typeface="+mn-ea"/>
                          <a:cs typeface="+mn-cs"/>
                        </a:rPr>
                        <a:t>New Zealand</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200" b="0" i="0" u="none" strike="noStrike" kern="1200" baseline="0" dirty="0">
                          <a:solidFill>
                            <a:schemeClr val="tx1"/>
                          </a:solidFill>
                          <a:latin typeface="+mn-lt"/>
                          <a:ea typeface="+mn-ea"/>
                          <a:cs typeface="+mn-cs"/>
                        </a:rPr>
                        <a:t>1946 – 1974</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148 – 41</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2.3</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3.9</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−2.9</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4.9</a:t>
                      </a:r>
                      <a:endParaRPr lang="en-US" sz="12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295761">
                <a:tc>
                  <a:txBody>
                    <a:bodyPr/>
                    <a:lstStyle/>
                    <a:p>
                      <a:r>
                        <a:rPr lang="en-US" sz="1200" b="0" i="0" u="none" strike="noStrike" kern="1200" baseline="0" dirty="0">
                          <a:solidFill>
                            <a:schemeClr val="tx1"/>
                          </a:solidFill>
                          <a:latin typeface="+mn-lt"/>
                          <a:ea typeface="+mn-ea"/>
                          <a:cs typeface="+mn-cs"/>
                        </a:rPr>
                        <a:t>United Kingdom</a:t>
                      </a:r>
                      <a:endParaRPr lang="en-US" sz="12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200" b="0" i="0" u="none" strike="noStrike" kern="1200" baseline="0" dirty="0">
                          <a:solidFill>
                            <a:schemeClr val="tx1"/>
                          </a:solidFill>
                          <a:latin typeface="+mn-lt"/>
                          <a:ea typeface="+mn-ea"/>
                          <a:cs typeface="+mn-cs"/>
                        </a:rPr>
                        <a:t>1946 – 1975</a:t>
                      </a:r>
                      <a:endParaRPr lang="en-US" sz="12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270 – 47</a:t>
                      </a:r>
                      <a:endParaRPr lang="en-US" sz="12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2.1</a:t>
                      </a:r>
                      <a:endParaRPr lang="en-US" sz="12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2.6</a:t>
                      </a:r>
                      <a:endParaRPr lang="en-US" sz="12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−1.5</a:t>
                      </a:r>
                      <a:endParaRPr lang="en-US" sz="12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200" b="0" i="0" u="none" strike="noStrike" kern="1200" baseline="0" dirty="0">
                          <a:solidFill>
                            <a:schemeClr val="tx1"/>
                          </a:solidFill>
                          <a:latin typeface="+mn-lt"/>
                          <a:ea typeface="+mn-ea"/>
                          <a:cs typeface="+mn-cs"/>
                        </a:rPr>
                        <a:t>5.5</a:t>
                      </a:r>
                      <a:endParaRPr lang="en-US" sz="12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bl>
          </a:graphicData>
        </a:graphic>
      </p:graphicFrame>
      <p:sp>
        <p:nvSpPr>
          <p:cNvPr id="6" name="Content Placeholder 5"/>
          <p:cNvSpPr>
            <a:spLocks noGrp="1"/>
          </p:cNvSpPr>
          <p:nvPr>
            <p:ph sz="quarter" idx="14"/>
          </p:nvPr>
        </p:nvSpPr>
        <p:spPr>
          <a:xfrm>
            <a:off x="1981200" y="5694618"/>
            <a:ext cx="8229600" cy="617282"/>
          </a:xfrm>
        </p:spPr>
        <p:txBody>
          <a:bodyPr>
            <a:normAutofit/>
          </a:bodyPr>
          <a:lstStyle/>
          <a:p>
            <a:pPr marL="0" indent="0">
              <a:spcBef>
                <a:spcPts val="300"/>
              </a:spcBef>
              <a:buNone/>
            </a:pPr>
            <a:r>
              <a:rPr lang="en-US" sz="1200" dirty="0"/>
              <a:t>Columns 2 and 3: Percent of </a:t>
            </a:r>
            <a:r>
              <a:rPr lang="en-US" sz="1200" spc="-200" dirty="0"/>
              <a:t>G D </a:t>
            </a:r>
            <a:r>
              <a:rPr lang="en-US" sz="1200" dirty="0"/>
              <a:t>P. Columns 4 to 6: Percent.</a:t>
            </a:r>
          </a:p>
          <a:p>
            <a:pPr marL="0" indent="0">
              <a:spcBef>
                <a:spcPts val="300"/>
              </a:spcBef>
              <a:buNone/>
            </a:pPr>
            <a:r>
              <a:rPr lang="en-US" sz="1200" i="1" dirty="0"/>
              <a:t>Source: </a:t>
            </a:r>
            <a:r>
              <a:rPr lang="en-US" sz="1200" dirty="0"/>
              <a:t>S. M. A. Abbas et al., “Historical Patterns and Dynamics of Public Debt: Evidence from a New Database,” </a:t>
            </a:r>
            <a:r>
              <a:rPr lang="en-US" sz="1200" i="1" spc="-200" dirty="0"/>
              <a:t>I M </a:t>
            </a:r>
            <a:r>
              <a:rPr lang="en-US" sz="1200" i="1" dirty="0"/>
              <a:t>F Economic Review</a:t>
            </a:r>
            <a:r>
              <a:rPr lang="en-US" sz="1200" dirty="0"/>
              <a:t> 2011 59 (November): pp. 717–742.</a:t>
            </a:r>
          </a:p>
        </p:txBody>
      </p:sp>
    </p:spTree>
    <p:extLst>
      <p:ext uri="{BB962C8B-B14F-4D97-AF65-F5344CB8AC3E}">
        <p14:creationId xmlns:p14="http://schemas.microsoft.com/office/powerpoint/2010/main" val="30130025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2809"/>
            <a:ext cx="8229600" cy="553998"/>
          </a:xfrm>
        </p:spPr>
        <p:txBody>
          <a:bodyPr wrap="square">
            <a:spAutoFit/>
          </a:bodyPr>
          <a:lstStyle/>
          <a:p>
            <a:r>
              <a:rPr lang="en-IN" sz="3600" dirty="0"/>
              <a:t>22.4 The Dangers of High Debt </a:t>
            </a:r>
            <a:r>
              <a:rPr lang="en-IN" sz="2800" dirty="0"/>
              <a:t>(1 of 5)</a:t>
            </a:r>
            <a:endParaRPr lang="en-US" sz="3600" dirty="0"/>
          </a:p>
        </p:txBody>
      </p:sp>
      <p:sp>
        <p:nvSpPr>
          <p:cNvPr id="3" name="Content Placeholder 2"/>
          <p:cNvSpPr>
            <a:spLocks noGrp="1"/>
          </p:cNvSpPr>
          <p:nvPr>
            <p:ph idx="1"/>
          </p:nvPr>
        </p:nvSpPr>
        <p:spPr>
          <a:xfrm>
            <a:off x="1981200" y="885195"/>
            <a:ext cx="8229600" cy="629752"/>
          </a:xfrm>
        </p:spPr>
        <p:txBody>
          <a:bodyPr wrap="square">
            <a:noAutofit/>
          </a:bodyPr>
          <a:lstStyle/>
          <a:p>
            <a:pPr marL="285750" indent="-285750"/>
            <a:r>
              <a:rPr lang="en-US" sz="2000" dirty="0"/>
              <a:t>The </a:t>
            </a:r>
            <a:r>
              <a:rPr lang="en-US" sz="2000" b="1" dirty="0"/>
              <a:t>spread</a:t>
            </a:r>
            <a:r>
              <a:rPr lang="en-US" sz="2000" dirty="0"/>
              <a:t> is the difference between two interest yields, measured in </a:t>
            </a:r>
            <a:r>
              <a:rPr lang="en-US" sz="2000" b="1" dirty="0"/>
              <a:t>basis points </a:t>
            </a:r>
            <a:r>
              <a:rPr lang="en-US" sz="2000" dirty="0"/>
              <a:t>(a hundredth of a percent).</a:t>
            </a:r>
          </a:p>
        </p:txBody>
      </p:sp>
      <p:sp>
        <p:nvSpPr>
          <p:cNvPr id="4" name="Content Placeholder 3"/>
          <p:cNvSpPr>
            <a:spLocks noGrp="1"/>
          </p:cNvSpPr>
          <p:nvPr>
            <p:ph idx="13"/>
          </p:nvPr>
        </p:nvSpPr>
        <p:spPr>
          <a:xfrm>
            <a:off x="1971675" y="1600200"/>
            <a:ext cx="8229600" cy="312822"/>
          </a:xfrm>
        </p:spPr>
        <p:txBody>
          <a:bodyPr>
            <a:normAutofit/>
          </a:bodyPr>
          <a:lstStyle/>
          <a:p>
            <a:pPr marL="0" indent="0">
              <a:buNone/>
            </a:pPr>
            <a:r>
              <a:rPr lang="en-US" sz="2000" b="1" dirty="0"/>
              <a:t>Figure 22.2 </a:t>
            </a:r>
            <a:r>
              <a:rPr lang="en-US" sz="2000" dirty="0"/>
              <a:t>The Increase in European Bond Spreads</a:t>
            </a:r>
          </a:p>
        </p:txBody>
      </p:sp>
      <p:pic>
        <p:nvPicPr>
          <p:cNvPr id="7" name="Picture 6" descr="A dual line graph plots the yield spread over German bonds from March 2012 to December 2012 for two countries, Italy and Spain.&#10;Long description is available in notes, press F6."/>
          <p:cNvPicPr>
            <a:picLocks noChangeAspect="1"/>
          </p:cNvPicPr>
          <p:nvPr/>
        </p:nvPicPr>
        <p:blipFill>
          <a:blip r:embed="rId3"/>
          <a:stretch>
            <a:fillRect/>
          </a:stretch>
        </p:blipFill>
        <p:spPr>
          <a:xfrm>
            <a:off x="2895600" y="2093977"/>
            <a:ext cx="6019800" cy="3878828"/>
          </a:xfrm>
          <a:prstGeom prst="rect">
            <a:avLst/>
          </a:prstGeom>
        </p:spPr>
      </p:pic>
      <p:sp>
        <p:nvSpPr>
          <p:cNvPr id="8" name="Content Placeholder 7"/>
          <p:cNvSpPr>
            <a:spLocks noGrp="1"/>
          </p:cNvSpPr>
          <p:nvPr>
            <p:ph sz="quarter" idx="15"/>
          </p:nvPr>
        </p:nvSpPr>
        <p:spPr>
          <a:xfrm>
            <a:off x="1981200" y="6096000"/>
            <a:ext cx="8229600" cy="228600"/>
          </a:xfrm>
        </p:spPr>
        <p:txBody>
          <a:bodyPr>
            <a:normAutofit lnSpcReduction="10000"/>
          </a:bodyPr>
          <a:lstStyle/>
          <a:p>
            <a:pPr marL="0" indent="0">
              <a:buNone/>
            </a:pPr>
            <a:r>
              <a:rPr lang="en-US" dirty="0"/>
              <a:t>Source: </a:t>
            </a:r>
            <a:r>
              <a:rPr lang="en-US" dirty="0" err="1"/>
              <a:t>Haver</a:t>
            </a:r>
            <a:r>
              <a:rPr lang="en-US" dirty="0"/>
              <a:t> Analytics</a:t>
            </a:r>
            <a:endParaRPr lang="en-IN" dirty="0"/>
          </a:p>
        </p:txBody>
      </p:sp>
    </p:spTree>
    <p:extLst>
      <p:ext uri="{BB962C8B-B14F-4D97-AF65-F5344CB8AC3E}">
        <p14:creationId xmlns:p14="http://schemas.microsoft.com/office/powerpoint/2010/main" val="19679989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7733"/>
            <a:ext cx="8229600" cy="553998"/>
          </a:xfrm>
        </p:spPr>
        <p:txBody>
          <a:bodyPr wrap="square">
            <a:spAutoFit/>
          </a:bodyPr>
          <a:lstStyle/>
          <a:p>
            <a:r>
              <a:rPr lang="en-IN" sz="3600" dirty="0"/>
              <a:t>22.4 The Dangers of High Debt </a:t>
            </a:r>
            <a:r>
              <a:rPr lang="en-IN" sz="2800" dirty="0"/>
              <a:t>(2 of 5)</a:t>
            </a:r>
            <a:endParaRPr lang="en-US" sz="3600" dirty="0"/>
          </a:p>
        </p:txBody>
      </p:sp>
      <p:sp>
        <p:nvSpPr>
          <p:cNvPr id="3" name="Content Placeholder 2"/>
          <p:cNvSpPr>
            <a:spLocks noGrp="1"/>
          </p:cNvSpPr>
          <p:nvPr>
            <p:ph idx="1"/>
          </p:nvPr>
        </p:nvSpPr>
        <p:spPr>
          <a:xfrm>
            <a:off x="1981200" y="829148"/>
            <a:ext cx="8229600" cy="2980853"/>
          </a:xfrm>
        </p:spPr>
        <p:txBody>
          <a:bodyPr wrap="square">
            <a:noAutofit/>
          </a:bodyPr>
          <a:lstStyle/>
          <a:p>
            <a:pPr marL="285750" indent="-285750"/>
            <a:r>
              <a:rPr lang="en-US" sz="2400" dirty="0"/>
              <a:t>When a government finds itself unable to repay the outstanding debt, it may decide to default.</a:t>
            </a:r>
          </a:p>
          <a:p>
            <a:pPr marL="285750" indent="-285750"/>
            <a:r>
              <a:rPr lang="en-US" sz="2400" b="1" dirty="0"/>
              <a:t>Haircut</a:t>
            </a:r>
            <a:r>
              <a:rPr lang="en-US" sz="2400" dirty="0"/>
              <a:t>: The percentage that creditors will not received compared to what they were owed.</a:t>
            </a:r>
          </a:p>
          <a:p>
            <a:pPr marL="285750" indent="-285750"/>
            <a:r>
              <a:rPr lang="en-US" sz="2400" dirty="0"/>
              <a:t>Default also comes under different names: </a:t>
            </a:r>
            <a:r>
              <a:rPr lang="en-US" sz="2400" b="1" dirty="0"/>
              <a:t>debt restructuring, debt rescheduling, private sector involvement</a:t>
            </a:r>
          </a:p>
        </p:txBody>
      </p:sp>
    </p:spTree>
    <p:extLst>
      <p:ext uri="{BB962C8B-B14F-4D97-AF65-F5344CB8AC3E}">
        <p14:creationId xmlns:p14="http://schemas.microsoft.com/office/powerpoint/2010/main" val="10474001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7733"/>
            <a:ext cx="8229600" cy="553998"/>
          </a:xfrm>
        </p:spPr>
        <p:txBody>
          <a:bodyPr wrap="square">
            <a:spAutoFit/>
          </a:bodyPr>
          <a:lstStyle/>
          <a:p>
            <a:r>
              <a:rPr lang="en-IN" sz="3600" dirty="0"/>
              <a:t>22.4 The Dangers of High Debt </a:t>
            </a:r>
            <a:r>
              <a:rPr lang="en-IN" sz="2800" dirty="0"/>
              <a:t>(3 of 5)</a:t>
            </a:r>
            <a:endParaRPr lang="en-US" sz="3600" dirty="0"/>
          </a:p>
        </p:txBody>
      </p:sp>
      <p:sp>
        <p:nvSpPr>
          <p:cNvPr id="3" name="Content Placeholder 2"/>
          <p:cNvSpPr>
            <a:spLocks noGrp="1"/>
          </p:cNvSpPr>
          <p:nvPr>
            <p:ph idx="1"/>
          </p:nvPr>
        </p:nvSpPr>
        <p:spPr>
          <a:xfrm>
            <a:off x="1981200" y="829148"/>
            <a:ext cx="8229600" cy="2980853"/>
          </a:xfrm>
        </p:spPr>
        <p:txBody>
          <a:bodyPr wrap="square">
            <a:noAutofit/>
          </a:bodyPr>
          <a:lstStyle/>
          <a:p>
            <a:r>
              <a:rPr lang="en-US" sz="2400" dirty="0"/>
              <a:t>The government can also finance itself by printing money.</a:t>
            </a:r>
          </a:p>
          <a:p>
            <a:r>
              <a:rPr lang="en-US" sz="2400" b="1" dirty="0"/>
              <a:t>Money finance, debt monetization, or fiscal dominance </a:t>
            </a:r>
            <a:r>
              <a:rPr lang="en-US" sz="2400" dirty="0"/>
              <a:t>of monetary policy: The government issues bonds and then forces the central bank to buy its bonds in exchange for money.</a:t>
            </a:r>
          </a:p>
          <a:p>
            <a:r>
              <a:rPr lang="en-US" sz="2400" b="1" dirty="0" err="1"/>
              <a:t>Seignorage</a:t>
            </a:r>
            <a:r>
              <a:rPr lang="en-US" sz="2400" dirty="0"/>
              <a:t>: The revenue, in real terms, that the government generates with money creation (∆</a:t>
            </a:r>
            <a:r>
              <a:rPr lang="en-US" sz="2400" i="1" dirty="0"/>
              <a:t>H</a:t>
            </a:r>
            <a:r>
              <a:rPr lang="en-US" sz="2400" dirty="0"/>
              <a:t>).</a:t>
            </a:r>
          </a:p>
        </p:txBody>
      </p:sp>
      <mc:AlternateContent xmlns:mc="http://schemas.openxmlformats.org/markup-compatibility/2006" xmlns:a14="http://schemas.microsoft.com/office/drawing/2010/main">
        <mc:Choice Requires="a14">
          <p:sp>
            <p:nvSpPr>
              <p:cNvPr id="5" name="Object 4"/>
              <p:cNvSpPr txBox="1"/>
              <p:nvPr/>
            </p:nvSpPr>
            <p:spPr>
              <a:xfrm>
                <a:off x="4884552" y="4038601"/>
                <a:ext cx="2422899" cy="84393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a:solidFill>
                            <a:srgbClr val="000000"/>
                          </a:solidFill>
                          <a:latin typeface="Cambria Math" panose="02040503050406030204" pitchFamily="18" charset="0"/>
                        </a:rPr>
                        <m:t>seignorage</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𝐻</m:t>
                          </m:r>
                        </m:num>
                        <m:den>
                          <m:r>
                            <a:rPr lang="en-US" i="1">
                              <a:solidFill>
                                <a:srgbClr val="000000"/>
                              </a:solidFill>
                              <a:latin typeface="Cambria Math" panose="02040503050406030204" pitchFamily="18" charset="0"/>
                            </a:rPr>
                            <m:t>𝑃</m:t>
                          </m:r>
                        </m:den>
                      </m:f>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4884552" y="4038601"/>
                <a:ext cx="2422899" cy="84393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676622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7736"/>
            <a:ext cx="8229600" cy="553998"/>
          </a:xfrm>
        </p:spPr>
        <p:txBody>
          <a:bodyPr wrap="square">
            <a:spAutoFit/>
          </a:bodyPr>
          <a:lstStyle/>
          <a:p>
            <a:r>
              <a:rPr lang="en-IN" sz="3600" dirty="0"/>
              <a:t>22.4 The Dangers of High Debt </a:t>
            </a:r>
            <a:r>
              <a:rPr lang="en-IN" sz="2800" dirty="0"/>
              <a:t>(4 of 5)</a:t>
            </a:r>
            <a:endParaRPr lang="en-US" sz="3600" dirty="0"/>
          </a:p>
        </p:txBody>
      </p:sp>
      <p:sp>
        <p:nvSpPr>
          <p:cNvPr id="3" name="Content Placeholder 2"/>
          <p:cNvSpPr>
            <a:spLocks noGrp="1"/>
          </p:cNvSpPr>
          <p:nvPr>
            <p:ph idx="1"/>
          </p:nvPr>
        </p:nvSpPr>
        <p:spPr>
          <a:xfrm>
            <a:off x="1981200" y="838204"/>
            <a:ext cx="8229600" cy="838197"/>
          </a:xfrm>
        </p:spPr>
        <p:txBody>
          <a:bodyPr wrap="square">
            <a:noAutofit/>
          </a:bodyPr>
          <a:lstStyle/>
          <a:p>
            <a:r>
              <a:rPr lang="en-IN" sz="2400" dirty="0"/>
              <a:t>The relation between </a:t>
            </a:r>
            <a:r>
              <a:rPr lang="en-IN" sz="2400" dirty="0" err="1"/>
              <a:t>seignorage</a:t>
            </a:r>
            <a:r>
              <a:rPr lang="en-IN" sz="2400" dirty="0"/>
              <a:t>, the rate of nominal money growth, and real money balances (relative to </a:t>
            </a:r>
            <a:r>
              <a:rPr lang="en-IN" sz="2400" spc="-350" dirty="0"/>
              <a:t>G D </a:t>
            </a:r>
            <a:r>
              <a:rPr lang="en-IN" sz="2400" dirty="0"/>
              <a:t>P):</a:t>
            </a:r>
          </a:p>
        </p:txBody>
      </p:sp>
      <mc:AlternateContent xmlns:mc="http://schemas.openxmlformats.org/markup-compatibility/2006" xmlns:a14="http://schemas.microsoft.com/office/drawing/2010/main">
        <mc:Choice Requires="a14">
          <p:sp>
            <p:nvSpPr>
              <p:cNvPr id="7" name="Object 6"/>
              <p:cNvSpPr txBox="1"/>
              <p:nvPr/>
            </p:nvSpPr>
            <p:spPr bwMode="auto">
              <a:xfrm>
                <a:off x="3352800" y="1860550"/>
                <a:ext cx="5486400" cy="9271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m:rPr>
                              <m:nor/>
                            </m:rPr>
                            <a:rPr lang="en-US">
                              <a:solidFill>
                                <a:srgbClr val="000000"/>
                              </a:solidFill>
                              <a:latin typeface="Cambria Math" panose="02040503050406030204" pitchFamily="18" charset="0"/>
                            </a:rPr>
                            <m:t>seignorage</m:t>
                          </m:r>
                        </m:num>
                        <m:den>
                          <m:r>
                            <a:rPr lang="en-US" i="1">
                              <a:solidFill>
                                <a:srgbClr val="000000"/>
                              </a:solidFill>
                              <a:latin typeface="Cambria Math" panose="02040503050406030204" pitchFamily="18" charset="0"/>
                            </a:rPr>
                            <m:t>𝑌</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𝐻</m:t>
                          </m:r>
                        </m:num>
                        <m:den>
                          <m:r>
                            <a:rPr lang="en-US" i="1">
                              <a:solidFill>
                                <a:srgbClr val="000000"/>
                              </a:solidFill>
                              <a:latin typeface="Cambria Math" panose="02040503050406030204" pitchFamily="18" charset="0"/>
                            </a:rPr>
                            <m:t>𝑃</m:t>
                          </m:r>
                        </m:den>
                      </m:f>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𝐻</m:t>
                              </m:r>
                              <m:r>
                                <a:rPr lang="en-US">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num>
                            <m:den>
                              <m:r>
                                <a:rPr lang="en-US" i="1">
                                  <a:solidFill>
                                    <a:srgbClr val="000000"/>
                                  </a:solidFill>
                                  <a:latin typeface="Cambria Math" panose="02040503050406030204" pitchFamily="18" charset="0"/>
                                </a:rPr>
                                <m:t>𝑌</m:t>
                              </m:r>
                            </m:den>
                          </m:f>
                        </m:e>
                      </m:d>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22.6</m:t>
                          </m:r>
                        </m:e>
                      </m:d>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3352800" y="1860550"/>
                <a:ext cx="5486400" cy="927100"/>
              </a:xfrm>
              <a:prstGeom prst="rect">
                <a:avLst/>
              </a:prstGeom>
              <a:blipFill>
                <a:blip r:embed="rId3"/>
                <a:stretch>
                  <a:fillRect/>
                </a:stretch>
              </a:blipFill>
              <a:ln>
                <a:noFill/>
              </a:ln>
            </p:spPr>
            <p:txBody>
              <a:bodyPr/>
              <a:lstStyle/>
              <a:p>
                <a:r>
                  <a:rPr lang="en-US">
                    <a:noFill/>
                  </a:rPr>
                  <a:t> </a:t>
                </a:r>
              </a:p>
            </p:txBody>
          </p:sp>
        </mc:Fallback>
      </mc:AlternateContent>
      <p:sp>
        <p:nvSpPr>
          <p:cNvPr id="5" name="Content Placeholder 4"/>
          <p:cNvSpPr>
            <a:spLocks noGrp="1"/>
          </p:cNvSpPr>
          <p:nvPr>
            <p:ph idx="13"/>
          </p:nvPr>
        </p:nvSpPr>
        <p:spPr>
          <a:xfrm>
            <a:off x="1981200" y="2971800"/>
            <a:ext cx="8229600" cy="2514600"/>
          </a:xfrm>
        </p:spPr>
        <p:txBody>
          <a:bodyPr/>
          <a:lstStyle/>
          <a:p>
            <a:pPr marL="285750" indent="-285750"/>
            <a:r>
              <a:rPr lang="en-US" sz="2400" dirty="0"/>
              <a:t>This implies that to finance a deficit of say 10% of </a:t>
            </a:r>
            <a:r>
              <a:rPr lang="en-US" sz="2400" spc="-350" dirty="0"/>
              <a:t>G D </a:t>
            </a:r>
            <a:r>
              <a:rPr lang="en-US" sz="2400" dirty="0"/>
              <a:t>P through </a:t>
            </a:r>
            <a:r>
              <a:rPr lang="en-US" sz="2400" dirty="0" err="1"/>
              <a:t>seignorage</a:t>
            </a:r>
            <a:r>
              <a:rPr lang="en-US" sz="2400" dirty="0"/>
              <a:t>, given a ratio of central bank money to </a:t>
            </a:r>
            <a:r>
              <a:rPr lang="en-US" sz="2400" spc="-350" dirty="0"/>
              <a:t>G D </a:t>
            </a:r>
            <a:r>
              <a:rPr lang="en-US" sz="2400" dirty="0"/>
              <a:t>P of 1, the growth rate of nominal money must be equal to 10%.</a:t>
            </a:r>
          </a:p>
          <a:p>
            <a:pPr marL="285750" indent="-285750"/>
            <a:r>
              <a:rPr lang="en-US" sz="2400" dirty="0"/>
              <a:t>As money growth increases, inflation typically follows. </a:t>
            </a:r>
            <a:r>
              <a:rPr lang="en-US" sz="2400" b="1" dirty="0"/>
              <a:t>Hyperinflation</a:t>
            </a:r>
            <a:r>
              <a:rPr lang="en-US" sz="2400" dirty="0"/>
              <a:t> refers to very high inflation. </a:t>
            </a:r>
          </a:p>
        </p:txBody>
      </p:sp>
    </p:spTree>
    <p:extLst>
      <p:ext uri="{BB962C8B-B14F-4D97-AF65-F5344CB8AC3E}">
        <p14:creationId xmlns:p14="http://schemas.microsoft.com/office/powerpoint/2010/main" val="13640606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090"/>
            <a:ext cx="8229600" cy="840230"/>
          </a:xfrm>
        </p:spPr>
        <p:txBody>
          <a:bodyPr wrap="square">
            <a:spAutoFit/>
          </a:bodyPr>
          <a:lstStyle/>
          <a:p>
            <a:r>
              <a:rPr lang="en-IN" sz="3000" dirty="0"/>
              <a:t>FOCUS: Money Financing and Hyperinflation</a:t>
            </a:r>
            <a:endParaRPr lang="en-US" sz="3000" dirty="0"/>
          </a:p>
        </p:txBody>
      </p:sp>
      <p:sp>
        <p:nvSpPr>
          <p:cNvPr id="3" name="Content Placeholder 2"/>
          <p:cNvSpPr>
            <a:spLocks noGrp="1"/>
          </p:cNvSpPr>
          <p:nvPr>
            <p:ph idx="1"/>
          </p:nvPr>
        </p:nvSpPr>
        <p:spPr>
          <a:xfrm>
            <a:off x="1981200" y="889001"/>
            <a:ext cx="8229600" cy="953951"/>
          </a:xfrm>
        </p:spPr>
        <p:txBody>
          <a:bodyPr wrap="square">
            <a:noAutofit/>
          </a:bodyPr>
          <a:lstStyle/>
          <a:p>
            <a:pPr marL="285750" indent="-285750"/>
            <a:r>
              <a:rPr lang="en-US" sz="2000" dirty="0"/>
              <a:t>The major hyperinflations that followed World War </a:t>
            </a:r>
            <a:r>
              <a:rPr lang="en-US" sz="2000" dirty="0">
                <a:cs typeface="Times New Roman" panose="02020603050405020304" pitchFamily="18" charset="0"/>
              </a:rPr>
              <a:t>I</a:t>
            </a:r>
            <a:r>
              <a:rPr lang="en-US" sz="2000" dirty="0"/>
              <a:t> and World War </a:t>
            </a:r>
            <a:r>
              <a:rPr lang="en-US" sz="2000" dirty="0">
                <a:latin typeface="Times New Roman" panose="02020603050405020304" pitchFamily="18" charset="0"/>
                <a:cs typeface="Times New Roman" panose="02020603050405020304" pitchFamily="18" charset="0"/>
              </a:rPr>
              <a:t>II</a:t>
            </a:r>
            <a:r>
              <a:rPr lang="en-US" sz="2000" dirty="0"/>
              <a:t> were all the result of money growth and thus inflation running at 50% per month or more.</a:t>
            </a:r>
          </a:p>
        </p:txBody>
      </p:sp>
      <p:sp>
        <p:nvSpPr>
          <p:cNvPr id="5" name="Content Placeholder 4"/>
          <p:cNvSpPr>
            <a:spLocks noGrp="1"/>
          </p:cNvSpPr>
          <p:nvPr>
            <p:ph idx="13"/>
          </p:nvPr>
        </p:nvSpPr>
        <p:spPr>
          <a:xfrm>
            <a:off x="1971675" y="1941896"/>
            <a:ext cx="8229600" cy="344104"/>
          </a:xfrm>
        </p:spPr>
        <p:txBody>
          <a:bodyPr>
            <a:normAutofit/>
          </a:bodyPr>
          <a:lstStyle/>
          <a:p>
            <a:pPr marL="0" indent="0">
              <a:buNone/>
            </a:pPr>
            <a:r>
              <a:rPr lang="en-US" sz="2000" b="1" dirty="0"/>
              <a:t>Table 22.1 </a:t>
            </a:r>
            <a:r>
              <a:rPr lang="en-US" sz="2000" dirty="0"/>
              <a:t>Seven Hyperinflations of the 1920s and 1940s</a:t>
            </a:r>
          </a:p>
        </p:txBody>
      </p:sp>
      <p:graphicFrame>
        <p:nvGraphicFramePr>
          <p:cNvPr id="4" name="Table 3"/>
          <p:cNvGraphicFramePr>
            <a:graphicFrameLocks noGrp="1"/>
          </p:cNvGraphicFramePr>
          <p:nvPr/>
        </p:nvGraphicFramePr>
        <p:xfrm>
          <a:off x="1981200" y="2438401"/>
          <a:ext cx="8153400" cy="2788455"/>
        </p:xfrm>
        <a:graphic>
          <a:graphicData uri="http://schemas.openxmlformats.org/drawingml/2006/table">
            <a:tbl>
              <a:tblPr firstRow="1" bandRow="1">
                <a:tableStyleId>{3B4B98B0-60AC-42C2-AFA5-B58CD77FA1E5}</a:tableStyleId>
              </a:tblPr>
              <a:tblGrid>
                <a:gridCol w="1143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609600">
                <a:tc>
                  <a:txBody>
                    <a:bodyPr/>
                    <a:lstStyle/>
                    <a:p>
                      <a:pPr algn="ctr"/>
                      <a:r>
                        <a:rPr lang="en-US" sz="1400" b="1" i="0" u="none" strike="noStrike" kern="1200" baseline="0" dirty="0">
                          <a:solidFill>
                            <a:schemeClr val="bg1"/>
                          </a:solidFill>
                          <a:latin typeface="+mn-lt"/>
                          <a:ea typeface="+mn-ea"/>
                          <a:cs typeface="+mn-cs"/>
                        </a:rPr>
                        <a:t>Country</a:t>
                      </a:r>
                      <a:endParaRPr lang="en-US" sz="14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400" b="1" i="0" u="none" strike="noStrike" kern="1200" baseline="0" dirty="0">
                          <a:solidFill>
                            <a:schemeClr val="bg1"/>
                          </a:solidFill>
                          <a:latin typeface="+mn-lt"/>
                          <a:ea typeface="+mn-ea"/>
                          <a:cs typeface="+mn-cs"/>
                        </a:rPr>
                        <a:t>Start</a:t>
                      </a:r>
                      <a:endParaRPr lang="en-US" sz="14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400" b="1" i="0" u="none" strike="noStrike" kern="1200" baseline="0" dirty="0">
                          <a:solidFill>
                            <a:schemeClr val="bg1"/>
                          </a:solidFill>
                          <a:latin typeface="+mn-lt"/>
                          <a:ea typeface="+mn-ea"/>
                          <a:cs typeface="+mn-cs"/>
                        </a:rPr>
                        <a:t>End</a:t>
                      </a:r>
                      <a:endParaRPr lang="en-US" sz="14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400" b="1" i="1" u="none" strike="noStrike" kern="1200" baseline="0" dirty="0">
                          <a:solidFill>
                            <a:schemeClr val="bg1"/>
                          </a:solidFill>
                          <a:latin typeface="+mn-lt"/>
                          <a:ea typeface="+mn-ea"/>
                          <a:cs typeface="+mn-cs"/>
                        </a:rPr>
                        <a:t>PT/PO</a:t>
                      </a:r>
                      <a:endParaRPr lang="en-US" sz="14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400" b="1" i="0" u="none" strike="noStrike" kern="1200" baseline="0" dirty="0">
                          <a:solidFill>
                            <a:schemeClr val="bg1"/>
                          </a:solidFill>
                          <a:latin typeface="+mn-lt"/>
                          <a:ea typeface="+mn-ea"/>
                          <a:cs typeface="+mn-cs"/>
                        </a:rPr>
                        <a:t>Average Monthly</a:t>
                      </a:r>
                    </a:p>
                    <a:p>
                      <a:pPr algn="ctr"/>
                      <a:r>
                        <a:rPr lang="en-US" sz="1400" b="1" i="0" u="none" strike="noStrike" kern="1200" baseline="0" dirty="0">
                          <a:solidFill>
                            <a:schemeClr val="bg1"/>
                          </a:solidFill>
                          <a:latin typeface="+mn-lt"/>
                          <a:ea typeface="+mn-ea"/>
                          <a:cs typeface="+mn-cs"/>
                        </a:rPr>
                        <a:t>Inflation Rate (%)</a:t>
                      </a:r>
                      <a:endParaRPr lang="en-US" sz="14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400" b="1" i="0" u="none" strike="noStrike" kern="1200" baseline="0" dirty="0">
                          <a:solidFill>
                            <a:schemeClr val="bg1"/>
                          </a:solidFill>
                          <a:latin typeface="+mn-lt"/>
                          <a:ea typeface="+mn-ea"/>
                          <a:cs typeface="+mn-cs"/>
                        </a:rPr>
                        <a:t>Average Monthly</a:t>
                      </a:r>
                    </a:p>
                    <a:p>
                      <a:pPr algn="ctr"/>
                      <a:r>
                        <a:rPr lang="en-US" sz="1400" b="1" i="0" u="none" strike="noStrike" kern="1200" baseline="0" dirty="0">
                          <a:solidFill>
                            <a:schemeClr val="bg1"/>
                          </a:solidFill>
                          <a:latin typeface="+mn-lt"/>
                          <a:ea typeface="+mn-ea"/>
                          <a:cs typeface="+mn-cs"/>
                        </a:rPr>
                        <a:t>Money Growth (%)</a:t>
                      </a:r>
                      <a:endParaRPr lang="en-US" sz="14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311265">
                <a:tc>
                  <a:txBody>
                    <a:bodyPr/>
                    <a:lstStyle/>
                    <a:p>
                      <a:r>
                        <a:rPr lang="en-US" sz="1400" b="0" i="0" u="none" strike="noStrike" kern="1200" baseline="0" dirty="0">
                          <a:solidFill>
                            <a:schemeClr val="tx1"/>
                          </a:solidFill>
                          <a:latin typeface="+mn-lt"/>
                          <a:ea typeface="+mn-ea"/>
                          <a:cs typeface="+mn-cs"/>
                        </a:rPr>
                        <a:t>Austria</a:t>
                      </a:r>
                      <a:endParaRPr lang="en-US" sz="14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Oct. 1921</a:t>
                      </a:r>
                      <a:endParaRPr lang="en-US" sz="14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Aug. 1922</a:t>
                      </a:r>
                      <a:endParaRPr lang="en-US" sz="14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70</a:t>
                      </a:r>
                      <a:endParaRPr lang="en-US" sz="14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marL="85725" indent="-85725" algn="r"/>
                      <a:r>
                        <a:rPr lang="en-US" sz="1400" b="0" i="0" u="none" strike="noStrike" kern="1200" baseline="0" dirty="0">
                          <a:solidFill>
                            <a:schemeClr val="tx1"/>
                          </a:solidFill>
                          <a:latin typeface="+mn-lt"/>
                          <a:ea typeface="+mn-ea"/>
                          <a:cs typeface="+mn-cs"/>
                        </a:rPr>
                        <a:t>47</a:t>
                      </a:r>
                      <a:endParaRPr lang="en-US" sz="14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r"/>
                      <a:r>
                        <a:rPr lang="en-US" sz="1400" b="0" i="0" u="none" strike="noStrike" kern="1200" baseline="0" dirty="0">
                          <a:solidFill>
                            <a:schemeClr val="tx1"/>
                          </a:solidFill>
                          <a:latin typeface="+mn-lt"/>
                          <a:ea typeface="+mn-ea"/>
                          <a:cs typeface="+mn-cs"/>
                        </a:rPr>
                        <a:t>31</a:t>
                      </a:r>
                      <a:endParaRPr lang="en-US" sz="14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11265">
                <a:tc>
                  <a:txBody>
                    <a:bodyPr/>
                    <a:lstStyle/>
                    <a:p>
                      <a:r>
                        <a:rPr lang="en-US" sz="1400" b="0" i="0" u="none" strike="noStrike" kern="1200" baseline="0" dirty="0">
                          <a:solidFill>
                            <a:schemeClr val="tx1"/>
                          </a:solidFill>
                          <a:latin typeface="+mn-lt"/>
                          <a:ea typeface="+mn-ea"/>
                          <a:cs typeface="+mn-cs"/>
                        </a:rPr>
                        <a:t>Germany</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Aug. 1922</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Nov. 1923</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1.0 × 10</a:t>
                      </a:r>
                      <a:r>
                        <a:rPr lang="en-US" sz="1400" b="0" i="0" u="none" strike="noStrike" kern="1200" baseline="30000" dirty="0">
                          <a:solidFill>
                            <a:schemeClr val="tx1"/>
                          </a:solidFill>
                          <a:latin typeface="+mn-lt"/>
                          <a:ea typeface="+mn-ea"/>
                          <a:cs typeface="+mn-cs"/>
                        </a:rPr>
                        <a:t>10</a:t>
                      </a:r>
                      <a:endParaRPr lang="en-US" sz="1400" b="0" baseline="300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r"/>
                      <a:r>
                        <a:rPr lang="en-US" sz="1400" b="0" i="0" u="none" strike="noStrike" kern="1200" baseline="0" dirty="0">
                          <a:solidFill>
                            <a:schemeClr val="tx1"/>
                          </a:solidFill>
                          <a:latin typeface="+mn-lt"/>
                          <a:ea typeface="+mn-ea"/>
                          <a:cs typeface="+mn-cs"/>
                        </a:rPr>
                        <a:t>322</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r"/>
                      <a:r>
                        <a:rPr lang="en-US" sz="1400" b="0" i="0" u="none" strike="noStrike" kern="1200" baseline="0" dirty="0">
                          <a:solidFill>
                            <a:schemeClr val="tx1"/>
                          </a:solidFill>
                          <a:latin typeface="+mn-lt"/>
                          <a:ea typeface="+mn-ea"/>
                          <a:cs typeface="+mn-cs"/>
                        </a:rPr>
                        <a:t>314</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11265">
                <a:tc>
                  <a:txBody>
                    <a:bodyPr/>
                    <a:lstStyle/>
                    <a:p>
                      <a:r>
                        <a:rPr lang="en-US" sz="1400" b="0" i="0" u="none" strike="noStrike" kern="1200" baseline="0" dirty="0">
                          <a:solidFill>
                            <a:schemeClr val="tx1"/>
                          </a:solidFill>
                          <a:latin typeface="+mn-lt"/>
                          <a:ea typeface="+mn-ea"/>
                          <a:cs typeface="+mn-cs"/>
                        </a:rPr>
                        <a:t>Greece</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Nov. 1943</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Nov. 1944</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4.7 × 10</a:t>
                      </a:r>
                      <a:r>
                        <a:rPr lang="en-US" sz="1400" b="0" i="0" u="none" strike="noStrike" kern="1200" baseline="30000" dirty="0">
                          <a:solidFill>
                            <a:schemeClr val="tx1"/>
                          </a:solidFill>
                          <a:latin typeface="+mn-lt"/>
                          <a:ea typeface="+mn-ea"/>
                          <a:cs typeface="+mn-cs"/>
                        </a:rPr>
                        <a:t>6</a:t>
                      </a:r>
                      <a:endParaRPr lang="en-US" sz="1400" b="0" baseline="300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r"/>
                      <a:r>
                        <a:rPr lang="en-US" sz="1400" b="0" i="0" u="none" strike="noStrike" kern="1200" baseline="0" dirty="0">
                          <a:solidFill>
                            <a:schemeClr val="tx1"/>
                          </a:solidFill>
                          <a:latin typeface="+mn-lt"/>
                          <a:ea typeface="+mn-ea"/>
                          <a:cs typeface="+mn-cs"/>
                        </a:rPr>
                        <a:t>365</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r"/>
                      <a:r>
                        <a:rPr lang="en-US" sz="1400" b="0" i="0" u="none" strike="noStrike" kern="1200" baseline="0" dirty="0">
                          <a:solidFill>
                            <a:schemeClr val="tx1"/>
                          </a:solidFill>
                          <a:latin typeface="+mn-lt"/>
                          <a:ea typeface="+mn-ea"/>
                          <a:cs typeface="+mn-cs"/>
                        </a:rPr>
                        <a:t>220</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311265">
                <a:tc>
                  <a:txBody>
                    <a:bodyPr/>
                    <a:lstStyle/>
                    <a:p>
                      <a:r>
                        <a:rPr lang="en-US" sz="1400" b="0" i="0" u="none" strike="noStrike" kern="1200" baseline="0" dirty="0">
                          <a:solidFill>
                            <a:schemeClr val="tx1"/>
                          </a:solidFill>
                          <a:latin typeface="+mn-lt"/>
                          <a:ea typeface="+mn-ea"/>
                          <a:cs typeface="+mn-cs"/>
                        </a:rPr>
                        <a:t>Hungary 1</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Mar. 1923</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Feb. 1924</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44</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r"/>
                      <a:r>
                        <a:rPr lang="en-US" sz="1400" b="0" i="0" u="none" strike="noStrike" kern="1200" baseline="0" dirty="0">
                          <a:solidFill>
                            <a:schemeClr val="tx1"/>
                          </a:solidFill>
                          <a:latin typeface="+mn-lt"/>
                          <a:ea typeface="+mn-ea"/>
                          <a:cs typeface="+mn-cs"/>
                        </a:rPr>
                        <a:t>46</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r"/>
                      <a:r>
                        <a:rPr lang="en-US" sz="1400" b="0" i="0" u="none" strike="noStrike" kern="1200" baseline="0" dirty="0">
                          <a:solidFill>
                            <a:schemeClr val="tx1"/>
                          </a:solidFill>
                          <a:latin typeface="+mn-lt"/>
                          <a:ea typeface="+mn-ea"/>
                          <a:cs typeface="+mn-cs"/>
                        </a:rPr>
                        <a:t>33</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311265">
                <a:tc>
                  <a:txBody>
                    <a:bodyPr/>
                    <a:lstStyle/>
                    <a:p>
                      <a:r>
                        <a:rPr lang="en-US" sz="1400" b="0" i="0" u="none" strike="noStrike" kern="1200" baseline="0" dirty="0">
                          <a:solidFill>
                            <a:schemeClr val="tx1"/>
                          </a:solidFill>
                          <a:latin typeface="+mn-lt"/>
                          <a:ea typeface="+mn-ea"/>
                          <a:cs typeface="+mn-cs"/>
                        </a:rPr>
                        <a:t>Hungary 2</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Aug. 1945</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Jul. 1946</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3.8 × 10</a:t>
                      </a:r>
                      <a:r>
                        <a:rPr lang="en-US" sz="1400" b="0" i="0" u="none" strike="noStrike" kern="1200" baseline="30000" dirty="0">
                          <a:solidFill>
                            <a:schemeClr val="tx1"/>
                          </a:solidFill>
                          <a:latin typeface="+mn-lt"/>
                          <a:ea typeface="+mn-ea"/>
                          <a:cs typeface="+mn-cs"/>
                        </a:rPr>
                        <a:t>27</a:t>
                      </a:r>
                      <a:endParaRPr lang="en-US" sz="1400" b="0" baseline="300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r"/>
                      <a:r>
                        <a:rPr lang="en-US" sz="1400" b="0" i="0" u="none" strike="noStrike" kern="1200" baseline="0" dirty="0">
                          <a:solidFill>
                            <a:schemeClr val="tx1"/>
                          </a:solidFill>
                          <a:latin typeface="+mn-lt"/>
                          <a:ea typeface="+mn-ea"/>
                          <a:cs typeface="+mn-cs"/>
                        </a:rPr>
                        <a:t>19,800</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r"/>
                      <a:r>
                        <a:rPr lang="en-US" sz="1400" b="0" i="0" u="none" strike="noStrike" kern="1200" baseline="0" dirty="0">
                          <a:solidFill>
                            <a:schemeClr val="tx1"/>
                          </a:solidFill>
                          <a:latin typeface="+mn-lt"/>
                          <a:ea typeface="+mn-ea"/>
                          <a:cs typeface="+mn-cs"/>
                        </a:rPr>
                        <a:t>12,200</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311265">
                <a:tc>
                  <a:txBody>
                    <a:bodyPr/>
                    <a:lstStyle/>
                    <a:p>
                      <a:r>
                        <a:rPr lang="en-US" sz="1400" b="0" i="0" u="none" strike="noStrike" kern="1200" baseline="0" dirty="0">
                          <a:solidFill>
                            <a:schemeClr val="tx1"/>
                          </a:solidFill>
                          <a:latin typeface="+mn-lt"/>
                          <a:ea typeface="+mn-ea"/>
                          <a:cs typeface="+mn-cs"/>
                        </a:rPr>
                        <a:t>Poland</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Jan. 1923</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Jan. 1924</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699</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r"/>
                      <a:r>
                        <a:rPr lang="en-US" sz="1400" b="0" i="0" u="none" strike="noStrike" kern="1200" baseline="0" dirty="0">
                          <a:solidFill>
                            <a:schemeClr val="tx1"/>
                          </a:solidFill>
                          <a:latin typeface="+mn-lt"/>
                          <a:ea typeface="+mn-ea"/>
                          <a:cs typeface="+mn-cs"/>
                        </a:rPr>
                        <a:t>82</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r"/>
                      <a:r>
                        <a:rPr lang="en-US" sz="1400" b="0" i="0" u="none" strike="noStrike" kern="1200" baseline="0" dirty="0">
                          <a:solidFill>
                            <a:schemeClr val="tx1"/>
                          </a:solidFill>
                          <a:latin typeface="+mn-lt"/>
                          <a:ea typeface="+mn-ea"/>
                          <a:cs typeface="+mn-cs"/>
                        </a:rPr>
                        <a:t>72</a:t>
                      </a:r>
                      <a:endParaRPr lang="en-US"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311265">
                <a:tc>
                  <a:txBody>
                    <a:bodyPr/>
                    <a:lstStyle/>
                    <a:p>
                      <a:r>
                        <a:rPr lang="en-US" sz="1400" b="0" i="0" u="none" strike="noStrike" kern="1200" baseline="0" dirty="0">
                          <a:solidFill>
                            <a:schemeClr val="tx1"/>
                          </a:solidFill>
                          <a:latin typeface="+mn-lt"/>
                          <a:ea typeface="+mn-ea"/>
                          <a:cs typeface="+mn-cs"/>
                        </a:rPr>
                        <a:t>Russia</a:t>
                      </a:r>
                      <a:endParaRPr lang="en-US" sz="14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Dec. 1921</a:t>
                      </a:r>
                      <a:endParaRPr lang="en-US" sz="14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Jan. 1924</a:t>
                      </a:r>
                      <a:endParaRPr lang="en-US" sz="14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400" b="0" i="0" u="none" strike="noStrike" kern="1200" baseline="0" dirty="0">
                          <a:solidFill>
                            <a:schemeClr val="tx1"/>
                          </a:solidFill>
                          <a:latin typeface="+mn-lt"/>
                          <a:ea typeface="+mn-ea"/>
                          <a:cs typeface="+mn-cs"/>
                        </a:rPr>
                        <a:t>1.2 × 10</a:t>
                      </a:r>
                      <a:r>
                        <a:rPr lang="en-US" sz="1400" b="0" i="0" u="none" strike="noStrike" kern="1200" baseline="30000" dirty="0">
                          <a:solidFill>
                            <a:schemeClr val="tx1"/>
                          </a:solidFill>
                          <a:latin typeface="+mn-lt"/>
                          <a:ea typeface="+mn-ea"/>
                          <a:cs typeface="+mn-cs"/>
                        </a:rPr>
                        <a:t>5</a:t>
                      </a:r>
                      <a:endParaRPr lang="en-US" sz="1400" b="0" baseline="300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r"/>
                      <a:r>
                        <a:rPr lang="en-US" sz="1400" b="0" i="0" u="none" strike="noStrike" kern="1200" baseline="0" dirty="0">
                          <a:solidFill>
                            <a:schemeClr val="tx1"/>
                          </a:solidFill>
                          <a:latin typeface="+mn-lt"/>
                          <a:ea typeface="+mn-ea"/>
                          <a:cs typeface="+mn-cs"/>
                        </a:rPr>
                        <a:t>57</a:t>
                      </a:r>
                      <a:endParaRPr lang="en-US" sz="14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r"/>
                      <a:r>
                        <a:rPr lang="en-US" sz="1400" b="0" i="0" u="none" strike="noStrike" kern="1200" baseline="0" dirty="0">
                          <a:solidFill>
                            <a:schemeClr val="tx1"/>
                          </a:solidFill>
                          <a:latin typeface="+mn-lt"/>
                          <a:ea typeface="+mn-ea"/>
                          <a:cs typeface="+mn-cs"/>
                        </a:rPr>
                        <a:t>49</a:t>
                      </a:r>
                      <a:endParaRPr lang="en-US" sz="14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bl>
          </a:graphicData>
        </a:graphic>
      </p:graphicFrame>
      <p:sp>
        <p:nvSpPr>
          <p:cNvPr id="6" name="Content Placeholder 5"/>
          <p:cNvSpPr>
            <a:spLocks noGrp="1"/>
          </p:cNvSpPr>
          <p:nvPr>
            <p:ph sz="quarter" idx="14"/>
          </p:nvPr>
        </p:nvSpPr>
        <p:spPr>
          <a:xfrm>
            <a:off x="1962150" y="5629275"/>
            <a:ext cx="8248650" cy="685800"/>
          </a:xfrm>
        </p:spPr>
        <p:txBody>
          <a:bodyPr>
            <a:normAutofit/>
          </a:bodyPr>
          <a:lstStyle/>
          <a:p>
            <a:pPr marL="0" indent="0">
              <a:spcBef>
                <a:spcPts val="300"/>
              </a:spcBef>
              <a:buNone/>
            </a:pPr>
            <a:r>
              <a:rPr lang="en-US" sz="1400" i="1" spc="-200" dirty="0"/>
              <a:t>P </a:t>
            </a:r>
            <a:r>
              <a:rPr lang="en-US" sz="1400" i="1" dirty="0"/>
              <a:t>T</a:t>
            </a:r>
            <a:r>
              <a:rPr lang="en-US" sz="1400" dirty="0"/>
              <a:t>/</a:t>
            </a:r>
            <a:r>
              <a:rPr lang="en-US" sz="1400" i="1" dirty="0"/>
              <a:t>P</a:t>
            </a:r>
            <a:r>
              <a:rPr lang="en-US" sz="1400" dirty="0"/>
              <a:t>0: Price level in the last month of hyperinflation divided by the price level in the first month.</a:t>
            </a:r>
          </a:p>
          <a:p>
            <a:pPr marL="0" indent="0">
              <a:spcBef>
                <a:spcPts val="300"/>
              </a:spcBef>
              <a:buNone/>
            </a:pPr>
            <a:r>
              <a:rPr lang="en-US" sz="1400" i="1" dirty="0"/>
              <a:t>Source: </a:t>
            </a:r>
            <a:r>
              <a:rPr lang="en-US" sz="1400" dirty="0"/>
              <a:t>Philip </a:t>
            </a:r>
            <a:r>
              <a:rPr lang="en-US" sz="1400" dirty="0" err="1"/>
              <a:t>Cagan</a:t>
            </a:r>
            <a:r>
              <a:rPr lang="en-US" sz="1400" dirty="0"/>
              <a:t>, “The Monetary Dynamics of Hyperinflation,” in Milton Friedman ed., </a:t>
            </a:r>
            <a:r>
              <a:rPr lang="en-US" sz="1400" i="1" dirty="0"/>
              <a:t>Studies in the Quantity Theory of Money </a:t>
            </a:r>
            <a:r>
              <a:rPr lang="en-US" sz="1400" dirty="0"/>
              <a:t>(University of Chicago Press, 1956), Table 1.</a:t>
            </a:r>
          </a:p>
        </p:txBody>
      </p:sp>
    </p:spTree>
    <p:extLst>
      <p:ext uri="{BB962C8B-B14F-4D97-AF65-F5344CB8AC3E}">
        <p14:creationId xmlns:p14="http://schemas.microsoft.com/office/powerpoint/2010/main" val="36323806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553998"/>
          </a:xfrm>
        </p:spPr>
        <p:txBody>
          <a:bodyPr wrap="square">
            <a:spAutoFit/>
          </a:bodyPr>
          <a:lstStyle/>
          <a:p>
            <a:r>
              <a:rPr lang="en-IN" sz="3600" dirty="0"/>
              <a:t>22.4 The Dangers of High Debt </a:t>
            </a:r>
            <a:r>
              <a:rPr lang="en-IN" sz="2800" dirty="0"/>
              <a:t>(5 of 5)</a:t>
            </a:r>
            <a:endParaRPr lang="en-US" sz="2800" dirty="0"/>
          </a:p>
        </p:txBody>
      </p:sp>
      <p:sp>
        <p:nvSpPr>
          <p:cNvPr id="3" name="Content Placeholder 2"/>
          <p:cNvSpPr>
            <a:spLocks noGrp="1"/>
          </p:cNvSpPr>
          <p:nvPr>
            <p:ph idx="1"/>
          </p:nvPr>
        </p:nvSpPr>
        <p:spPr>
          <a:xfrm>
            <a:off x="1981200" y="1399424"/>
            <a:ext cx="8229600" cy="2040463"/>
          </a:xfrm>
        </p:spPr>
        <p:txBody>
          <a:bodyPr wrap="square">
            <a:noAutofit/>
          </a:bodyPr>
          <a:lstStyle/>
          <a:p>
            <a:pPr marL="285750" indent="-285750"/>
            <a:r>
              <a:rPr lang="en-IN" sz="2400" dirty="0"/>
              <a:t>Today, debt is indeed high in many advanced economies, often in excess of 100% of </a:t>
            </a:r>
            <a:r>
              <a:rPr lang="en-IN" sz="2400" spc="-350" dirty="0"/>
              <a:t>G D </a:t>
            </a:r>
            <a:r>
              <a:rPr lang="en-IN" sz="2400" dirty="0"/>
              <a:t>P.</a:t>
            </a:r>
          </a:p>
          <a:p>
            <a:pPr marL="285750" indent="-285750"/>
            <a:r>
              <a:rPr lang="en-IN" sz="2400" dirty="0"/>
              <a:t>It is now widely accepted that the strong fiscal consolidation that took place in Europe from 2011 on, known as </a:t>
            </a:r>
            <a:r>
              <a:rPr lang="en-IN" sz="2400" b="1" dirty="0"/>
              <a:t>fiscal austerity</a:t>
            </a:r>
            <a:r>
              <a:rPr lang="en-IN" sz="2400" dirty="0"/>
              <a:t>, was excessive.</a:t>
            </a:r>
          </a:p>
        </p:txBody>
      </p:sp>
    </p:spTree>
    <p:extLst>
      <p:ext uri="{BB962C8B-B14F-4D97-AF65-F5344CB8AC3E}">
        <p14:creationId xmlns:p14="http://schemas.microsoft.com/office/powerpoint/2010/main" val="22793364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135D-8B10-4CA0-83BB-45D5B2C9EA02}"/>
              </a:ext>
            </a:extLst>
          </p:cNvPr>
          <p:cNvSpPr>
            <a:spLocks noGrp="1"/>
          </p:cNvSpPr>
          <p:nvPr>
            <p:ph type="title"/>
          </p:nvPr>
        </p:nvSpPr>
        <p:spPr/>
        <p:txBody>
          <a:bodyPr/>
          <a:lstStyle/>
          <a:p>
            <a:r>
              <a:rPr lang="en-IN" dirty="0"/>
              <a:t>22.5 The Challenges Facing US Fiscal Policy Today </a:t>
            </a:r>
            <a:r>
              <a:rPr lang="en-IN" sz="2800" dirty="0"/>
              <a:t>(1 of 4)</a:t>
            </a:r>
            <a:endParaRPr lang="en-US" sz="2800" dirty="0"/>
          </a:p>
        </p:txBody>
      </p:sp>
      <p:sp>
        <p:nvSpPr>
          <p:cNvPr id="3" name="Content Placeholder 2">
            <a:extLst>
              <a:ext uri="{FF2B5EF4-FFF2-40B4-BE49-F238E27FC236}">
                <a16:creationId xmlns:a16="http://schemas.microsoft.com/office/drawing/2014/main" id="{B19C2518-967C-4D0C-A8EE-F29782C7553D}"/>
              </a:ext>
            </a:extLst>
          </p:cNvPr>
          <p:cNvSpPr>
            <a:spLocks noGrp="1"/>
          </p:cNvSpPr>
          <p:nvPr>
            <p:ph idx="1"/>
          </p:nvPr>
        </p:nvSpPr>
        <p:spPr/>
        <p:txBody>
          <a:bodyPr/>
          <a:lstStyle/>
          <a:p>
            <a:r>
              <a:rPr lang="en-US" sz="2400" dirty="0"/>
              <a:t>How bad is the debt situation in the United States today? In 2018, the debt issued by the federal government—the number that is typically quoted in newspapers, called </a:t>
            </a:r>
            <a:r>
              <a:rPr lang="en-US" sz="2400" b="1" dirty="0"/>
              <a:t>gross debt</a:t>
            </a:r>
            <a:r>
              <a:rPr lang="en-US" sz="2400" dirty="0"/>
              <a:t>—stood at $21,300 billion, or 104% of GDP.</a:t>
            </a:r>
          </a:p>
          <a:p>
            <a:r>
              <a:rPr lang="en-US" sz="2400" dirty="0"/>
              <a:t>However, debt held by the public, called </a:t>
            </a:r>
            <a:r>
              <a:rPr lang="en-US" sz="2400" b="1" dirty="0"/>
              <a:t>net debt</a:t>
            </a:r>
            <a:r>
              <a:rPr lang="en-US" sz="2400" dirty="0"/>
              <a:t>, stood at $5,750 billion, or 77% of GDP.</a:t>
            </a:r>
          </a:p>
          <a:p>
            <a:r>
              <a:rPr lang="en-US" sz="2400" dirty="0"/>
              <a:t>The federal deficit stood at $780 billion, or 3.8% of GDP. The ratio of interest payments to GDP was 1.6%, so the primary deficit was equal to 3.8% - 1.6% = 2.2%</a:t>
            </a:r>
          </a:p>
        </p:txBody>
      </p:sp>
    </p:spTree>
    <p:extLst>
      <p:ext uri="{BB962C8B-B14F-4D97-AF65-F5344CB8AC3E}">
        <p14:creationId xmlns:p14="http://schemas.microsoft.com/office/powerpoint/2010/main" val="231082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748" y="94054"/>
            <a:ext cx="8229600" cy="550651"/>
          </a:xfrm>
        </p:spPr>
        <p:txBody>
          <a:bodyPr wrap="square">
            <a:noAutofit/>
          </a:bodyPr>
          <a:lstStyle/>
          <a:p>
            <a:r>
              <a:rPr lang="en-IN" sz="3600" dirty="0">
                <a:latin typeface="+mj-lt"/>
              </a:rPr>
              <a:t>7.1 A Tour of the </a:t>
            </a:r>
            <a:r>
              <a:rPr lang="en-IN" sz="3600" dirty="0" err="1">
                <a:latin typeface="+mj-lt"/>
              </a:rPr>
              <a:t>Labor</a:t>
            </a:r>
            <a:r>
              <a:rPr lang="en-IN" sz="3600" dirty="0">
                <a:latin typeface="+mj-lt"/>
              </a:rPr>
              <a:t> Market </a:t>
            </a:r>
            <a:r>
              <a:rPr lang="en-IN" sz="2800" dirty="0">
                <a:latin typeface="+mj-lt"/>
              </a:rPr>
              <a:t>(1 of 4)</a:t>
            </a:r>
            <a:endParaRPr lang="en-US" sz="3600" dirty="0">
              <a:latin typeface="+mj-lt"/>
            </a:endParaRPr>
          </a:p>
        </p:txBody>
      </p:sp>
      <p:sp>
        <p:nvSpPr>
          <p:cNvPr id="5" name="Content Placeholder 4"/>
          <p:cNvSpPr>
            <a:spLocks noGrp="1"/>
          </p:cNvSpPr>
          <p:nvPr>
            <p:ph idx="1"/>
          </p:nvPr>
        </p:nvSpPr>
        <p:spPr>
          <a:xfrm>
            <a:off x="1991474" y="827926"/>
            <a:ext cx="8229600" cy="838200"/>
          </a:xfrm>
        </p:spPr>
        <p:txBody>
          <a:bodyPr>
            <a:noAutofit/>
          </a:bodyPr>
          <a:lstStyle/>
          <a:p>
            <a:pPr marL="0" indent="0">
              <a:buNone/>
            </a:pPr>
            <a:r>
              <a:rPr lang="en-US" sz="2400" b="1" dirty="0">
                <a:ea typeface="ヒラギノ角ゴ Pro W3" pitchFamily="-65" charset="-128"/>
              </a:rPr>
              <a:t>Figure 7.1 </a:t>
            </a:r>
            <a:r>
              <a:rPr lang="en-US" sz="2400" dirty="0">
                <a:ea typeface="ヒラギノ角ゴ Pro W3" pitchFamily="-65" charset="-128"/>
              </a:rPr>
              <a:t>Population, Labor Force, Employment, and Unemployment in the United States (in millions), 2018</a:t>
            </a:r>
          </a:p>
        </p:txBody>
      </p:sp>
      <p:sp>
        <p:nvSpPr>
          <p:cNvPr id="6" name="Content Placeholder 5"/>
          <p:cNvSpPr>
            <a:spLocks noGrp="1"/>
          </p:cNvSpPr>
          <p:nvPr>
            <p:ph idx="13"/>
          </p:nvPr>
        </p:nvSpPr>
        <p:spPr>
          <a:xfrm>
            <a:off x="1992223" y="1797978"/>
            <a:ext cx="8229600" cy="754506"/>
          </a:xfrm>
        </p:spPr>
        <p:txBody>
          <a:bodyPr>
            <a:noAutofit/>
          </a:bodyPr>
          <a:lstStyle/>
          <a:p>
            <a:pPr marL="0" indent="0">
              <a:spcBef>
                <a:spcPts val="525"/>
              </a:spcBef>
              <a:buNone/>
            </a:pPr>
            <a:r>
              <a:rPr lang="en-IN" sz="2400" kern="0" dirty="0">
                <a:ea typeface="ヒラギノ角ゴ Pro W3" pitchFamily="-84" charset="-128"/>
              </a:rPr>
              <a:t>The unemployment rate is the ratio of the unemployed to the </a:t>
            </a:r>
            <a:r>
              <a:rPr lang="en-IN" sz="2400" kern="0" dirty="0" err="1">
                <a:ea typeface="ヒラギノ角ゴ Pro W3" pitchFamily="-84" charset="-128"/>
              </a:rPr>
              <a:t>labor</a:t>
            </a:r>
            <a:r>
              <a:rPr lang="en-IN" sz="2400" kern="0" dirty="0">
                <a:ea typeface="ヒラギノ角ゴ Pro W3" pitchFamily="-84" charset="-128"/>
              </a:rPr>
              <a:t> force. The 2018 rate was 6.3/155.7 = 3.9%.</a:t>
            </a:r>
          </a:p>
        </p:txBody>
      </p:sp>
      <p:pic>
        <p:nvPicPr>
          <p:cNvPr id="9" name="Picture Placeholder 8" descr="An illustration shows the break-up of the total population of the United States during 2018.&#10;Long description is available in notes, press F6.">
            <a:extLst>
              <a:ext uri="{FF2B5EF4-FFF2-40B4-BE49-F238E27FC236}">
                <a16:creationId xmlns:a16="http://schemas.microsoft.com/office/drawing/2014/main" id="{414CE811-AD7D-4B24-9E93-02DA8CCBF35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4134767" y="2632397"/>
            <a:ext cx="3935517" cy="3261422"/>
          </a:xfrm>
          <a:prstGeom prst="rect">
            <a:avLst/>
          </a:prstGeom>
        </p:spPr>
      </p:pic>
      <p:sp>
        <p:nvSpPr>
          <p:cNvPr id="3" name="Content Placeholder 2"/>
          <p:cNvSpPr>
            <a:spLocks noGrp="1"/>
          </p:cNvSpPr>
          <p:nvPr>
            <p:ph sz="quarter" idx="14"/>
          </p:nvPr>
        </p:nvSpPr>
        <p:spPr>
          <a:xfrm>
            <a:off x="2001748" y="6019800"/>
            <a:ext cx="8209052" cy="304800"/>
          </a:xfrm>
        </p:spPr>
        <p:txBody>
          <a:bodyPr/>
          <a:lstStyle/>
          <a:p>
            <a:pPr marL="0" indent="0">
              <a:buNone/>
            </a:pPr>
            <a:r>
              <a:rPr lang="en-US" i="1" dirty="0"/>
              <a:t>Source: </a:t>
            </a:r>
            <a:r>
              <a:rPr lang="en-US" dirty="0"/>
              <a:t>Current Population Survey </a:t>
            </a:r>
            <a:r>
              <a:rPr lang="en-US" dirty="0">
                <a:hlinkClick r:id="rId4" tooltip="http://www.bls.gov/cps/"/>
              </a:rPr>
              <a:t>http://www.bls.gov/cps/</a:t>
            </a:r>
            <a:r>
              <a:rPr lang="en-US" dirty="0"/>
              <a:t>.</a:t>
            </a:r>
          </a:p>
        </p:txBody>
      </p:sp>
    </p:spTree>
    <p:extLst>
      <p:ext uri="{BB962C8B-B14F-4D97-AF65-F5344CB8AC3E}">
        <p14:creationId xmlns:p14="http://schemas.microsoft.com/office/powerpoint/2010/main" val="700869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53E1B-B24E-4001-84A6-D78B3BD61F01}"/>
              </a:ext>
            </a:extLst>
          </p:cNvPr>
          <p:cNvSpPr>
            <a:spLocks noGrp="1"/>
          </p:cNvSpPr>
          <p:nvPr>
            <p:ph type="title"/>
          </p:nvPr>
        </p:nvSpPr>
        <p:spPr/>
        <p:txBody>
          <a:bodyPr/>
          <a:lstStyle/>
          <a:p>
            <a:r>
              <a:rPr lang="en-IN" dirty="0"/>
              <a:t>22.5 The Challenges Facing US Fiscal Policy Today </a:t>
            </a:r>
            <a:r>
              <a:rPr lang="en-IN" sz="2800" dirty="0"/>
              <a:t>(2 of 4)</a:t>
            </a:r>
            <a:endParaRPr lang="en-US" sz="2800" dirty="0"/>
          </a:p>
        </p:txBody>
      </p:sp>
      <p:sp>
        <p:nvSpPr>
          <p:cNvPr id="3" name="Content Placeholder 2">
            <a:extLst>
              <a:ext uri="{FF2B5EF4-FFF2-40B4-BE49-F238E27FC236}">
                <a16:creationId xmlns:a16="http://schemas.microsoft.com/office/drawing/2014/main" id="{748B20F5-54ED-44FD-8BFE-94030AB027F2}"/>
              </a:ext>
            </a:extLst>
          </p:cNvPr>
          <p:cNvSpPr>
            <a:spLocks noGrp="1"/>
          </p:cNvSpPr>
          <p:nvPr>
            <p:ph idx="1"/>
          </p:nvPr>
        </p:nvSpPr>
        <p:spPr/>
        <p:txBody>
          <a:bodyPr/>
          <a:lstStyle/>
          <a:p>
            <a:r>
              <a:rPr lang="en-US" sz="2400" dirty="0"/>
              <a:t>However, looking forward, two major government spending items look set to substantially increase:</a:t>
            </a:r>
          </a:p>
          <a:p>
            <a:pPr marL="342900" indent="-342900">
              <a:buFont typeface="+mj-lt"/>
              <a:buAutoNum type="arabicPeriod"/>
            </a:pPr>
            <a:r>
              <a:rPr lang="en-US" sz="2400" dirty="0"/>
              <a:t>Social security payments are projected to increase from 4.9% of GDP in 2018 to 6.0% in 2029, reflecting the aging of America</a:t>
            </a:r>
          </a:p>
          <a:p>
            <a:pPr marL="342900" indent="-342900">
              <a:buFont typeface="+mj-lt"/>
              <a:buAutoNum type="arabicPeriod"/>
            </a:pPr>
            <a:r>
              <a:rPr lang="en-US" sz="2400" dirty="0"/>
              <a:t>Medicare (the program that provides health care to retirees) and Medicaid (the program that provides health care to poor people) are projected to increase from 5.4% of GDP in 2018 to 7.2% in 2029</a:t>
            </a:r>
          </a:p>
        </p:txBody>
      </p:sp>
    </p:spTree>
    <p:extLst>
      <p:ext uri="{BB962C8B-B14F-4D97-AF65-F5344CB8AC3E}">
        <p14:creationId xmlns:p14="http://schemas.microsoft.com/office/powerpoint/2010/main" val="3230191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B26A-669F-4BE3-8491-56A0EA046F1C}"/>
              </a:ext>
            </a:extLst>
          </p:cNvPr>
          <p:cNvSpPr>
            <a:spLocks noGrp="1"/>
          </p:cNvSpPr>
          <p:nvPr>
            <p:ph type="title"/>
          </p:nvPr>
        </p:nvSpPr>
        <p:spPr/>
        <p:txBody>
          <a:bodyPr/>
          <a:lstStyle/>
          <a:p>
            <a:r>
              <a:rPr lang="en-IN" dirty="0"/>
              <a:t>22.5 The Challenges Facing US Fiscal Policy Today </a:t>
            </a:r>
            <a:r>
              <a:rPr lang="en-IN" sz="2800" dirty="0"/>
              <a:t>(3 of 4)</a:t>
            </a:r>
            <a:endParaRPr lang="en-US" sz="2800" dirty="0"/>
          </a:p>
        </p:txBody>
      </p:sp>
      <p:sp>
        <p:nvSpPr>
          <p:cNvPr id="3" name="Content Placeholder 2">
            <a:extLst>
              <a:ext uri="{FF2B5EF4-FFF2-40B4-BE49-F238E27FC236}">
                <a16:creationId xmlns:a16="http://schemas.microsoft.com/office/drawing/2014/main" id="{31936330-52FA-432C-BAD6-A61C2F1BFB8D}"/>
              </a:ext>
            </a:extLst>
          </p:cNvPr>
          <p:cNvSpPr>
            <a:spLocks noGrp="1"/>
          </p:cNvSpPr>
          <p:nvPr>
            <p:ph idx="1"/>
          </p:nvPr>
        </p:nvSpPr>
        <p:spPr/>
        <p:txBody>
          <a:bodyPr/>
          <a:lstStyle/>
          <a:p>
            <a:r>
              <a:rPr lang="en-US" sz="2400" dirty="0"/>
              <a:t>How much and at what rate should primary deficits be reduced? There are three relevant arguments here.</a:t>
            </a:r>
          </a:p>
          <a:p>
            <a:pPr marL="457200" indent="-457200">
              <a:buFont typeface="+mj-lt"/>
              <a:buAutoNum type="arabicPeriod"/>
            </a:pPr>
            <a:r>
              <a:rPr lang="en-US" sz="2000" dirty="0"/>
              <a:t>The first is that the real interest rate the government pays on its debt is currently very low, indeed lower than the growth rate.</a:t>
            </a:r>
          </a:p>
          <a:p>
            <a:pPr marL="457200" indent="-457200">
              <a:buFont typeface="+mj-lt"/>
              <a:buAutoNum type="arabicPeriod"/>
            </a:pPr>
            <a:r>
              <a:rPr lang="en-US" sz="2000" dirty="0"/>
              <a:t>The second argument focuses on public investment. In 2018, the ratio of government investment to GDP was the lowest it had been since 1950. There is a strong case for increasing it given the fact that the cost of borrowing for the government is very low.</a:t>
            </a:r>
          </a:p>
          <a:p>
            <a:pPr marL="457200" indent="-457200">
              <a:buFont typeface="+mj-lt"/>
              <a:buAutoNum type="arabicPeriod"/>
            </a:pPr>
            <a:r>
              <a:rPr lang="en-US" sz="2000" dirty="0"/>
              <a:t>The third argument is that to avoid a decrease in output in response to a reduction in the budget deficit the central bank must decrease the interest rate. At the time of this writing interest rates are near the zero-bound limit.</a:t>
            </a:r>
          </a:p>
          <a:p>
            <a:endParaRPr lang="en-US" sz="2400" dirty="0"/>
          </a:p>
        </p:txBody>
      </p:sp>
    </p:spTree>
    <p:extLst>
      <p:ext uri="{BB962C8B-B14F-4D97-AF65-F5344CB8AC3E}">
        <p14:creationId xmlns:p14="http://schemas.microsoft.com/office/powerpoint/2010/main" val="8880593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33F2-D689-42E5-92F2-4F5DE6291CBF}"/>
              </a:ext>
            </a:extLst>
          </p:cNvPr>
          <p:cNvSpPr>
            <a:spLocks noGrp="1"/>
          </p:cNvSpPr>
          <p:nvPr>
            <p:ph type="title"/>
          </p:nvPr>
        </p:nvSpPr>
        <p:spPr>
          <a:xfrm>
            <a:off x="1981200" y="80728"/>
            <a:ext cx="8229600" cy="1080028"/>
          </a:xfrm>
        </p:spPr>
        <p:txBody>
          <a:bodyPr anchor="ctr">
            <a:normAutofit/>
          </a:bodyPr>
          <a:lstStyle/>
          <a:p>
            <a:r>
              <a:rPr lang="en-IN" dirty="0">
                <a:latin typeface="+mj-lt"/>
              </a:rPr>
              <a:t>22.5 The Challenges Facing US Fiscal Policy Today </a:t>
            </a:r>
            <a:r>
              <a:rPr lang="en-IN" sz="2800" dirty="0"/>
              <a:t>(4 of 4)</a:t>
            </a:r>
            <a:endParaRPr lang="en-US" sz="2800" dirty="0"/>
          </a:p>
        </p:txBody>
      </p:sp>
      <p:sp>
        <p:nvSpPr>
          <p:cNvPr id="3" name="Content Placeholder 2">
            <a:extLst>
              <a:ext uri="{FF2B5EF4-FFF2-40B4-BE49-F238E27FC236}">
                <a16:creationId xmlns:a16="http://schemas.microsoft.com/office/drawing/2014/main" id="{8DB239A3-3C9C-48C2-A465-2F4B483B93F3}"/>
              </a:ext>
            </a:extLst>
          </p:cNvPr>
          <p:cNvSpPr>
            <a:spLocks noGrp="1"/>
          </p:cNvSpPr>
          <p:nvPr>
            <p:ph idx="1"/>
          </p:nvPr>
        </p:nvSpPr>
        <p:spPr>
          <a:xfrm>
            <a:off x="1981200" y="1371600"/>
            <a:ext cx="8229600" cy="685800"/>
          </a:xfrm>
        </p:spPr>
        <p:txBody>
          <a:bodyPr/>
          <a:lstStyle/>
          <a:p>
            <a:r>
              <a:rPr lang="en-US" sz="2000" b="1" dirty="0"/>
              <a:t>Figure 22-3 </a:t>
            </a:r>
            <a:r>
              <a:rPr lang="en-US" sz="2000" dirty="0"/>
              <a:t>The Evolution of the Real Interest Rate on One- Year T-Bills since 1960</a:t>
            </a:r>
          </a:p>
        </p:txBody>
      </p:sp>
      <p:pic>
        <p:nvPicPr>
          <p:cNvPr id="12" name="Picture Placeholder 7" descr="A line graph plots the real interest rate on 1-year T-bills in percent for the period between 1960 and 2017.&#10;Long description is available in notes, press F6.">
            <a:extLst>
              <a:ext uri="{FF2B5EF4-FFF2-40B4-BE49-F238E27FC236}">
                <a16:creationId xmlns:a16="http://schemas.microsoft.com/office/drawing/2014/main" id="{4324152A-9008-4C5B-9983-5F5EC1EFD6F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274623" y="2218679"/>
            <a:ext cx="5658640" cy="3562847"/>
          </a:xfrm>
          <a:prstGeom prst="rect">
            <a:avLst/>
          </a:prstGeom>
        </p:spPr>
      </p:pic>
      <p:sp>
        <p:nvSpPr>
          <p:cNvPr id="6" name="Content Placeholder 5"/>
          <p:cNvSpPr>
            <a:spLocks noGrp="1"/>
          </p:cNvSpPr>
          <p:nvPr>
            <p:ph sz="quarter" idx="14"/>
          </p:nvPr>
        </p:nvSpPr>
        <p:spPr>
          <a:xfrm>
            <a:off x="1981200" y="6019800"/>
            <a:ext cx="8229600" cy="304800"/>
          </a:xfrm>
        </p:spPr>
        <p:txBody>
          <a:bodyPr>
            <a:normAutofit/>
          </a:bodyPr>
          <a:lstStyle/>
          <a:p>
            <a:r>
              <a:rPr lang="en-US" i="1" dirty="0"/>
              <a:t>Source: </a:t>
            </a:r>
            <a:r>
              <a:rPr lang="en-US" dirty="0"/>
              <a:t>FRED: TB1YR, CPIAUCSL</a:t>
            </a:r>
            <a:endParaRPr lang="en-US" sz="2000" dirty="0"/>
          </a:p>
        </p:txBody>
      </p:sp>
    </p:spTree>
    <p:extLst>
      <p:ext uri="{BB962C8B-B14F-4D97-AF65-F5344CB8AC3E}">
        <p14:creationId xmlns:p14="http://schemas.microsoft.com/office/powerpoint/2010/main" val="187655850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82022"/>
            <a:ext cx="8229600" cy="557174"/>
          </a:xfrm>
        </p:spPr>
        <p:txBody>
          <a:bodyPr>
            <a:noAutofit/>
          </a:bodyPr>
          <a:lstStyle/>
          <a:p>
            <a:r>
              <a:rPr lang="en-IN" sz="3600" dirty="0"/>
              <a:t>Macroeconomics</a:t>
            </a:r>
          </a:p>
        </p:txBody>
      </p:sp>
      <p:sp>
        <p:nvSpPr>
          <p:cNvPr id="3" name="Text Placeholder 2"/>
          <p:cNvSpPr>
            <a:spLocks noGrp="1"/>
          </p:cNvSpPr>
          <p:nvPr>
            <p:ph type="body" sz="quarter" idx="13"/>
          </p:nvPr>
        </p:nvSpPr>
        <p:spPr>
          <a:xfrm>
            <a:off x="1981200" y="762000"/>
            <a:ext cx="8229600" cy="381000"/>
          </a:xfrm>
        </p:spPr>
        <p:txBody>
          <a:bodyPr>
            <a:noAutofit/>
          </a:bodyPr>
          <a:lstStyle/>
          <a:p>
            <a:r>
              <a:rPr lang="en-US" dirty="0"/>
              <a:t>Eighth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6105525" y="2828925"/>
            <a:ext cx="4114800" cy="558800"/>
          </a:xfrm>
        </p:spPr>
        <p:txBody>
          <a:bodyPr wrap="square">
            <a:noAutofit/>
          </a:bodyPr>
          <a:lstStyle/>
          <a:p>
            <a:pPr marL="0" indent="0" algn="ctr">
              <a:buNone/>
            </a:pPr>
            <a:r>
              <a:rPr lang="en-US" sz="3200" dirty="0"/>
              <a:t>Chapter 23</a:t>
            </a:r>
          </a:p>
        </p:txBody>
      </p:sp>
      <p:sp>
        <p:nvSpPr>
          <p:cNvPr id="4" name="Text Placeholder 3"/>
          <p:cNvSpPr>
            <a:spLocks noGrp="1"/>
          </p:cNvSpPr>
          <p:nvPr>
            <p:ph type="body" sz="quarter" idx="14"/>
          </p:nvPr>
        </p:nvSpPr>
        <p:spPr>
          <a:xfrm>
            <a:off x="6096000" y="3495676"/>
            <a:ext cx="4114800" cy="466725"/>
          </a:xfrm>
        </p:spPr>
        <p:txBody>
          <a:bodyPr vert="horz" wrap="square" lIns="0" tIns="0" rIns="0" bIns="0" rtlCol="0" anchor="ctr">
            <a:noAutofit/>
          </a:bodyPr>
          <a:lstStyle/>
          <a:p>
            <a:pPr algn="ctr"/>
            <a:r>
              <a:rPr lang="en-IN" sz="2000" dirty="0">
                <a:ea typeface="ヒラギノ角ゴ Pro W3" pitchFamily="-84" charset="-128"/>
              </a:rPr>
              <a:t>Monetary Policy: A Summing Up</a:t>
            </a:r>
            <a:endParaRPr lang="en-US" sz="2000" dirty="0"/>
          </a:p>
        </p:txBody>
      </p:sp>
      <p:pic>
        <p:nvPicPr>
          <p:cNvPr id="12" name="Picture Placeholder 11" descr="Front Cover: Macroeconomics, Eighth Edition by Olivier Blanchard">
            <a:extLst>
              <a:ext uri="{FF2B5EF4-FFF2-40B4-BE49-F238E27FC236}">
                <a16:creationId xmlns:a16="http://schemas.microsoft.com/office/drawing/2014/main" id="{4B7C0549-CC8A-406F-AE51-9FCA19C1137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1981201" y="1268227"/>
            <a:ext cx="4037479" cy="5046848"/>
          </a:xfrm>
          <a:prstGeom prst="rect">
            <a:avLst/>
          </a:prstGeom>
        </p:spPr>
      </p:pic>
      <p:sp>
        <p:nvSpPr>
          <p:cNvPr id="9"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4343400" y="6410325"/>
            <a:ext cx="5943600" cy="219075"/>
          </a:xfrm>
        </p:spPr>
        <p:txBody>
          <a:bodyPr wrap="square">
            <a:noAutofit/>
          </a:bodyPr>
          <a:lstStyle/>
          <a:p>
            <a:pPr marL="0" indent="0">
              <a:spcBef>
                <a:spcPts val="0"/>
              </a:spcBef>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8" name="TextBox 9"/>
          <p:cNvSpPr txBox="1"/>
          <p:nvPr/>
        </p:nvSpPr>
        <p:spPr>
          <a:xfrm>
            <a:off x="6857992" y="4419601"/>
            <a:ext cx="2971808" cy="5757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dirty="0">
                <a:solidFill>
                  <a:schemeClr val="bg1"/>
                </a:solidFill>
              </a:rPr>
              <a:t>Slide in this Presentation Contain Hyperlinks. JAWS users should be able to get a list of links by using INSERT+F7</a:t>
            </a:r>
          </a:p>
        </p:txBody>
      </p:sp>
    </p:spTree>
    <p:extLst>
      <p:ext uri="{BB962C8B-B14F-4D97-AF65-F5344CB8AC3E}">
        <p14:creationId xmlns:p14="http://schemas.microsoft.com/office/powerpoint/2010/main" val="152347316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666"/>
            <a:ext cx="8229600" cy="989823"/>
          </a:xfrm>
        </p:spPr>
        <p:txBody>
          <a:bodyPr wrap="square">
            <a:spAutoFit/>
          </a:bodyPr>
          <a:lstStyle/>
          <a:p>
            <a:r>
              <a:rPr lang="en-IN" sz="3600" dirty="0"/>
              <a:t>23.2 From Money Targeting to Inflation Targeting</a:t>
            </a:r>
            <a:endParaRPr lang="en-US" sz="3600" dirty="0"/>
          </a:p>
        </p:txBody>
      </p:sp>
      <p:sp>
        <p:nvSpPr>
          <p:cNvPr id="4" name="Content Placeholder 3"/>
          <p:cNvSpPr>
            <a:spLocks noGrp="1"/>
          </p:cNvSpPr>
          <p:nvPr>
            <p:ph idx="1"/>
          </p:nvPr>
        </p:nvSpPr>
        <p:spPr>
          <a:xfrm>
            <a:off x="1981200" y="1371600"/>
            <a:ext cx="8229600" cy="685800"/>
          </a:xfrm>
        </p:spPr>
        <p:txBody>
          <a:bodyPr>
            <a:normAutofit/>
          </a:bodyPr>
          <a:lstStyle/>
          <a:p>
            <a:r>
              <a:rPr lang="en-US" sz="2200" dirty="0">
                <a:ea typeface="ヒラギノ角ゴ Pro W3" pitchFamily="-84" charset="-128"/>
              </a:rPr>
              <a:t>In the 1990s, John Taylor suggested a rule of the policy rate </a:t>
            </a:r>
            <a:r>
              <a:rPr lang="en-US" sz="2200" i="1" dirty="0">
                <a:ea typeface="ヒラギノ角ゴ Pro W3" pitchFamily="-84" charset="-128"/>
              </a:rPr>
              <a:t>i</a:t>
            </a:r>
            <a:r>
              <a:rPr lang="en-US" sz="2200" i="1" baseline="-25000" dirty="0">
                <a:ea typeface="ヒラギノ角ゴ Pro W3" pitchFamily="-84" charset="-128"/>
              </a:rPr>
              <a:t>t</a:t>
            </a:r>
            <a:r>
              <a:rPr lang="en-US" sz="2200" dirty="0">
                <a:ea typeface="ヒラギノ角ゴ Pro W3" pitchFamily="-84" charset="-128"/>
              </a:rPr>
              <a:t>, now known as the Taylor rule:</a:t>
            </a:r>
          </a:p>
        </p:txBody>
      </p:sp>
      <mc:AlternateContent xmlns:mc="http://schemas.openxmlformats.org/markup-compatibility/2006" xmlns:a14="http://schemas.microsoft.com/office/drawing/2010/main">
        <mc:Choice Requires="a14">
          <p:sp>
            <p:nvSpPr>
              <p:cNvPr id="6" name="Object 5"/>
              <p:cNvSpPr txBox="1"/>
              <p:nvPr/>
            </p:nvSpPr>
            <p:spPr>
              <a:xfrm>
                <a:off x="4332819" y="2198730"/>
                <a:ext cx="3539065" cy="54447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𝑖</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𝑎</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𝜋</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𝜋</m:t>
                              </m:r>
                            </m:e>
                            <m:sup>
                              <m:r>
                                <a:rPr lang="en-US" i="1">
                                  <a:solidFill>
                                    <a:srgbClr val="000000"/>
                                  </a:solidFill>
                                  <a:latin typeface="Cambria Math" panose="02040503050406030204" pitchFamily="18" charset="0"/>
                                </a:rPr>
                                <m:t>∗</m:t>
                              </m:r>
                            </m:sup>
                          </m:sSup>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𝑏</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𝑛</m:t>
                              </m:r>
                            </m:sub>
                          </m:sSub>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4332819" y="2198730"/>
                <a:ext cx="3539065" cy="544471"/>
              </a:xfrm>
              <a:prstGeom prst="rect">
                <a:avLst/>
              </a:prstGeom>
              <a:blipFill>
                <a:blip r:embed="rId3"/>
                <a:stretch>
                  <a:fillRect/>
                </a:stretch>
              </a:blipFill>
            </p:spPr>
            <p:txBody>
              <a:bodyPr/>
              <a:lstStyle/>
              <a:p>
                <a:r>
                  <a:rPr lang="en-US">
                    <a:noFill/>
                  </a:rPr>
                  <a:t> </a:t>
                </a:r>
              </a:p>
            </p:txBody>
          </p:sp>
        </mc:Fallback>
      </mc:AlternateContent>
      <p:sp>
        <p:nvSpPr>
          <p:cNvPr id="5" name="Content Placeholder 4"/>
          <p:cNvSpPr>
            <a:spLocks noGrp="1"/>
          </p:cNvSpPr>
          <p:nvPr>
            <p:ph idx="13"/>
          </p:nvPr>
        </p:nvSpPr>
        <p:spPr>
          <a:xfrm>
            <a:off x="1971675" y="2895600"/>
            <a:ext cx="8229600" cy="990600"/>
          </a:xfrm>
        </p:spPr>
        <p:txBody>
          <a:bodyPr/>
          <a:lstStyle/>
          <a:p>
            <a:pPr marL="285750" lvl="1" indent="-9525">
              <a:spcBef>
                <a:spcPts val="1800"/>
              </a:spcBef>
              <a:buNone/>
            </a:pPr>
            <a:r>
              <a:rPr lang="en-US" sz="2200" dirty="0">
                <a:ea typeface="ヒラギノ角ゴ Pro W3" pitchFamily="-84" charset="-128"/>
              </a:rPr>
              <a:t>where </a:t>
            </a:r>
            <a:r>
              <a:rPr lang="en-US" sz="2200" i="1" dirty="0" err="1">
                <a:ea typeface="ヒラギノ角ゴ Pro W3" pitchFamily="-84" charset="-128"/>
                <a:cs typeface="Times New Roman" panose="02020603050405020304" pitchFamily="18" charset="0"/>
              </a:rPr>
              <a:t>i</a:t>
            </a:r>
            <a:r>
              <a:rPr lang="en-US" sz="2200" i="1" dirty="0">
                <a:ea typeface="ヒラギノ角ゴ Pro W3" pitchFamily="-84" charset="-128"/>
                <a:cs typeface="Times New Roman" panose="02020603050405020304" pitchFamily="18" charset="0"/>
              </a:rPr>
              <a:t>* = </a:t>
            </a:r>
            <a:r>
              <a:rPr lang="en-US" sz="2200" i="1" dirty="0" err="1">
                <a:ea typeface="ヒラギノ角ゴ Pro W3" pitchFamily="-84" charset="-128"/>
                <a:cs typeface="Times New Roman" panose="02020603050405020304" pitchFamily="18" charset="0"/>
              </a:rPr>
              <a:t>r</a:t>
            </a:r>
            <a:r>
              <a:rPr lang="en-US" sz="2200" i="1" baseline="-25000" dirty="0" err="1">
                <a:ea typeface="ヒラギノ角ゴ Pro W3" pitchFamily="-84" charset="-128"/>
                <a:cs typeface="Times New Roman" panose="02020603050405020304" pitchFamily="18" charset="0"/>
              </a:rPr>
              <a:t>n</a:t>
            </a:r>
            <a:r>
              <a:rPr lang="en-US" sz="2200" i="1" dirty="0">
                <a:ea typeface="ヒラギノ角ゴ Pro W3" pitchFamily="-84" charset="-128"/>
                <a:cs typeface="Times New Roman" panose="02020603050405020304" pitchFamily="18" charset="0"/>
              </a:rPr>
              <a:t> </a:t>
            </a:r>
            <a:r>
              <a:rPr lang="en-US" sz="2200" dirty="0">
                <a:ea typeface="ヒラギノ角ゴ Pro W3" pitchFamily="-84" charset="-128"/>
              </a:rPr>
              <a:t>+ </a:t>
            </a:r>
            <a:r>
              <a:rPr lang="el-GR" sz="2200" i="1" dirty="0">
                <a:ea typeface="ヒラギノ角ゴ Pro W3" pitchFamily="-84" charset="-128"/>
                <a:cs typeface="Times New Roman" panose="02020603050405020304" pitchFamily="18" charset="0"/>
              </a:rPr>
              <a:t>π</a:t>
            </a:r>
            <a:r>
              <a:rPr lang="en-US" sz="2200" dirty="0">
                <a:ea typeface="ヒラギノ角ゴ Pro W3" pitchFamily="-84" charset="-128"/>
                <a:cs typeface="Times New Roman" panose="02020603050405020304" pitchFamily="18" charset="0"/>
              </a:rPr>
              <a:t>*, which is the neutral rate of interest plus the target inflation rate; and a and b are coefficient chosen by the central bank.</a:t>
            </a:r>
          </a:p>
        </p:txBody>
      </p:sp>
      <p:sp>
        <p:nvSpPr>
          <p:cNvPr id="3" name="Content Placeholder 2"/>
          <p:cNvSpPr>
            <a:spLocks noGrp="1"/>
          </p:cNvSpPr>
          <p:nvPr>
            <p:ph sz="quarter" idx="14"/>
          </p:nvPr>
        </p:nvSpPr>
        <p:spPr>
          <a:xfrm>
            <a:off x="1981200" y="4020608"/>
            <a:ext cx="8229600" cy="2286000"/>
          </a:xfrm>
        </p:spPr>
        <p:txBody>
          <a:bodyPr/>
          <a:lstStyle/>
          <a:p>
            <a:pPr>
              <a:spcBef>
                <a:spcPts val="600"/>
              </a:spcBef>
            </a:pPr>
            <a:r>
              <a:rPr lang="en-US" dirty="0">
                <a:ea typeface="ヒラギノ角ゴ Pro W3" pitchFamily="-84" charset="-128"/>
                <a:cs typeface="Times New Roman" panose="02020603050405020304" pitchFamily="18" charset="0"/>
              </a:rPr>
              <a:t>If </a:t>
            </a:r>
            <a:r>
              <a:rPr lang="el-GR" i="1" dirty="0">
                <a:ea typeface="ヒラギノ角ゴ Pro W3" pitchFamily="-84" charset="-128"/>
                <a:cs typeface="Times New Roman" panose="02020603050405020304" pitchFamily="18" charset="0"/>
              </a:rPr>
              <a:t>π</a:t>
            </a:r>
            <a:r>
              <a:rPr lang="en-US" i="1" baseline="-25000" dirty="0">
                <a:ea typeface="ヒラギノ角ゴ Pro W3" pitchFamily="-84" charset="-128"/>
                <a:cs typeface="Times New Roman" panose="02020603050405020304" pitchFamily="18" charset="0"/>
              </a:rPr>
              <a:t>t</a:t>
            </a:r>
            <a:r>
              <a:rPr lang="en-US" i="1" dirty="0">
                <a:ea typeface="ヒラギノ角ゴ Pro W3" pitchFamily="-84" charset="-128"/>
                <a:cs typeface="Times New Roman" panose="02020603050405020304" pitchFamily="18" charset="0"/>
              </a:rPr>
              <a:t> = </a:t>
            </a:r>
            <a:r>
              <a:rPr lang="el-GR" i="1" dirty="0">
                <a:ea typeface="ヒラギノ角ゴ Pro W3" pitchFamily="-84" charset="-128"/>
                <a:cs typeface="Times New Roman" panose="02020603050405020304" pitchFamily="18" charset="0"/>
              </a:rPr>
              <a:t>π</a:t>
            </a:r>
            <a:r>
              <a:rPr lang="en-US" dirty="0">
                <a:ea typeface="ヒラギノ角ゴ Pro W3" pitchFamily="-84" charset="-128"/>
                <a:cs typeface="Times New Roman" panose="02020603050405020304" pitchFamily="18" charset="0"/>
              </a:rPr>
              <a:t>*, the central bank should set </a:t>
            </a:r>
            <a:r>
              <a:rPr lang="en-US" i="1" dirty="0">
                <a:ea typeface="ヒラギノ角ゴ Pro W3" pitchFamily="-84" charset="-128"/>
                <a:cs typeface="Times New Roman" panose="02020603050405020304" pitchFamily="18" charset="0"/>
              </a:rPr>
              <a:t>i</a:t>
            </a:r>
            <a:r>
              <a:rPr lang="en-US" i="1" baseline="-25000" dirty="0">
                <a:ea typeface="ヒラギノ角ゴ Pro W3" pitchFamily="-84" charset="-128"/>
                <a:cs typeface="Times New Roman" panose="02020603050405020304" pitchFamily="18" charset="0"/>
              </a:rPr>
              <a:t>t</a:t>
            </a:r>
            <a:r>
              <a:rPr lang="en-US" i="1" dirty="0">
                <a:ea typeface="ヒラギノ角ゴ Pro W3" pitchFamily="-84" charset="-128"/>
                <a:cs typeface="Times New Roman" panose="02020603050405020304" pitchFamily="18" charset="0"/>
              </a:rPr>
              <a:t> = </a:t>
            </a:r>
            <a:r>
              <a:rPr lang="en-US" i="1" dirty="0" err="1">
                <a:ea typeface="ヒラギノ角ゴ Pro W3" pitchFamily="-84" charset="-128"/>
                <a:cs typeface="Times New Roman" panose="02020603050405020304" pitchFamily="18" charset="0"/>
              </a:rPr>
              <a:t>i</a:t>
            </a:r>
            <a:r>
              <a:rPr lang="en-US" dirty="0">
                <a:ea typeface="ヒラギノ角ゴ Pro W3" pitchFamily="-84" charset="-128"/>
                <a:cs typeface="Times New Roman" panose="02020603050405020304" pitchFamily="18" charset="0"/>
              </a:rPr>
              <a:t>*.</a:t>
            </a:r>
          </a:p>
          <a:p>
            <a:pPr>
              <a:spcBef>
                <a:spcPts val="600"/>
              </a:spcBef>
            </a:pPr>
            <a:r>
              <a:rPr lang="en-US" dirty="0">
                <a:ea typeface="ヒラギノ角ゴ Pro W3" pitchFamily="-84" charset="-128"/>
                <a:cs typeface="Times New Roman" panose="02020603050405020304" pitchFamily="18" charset="0"/>
              </a:rPr>
              <a:t>If </a:t>
            </a:r>
            <a:r>
              <a:rPr lang="el-GR" i="1" dirty="0">
                <a:ea typeface="ヒラギノ角ゴ Pro W3" pitchFamily="-84" charset="-128"/>
                <a:cs typeface="Times New Roman" panose="02020603050405020304" pitchFamily="18" charset="0"/>
              </a:rPr>
              <a:t>π</a:t>
            </a:r>
            <a:r>
              <a:rPr lang="en-US" i="1" baseline="-25000" dirty="0">
                <a:ea typeface="ヒラギノ角ゴ Pro W3" pitchFamily="-84" charset="-128"/>
                <a:cs typeface="Times New Roman" panose="02020603050405020304" pitchFamily="18" charset="0"/>
              </a:rPr>
              <a:t>t</a:t>
            </a:r>
            <a:r>
              <a:rPr lang="en-US" i="1" dirty="0">
                <a:ea typeface="ヒラギノ角ゴ Pro W3" pitchFamily="-84" charset="-128"/>
                <a:cs typeface="Times New Roman" panose="02020603050405020304" pitchFamily="18" charset="0"/>
              </a:rPr>
              <a:t> &gt; </a:t>
            </a:r>
            <a:r>
              <a:rPr lang="el-GR" i="1" dirty="0">
                <a:ea typeface="ヒラギノ角ゴ Pro W3" pitchFamily="-84" charset="-128"/>
                <a:cs typeface="Times New Roman" panose="02020603050405020304" pitchFamily="18" charset="0"/>
              </a:rPr>
              <a:t>π</a:t>
            </a:r>
            <a:r>
              <a:rPr lang="en-US" dirty="0">
                <a:ea typeface="ヒラギノ角ゴ Pro W3" pitchFamily="-84" charset="-128"/>
                <a:cs typeface="Times New Roman" panose="02020603050405020304" pitchFamily="18" charset="0"/>
              </a:rPr>
              <a:t>*, the central bank should increase </a:t>
            </a:r>
            <a:r>
              <a:rPr lang="en-US" i="1" dirty="0">
                <a:ea typeface="ヒラギノ角ゴ Pro W3" pitchFamily="-84" charset="-128"/>
                <a:cs typeface="Times New Roman" panose="02020603050405020304" pitchFamily="18" charset="0"/>
              </a:rPr>
              <a:t>i</a:t>
            </a:r>
            <a:r>
              <a:rPr lang="en-US" i="1" baseline="-25000" dirty="0">
                <a:ea typeface="ヒラギノ角ゴ Pro W3" pitchFamily="-84" charset="-128"/>
                <a:cs typeface="Times New Roman" panose="02020603050405020304" pitchFamily="18" charset="0"/>
              </a:rPr>
              <a:t>t</a:t>
            </a:r>
            <a:r>
              <a:rPr lang="en-US" i="1" dirty="0">
                <a:ea typeface="ヒラギノ角ゴ Pro W3" pitchFamily="-84" charset="-128"/>
                <a:cs typeface="Times New Roman" panose="02020603050405020304" pitchFamily="18" charset="0"/>
              </a:rPr>
              <a:t> </a:t>
            </a:r>
            <a:r>
              <a:rPr lang="en-US" dirty="0">
                <a:ea typeface="ヒラギノ角ゴ Pro W3" pitchFamily="-84" charset="-128"/>
                <a:cs typeface="Times New Roman" panose="02020603050405020304" pitchFamily="18" charset="0"/>
              </a:rPr>
              <a:t>above </a:t>
            </a:r>
            <a:r>
              <a:rPr lang="en-US" i="1" dirty="0" err="1">
                <a:ea typeface="ヒラギノ角ゴ Pro W3" pitchFamily="-84" charset="-128"/>
                <a:cs typeface="Times New Roman" panose="02020603050405020304" pitchFamily="18" charset="0"/>
              </a:rPr>
              <a:t>i</a:t>
            </a:r>
            <a:r>
              <a:rPr lang="en-US" dirty="0">
                <a:ea typeface="ヒラギノ角ゴ Pro W3" pitchFamily="-84" charset="-128"/>
                <a:cs typeface="Times New Roman" panose="02020603050405020304" pitchFamily="18" charset="0"/>
              </a:rPr>
              <a:t>*.</a:t>
            </a:r>
          </a:p>
          <a:p>
            <a:pPr>
              <a:spcBef>
                <a:spcPts val="600"/>
              </a:spcBef>
            </a:pPr>
            <a:r>
              <a:rPr lang="en-US" dirty="0">
                <a:ea typeface="ヒラギノ角ゴ Pro W3" pitchFamily="-84" charset="-128"/>
                <a:cs typeface="Times New Roman" panose="02020603050405020304" pitchFamily="18" charset="0"/>
              </a:rPr>
              <a:t>If </a:t>
            </a:r>
            <a:r>
              <a:rPr lang="en-US" i="1" dirty="0" err="1">
                <a:ea typeface="ヒラギノ角ゴ Pro W3" pitchFamily="-84" charset="-128"/>
                <a:cs typeface="Times New Roman" panose="02020603050405020304" pitchFamily="18" charset="0"/>
              </a:rPr>
              <a:t>u</a:t>
            </a:r>
            <a:r>
              <a:rPr lang="en-US" i="1" baseline="-25000" dirty="0" err="1">
                <a:ea typeface="ヒラギノ角ゴ Pro W3" pitchFamily="-84" charset="-128"/>
                <a:cs typeface="Times New Roman" panose="02020603050405020304" pitchFamily="18" charset="0"/>
              </a:rPr>
              <a:t>t</a:t>
            </a:r>
            <a:r>
              <a:rPr lang="en-US" i="1" dirty="0">
                <a:ea typeface="ヒラギノ角ゴ Pro W3" pitchFamily="-84" charset="-128"/>
                <a:cs typeface="Times New Roman" panose="02020603050405020304" pitchFamily="18" charset="0"/>
              </a:rPr>
              <a:t> &gt; u</a:t>
            </a:r>
            <a:r>
              <a:rPr lang="en-US" i="1" baseline="-25000" dirty="0">
                <a:ea typeface="ヒラギノ角ゴ Pro W3" pitchFamily="-84" charset="-128"/>
                <a:cs typeface="Times New Roman" panose="02020603050405020304" pitchFamily="18" charset="0"/>
              </a:rPr>
              <a:t>n</a:t>
            </a:r>
            <a:r>
              <a:rPr lang="en-US" dirty="0">
                <a:ea typeface="ヒラギノ角ゴ Pro W3" pitchFamily="-84" charset="-128"/>
                <a:cs typeface="Times New Roman" panose="02020603050405020304" pitchFamily="18" charset="0"/>
              </a:rPr>
              <a:t>, the central bank should decrease the nominal interest rate.</a:t>
            </a:r>
          </a:p>
          <a:p>
            <a:pPr>
              <a:spcBef>
                <a:spcPts val="600"/>
              </a:spcBef>
            </a:pPr>
            <a:r>
              <a:rPr lang="en-US" dirty="0">
                <a:ea typeface="ヒラギノ角ゴ Pro W3" pitchFamily="-84" charset="-128"/>
                <a:cs typeface="Times New Roman" panose="02020603050405020304" pitchFamily="18" charset="0"/>
              </a:rPr>
              <a:t>The coefficient </a:t>
            </a:r>
            <a:r>
              <a:rPr lang="en-US" i="1" dirty="0">
                <a:ea typeface="ヒラギノ角ゴ Pro W3" pitchFamily="-84" charset="-128"/>
                <a:cs typeface="Times New Roman" panose="02020603050405020304" pitchFamily="18" charset="0"/>
              </a:rPr>
              <a:t>b</a:t>
            </a:r>
            <a:r>
              <a:rPr lang="en-US" dirty="0">
                <a:ea typeface="ヒラギノ角ゴ Pro W3" pitchFamily="-84" charset="-128"/>
                <a:cs typeface="Times New Roman" panose="02020603050405020304" pitchFamily="18" charset="0"/>
              </a:rPr>
              <a:t> reflects how much the central bank cares about unemployment.</a:t>
            </a:r>
          </a:p>
        </p:txBody>
      </p:sp>
    </p:spTree>
    <p:extLst>
      <p:ext uri="{BB962C8B-B14F-4D97-AF65-F5344CB8AC3E}">
        <p14:creationId xmlns:p14="http://schemas.microsoft.com/office/powerpoint/2010/main" val="224490853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414"/>
            <a:ext cx="8229600" cy="984885"/>
          </a:xfrm>
        </p:spPr>
        <p:txBody>
          <a:bodyPr wrap="square">
            <a:spAutoFit/>
          </a:bodyPr>
          <a:lstStyle/>
          <a:p>
            <a:r>
              <a:rPr lang="en-IN" sz="3600" dirty="0"/>
              <a:t>23.4 Unconventional Monetary Policy </a:t>
            </a:r>
            <a:r>
              <a:rPr lang="en-IN" sz="2800" dirty="0"/>
              <a:t>(1 of 5)</a:t>
            </a:r>
            <a:endParaRPr lang="en-US" sz="3600" dirty="0"/>
          </a:p>
        </p:txBody>
      </p:sp>
      <p:sp>
        <p:nvSpPr>
          <p:cNvPr id="4" name="Content Placeholder 3"/>
          <p:cNvSpPr>
            <a:spLocks noGrp="1"/>
          </p:cNvSpPr>
          <p:nvPr>
            <p:ph idx="1"/>
          </p:nvPr>
        </p:nvSpPr>
        <p:spPr>
          <a:xfrm>
            <a:off x="1981200" y="1266825"/>
            <a:ext cx="8229600" cy="4419600"/>
          </a:xfrm>
        </p:spPr>
        <p:txBody>
          <a:bodyPr/>
          <a:lstStyle/>
          <a:p>
            <a:r>
              <a:rPr lang="en-US" sz="2400" dirty="0">
                <a:ea typeface="ヒラギノ角ゴ Pro W3" pitchFamily="-84" charset="-128"/>
              </a:rPr>
              <a:t>One example of unconventional monetary policy is </a:t>
            </a:r>
            <a:r>
              <a:rPr lang="en-US" sz="2400" b="1" dirty="0">
                <a:ea typeface="ヒラギノ角ゴ Pro W3" pitchFamily="-84" charset="-128"/>
              </a:rPr>
              <a:t>quantitative easing </a:t>
            </a:r>
            <a:r>
              <a:rPr lang="en-US" sz="2400" dirty="0">
                <a:ea typeface="ヒラギノ角ゴ Pro W3" pitchFamily="-84" charset="-128"/>
              </a:rPr>
              <a:t>or</a:t>
            </a:r>
            <a:r>
              <a:rPr lang="en-US" sz="2400" b="1" dirty="0">
                <a:ea typeface="ヒラギノ角ゴ Pro W3" pitchFamily="-84" charset="-128"/>
              </a:rPr>
              <a:t> credit easing</a:t>
            </a:r>
            <a:r>
              <a:rPr lang="en-US" sz="2400" dirty="0">
                <a:ea typeface="ヒラギノ角ゴ Pro W3" pitchFamily="-84" charset="-128"/>
              </a:rPr>
              <a:t>: Central banks buy assets other than short term bonds, with the intention of decreasing the premium on those assets, and thus decreasing the corresponding borrowing rates with the aim of stimulating economic activity.</a:t>
            </a:r>
          </a:p>
          <a:p>
            <a:r>
              <a:rPr lang="en-US" sz="2400" dirty="0">
                <a:ea typeface="ヒラギノ角ゴ Pro W3" pitchFamily="-84" charset="-128"/>
                <a:cs typeface="Times New Roman" panose="02020603050405020304" pitchFamily="18" charset="0"/>
              </a:rPr>
              <a:t>Central banks finance their purchases through money creation, leading to an increase in the money supply.</a:t>
            </a:r>
          </a:p>
          <a:p>
            <a:r>
              <a:rPr lang="en-US" sz="2400" dirty="0">
                <a:ea typeface="ヒラギノ角ゴ Pro W3" pitchFamily="-84" charset="-128"/>
                <a:cs typeface="Times New Roman" panose="02020603050405020304" pitchFamily="18" charset="0"/>
              </a:rPr>
              <a:t>Although the increase in the money supply has no effect on the policy rate, the purchase of other assets lead to lower borrowing rates.</a:t>
            </a:r>
          </a:p>
        </p:txBody>
      </p:sp>
    </p:spTree>
    <p:extLst>
      <p:ext uri="{BB962C8B-B14F-4D97-AF65-F5344CB8AC3E}">
        <p14:creationId xmlns:p14="http://schemas.microsoft.com/office/powerpoint/2010/main" val="173066338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414"/>
            <a:ext cx="8229600" cy="984885"/>
          </a:xfrm>
        </p:spPr>
        <p:txBody>
          <a:bodyPr wrap="square">
            <a:spAutoFit/>
          </a:bodyPr>
          <a:lstStyle/>
          <a:p>
            <a:r>
              <a:rPr lang="en-IN" sz="3600" dirty="0"/>
              <a:t>23.4 Unconventional Monetary Policy </a:t>
            </a:r>
            <a:r>
              <a:rPr lang="en-IN" sz="2800" dirty="0"/>
              <a:t>(2 of 5)</a:t>
            </a:r>
            <a:endParaRPr lang="en-US" sz="3600" dirty="0"/>
          </a:p>
        </p:txBody>
      </p:sp>
      <p:sp>
        <p:nvSpPr>
          <p:cNvPr id="4" name="Content Placeholder 3"/>
          <p:cNvSpPr>
            <a:spLocks noGrp="1"/>
          </p:cNvSpPr>
          <p:nvPr>
            <p:ph idx="1"/>
          </p:nvPr>
        </p:nvSpPr>
        <p:spPr>
          <a:xfrm>
            <a:off x="1981200" y="1371600"/>
            <a:ext cx="8229600" cy="3733800"/>
          </a:xfrm>
        </p:spPr>
        <p:txBody>
          <a:bodyPr/>
          <a:lstStyle/>
          <a:p>
            <a:r>
              <a:rPr lang="en-US" sz="2400" b="1" spc="-350" dirty="0">
                <a:ea typeface="ヒラギノ角ゴ Pro W3" pitchFamily="-84" charset="-128"/>
                <a:cs typeface="Times New Roman" panose="02020603050405020304" pitchFamily="18" charset="0"/>
              </a:rPr>
              <a:t>Q </a:t>
            </a:r>
            <a:r>
              <a:rPr lang="en-US" sz="2400" b="1" dirty="0">
                <a:ea typeface="ヒラギノ角ゴ Pro W3" pitchFamily="-84" charset="-128"/>
                <a:cs typeface="Times New Roman" panose="02020603050405020304" pitchFamily="18" charset="0"/>
              </a:rPr>
              <a:t>E1 </a:t>
            </a:r>
            <a:r>
              <a:rPr lang="en-US" sz="2400" dirty="0">
                <a:ea typeface="ヒラギノ角ゴ Pro W3" pitchFamily="-84" charset="-128"/>
                <a:cs typeface="Times New Roman" panose="02020603050405020304" pitchFamily="18" charset="0"/>
              </a:rPr>
              <a:t>(Quantitative Easing 1): The Fed started its first quantitative easing program in November 2008 by buying certain types of mortgage-based securities.</a:t>
            </a:r>
          </a:p>
          <a:p>
            <a:r>
              <a:rPr lang="en-US" sz="2400" b="1" spc="-350" dirty="0">
                <a:ea typeface="ヒラギノ角ゴ Pro W3" pitchFamily="-84" charset="-128"/>
                <a:cs typeface="Times New Roman" panose="02020603050405020304" pitchFamily="18" charset="0"/>
              </a:rPr>
              <a:t>Q </a:t>
            </a:r>
            <a:r>
              <a:rPr lang="en-US" sz="2400" b="1" dirty="0">
                <a:ea typeface="ヒラギノ角ゴ Pro W3" pitchFamily="-84" charset="-128"/>
                <a:cs typeface="Times New Roman" panose="02020603050405020304" pitchFamily="18" charset="0"/>
              </a:rPr>
              <a:t>E2</a:t>
            </a:r>
            <a:r>
              <a:rPr lang="en-US" sz="2400" dirty="0">
                <a:ea typeface="ヒラギノ角ゴ Pro W3" pitchFamily="-84" charset="-128"/>
                <a:cs typeface="Times New Roman" panose="02020603050405020304" pitchFamily="18" charset="0"/>
              </a:rPr>
              <a:t>: In November 2010, the Fed started buying longer term Treasury bonds with the intent of decreasing the term premium on these long term bonds.</a:t>
            </a:r>
          </a:p>
          <a:p>
            <a:r>
              <a:rPr lang="en-US" sz="2400" b="1" spc="-350" dirty="0">
                <a:ea typeface="ヒラギノ角ゴ Pro W3" pitchFamily="-84" charset="-128"/>
                <a:cs typeface="Times New Roman" panose="02020603050405020304" pitchFamily="18" charset="0"/>
              </a:rPr>
              <a:t>Q </a:t>
            </a:r>
            <a:r>
              <a:rPr lang="en-US" sz="2400" b="1" dirty="0">
                <a:ea typeface="ヒラギノ角ゴ Pro W3" pitchFamily="-84" charset="-128"/>
                <a:cs typeface="Times New Roman" panose="02020603050405020304" pitchFamily="18" charset="0"/>
              </a:rPr>
              <a:t>E3</a:t>
            </a:r>
            <a:r>
              <a:rPr lang="en-US" sz="2400" dirty="0">
                <a:ea typeface="ヒラギノ角ゴ Pro W3" pitchFamily="-84" charset="-128"/>
                <a:cs typeface="Times New Roman" panose="02020603050405020304" pitchFamily="18" charset="0"/>
              </a:rPr>
              <a:t>: In September 2012, the Fed purchased more mortgage-based securities in an effort to decrease the cost of mortgages.</a:t>
            </a:r>
          </a:p>
        </p:txBody>
      </p:sp>
    </p:spTree>
    <p:extLst>
      <p:ext uri="{BB962C8B-B14F-4D97-AF65-F5344CB8AC3E}">
        <p14:creationId xmlns:p14="http://schemas.microsoft.com/office/powerpoint/2010/main" val="2069622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93"/>
            <a:ext cx="8229600" cy="989823"/>
          </a:xfrm>
        </p:spPr>
        <p:txBody>
          <a:bodyPr wrap="square">
            <a:spAutoFit/>
          </a:bodyPr>
          <a:lstStyle/>
          <a:p>
            <a:r>
              <a:rPr lang="en-IN" sz="3600" dirty="0"/>
              <a:t>23.4 Unconventional Monetary Policy </a:t>
            </a:r>
            <a:r>
              <a:rPr lang="en-IN" sz="2800" dirty="0"/>
              <a:t>(3 of 5)</a:t>
            </a:r>
            <a:endParaRPr lang="en-US" sz="3600" dirty="0"/>
          </a:p>
        </p:txBody>
      </p:sp>
      <p:sp>
        <p:nvSpPr>
          <p:cNvPr id="4" name="Content Placeholder 3"/>
          <p:cNvSpPr>
            <a:spLocks noGrp="1"/>
          </p:cNvSpPr>
          <p:nvPr>
            <p:ph idx="1"/>
          </p:nvPr>
        </p:nvSpPr>
        <p:spPr>
          <a:xfrm>
            <a:off x="1981200" y="1219200"/>
            <a:ext cx="8229600" cy="838200"/>
          </a:xfrm>
        </p:spPr>
        <p:txBody>
          <a:bodyPr/>
          <a:lstStyle/>
          <a:p>
            <a:pPr marL="0" indent="0">
              <a:spcBef>
                <a:spcPts val="600"/>
              </a:spcBef>
              <a:buNone/>
            </a:pPr>
            <a:r>
              <a:rPr lang="en-IN" sz="2400" b="1" dirty="0">
                <a:ea typeface="ヒラギノ角ゴ Pro W3" pitchFamily="-84" charset="-128"/>
              </a:rPr>
              <a:t>Figure 23.2 </a:t>
            </a:r>
            <a:r>
              <a:rPr lang="en-US" sz="2400" dirty="0">
                <a:ea typeface="ヒラギノ角ゴ Pro W3" pitchFamily="-84" charset="-128"/>
              </a:rPr>
              <a:t>The Evolution of the US Monetary Base from 2005 to 2018</a:t>
            </a:r>
            <a:endParaRPr lang="en-IN" sz="2400" dirty="0">
              <a:ea typeface="ヒラギノ角ゴ Pro W3" pitchFamily="-84" charset="-128"/>
            </a:endParaRPr>
          </a:p>
        </p:txBody>
      </p:sp>
      <p:pic>
        <p:nvPicPr>
          <p:cNvPr id="12" name="Picture Placeholder 11" descr="A dual line graph plots the monetary base and Fed reserves in trillions of dollars for the years from 2005 to 2019.&#10;Long description is available in notes, press F6.">
            <a:extLst>
              <a:ext uri="{FF2B5EF4-FFF2-40B4-BE49-F238E27FC236}">
                <a16:creationId xmlns:a16="http://schemas.microsoft.com/office/drawing/2014/main" id="{ECE013AF-6D58-4E6E-AE58-89757E0C15D8}"/>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2846340" y="2213697"/>
            <a:ext cx="6518427" cy="3649806"/>
          </a:xfrm>
          <a:prstGeom prst="rect">
            <a:avLst/>
          </a:prstGeom>
        </p:spPr>
      </p:pic>
      <p:sp>
        <p:nvSpPr>
          <p:cNvPr id="10" name="Content Placeholder 9"/>
          <p:cNvSpPr>
            <a:spLocks noGrp="1"/>
          </p:cNvSpPr>
          <p:nvPr>
            <p:ph sz="quarter" idx="15"/>
          </p:nvPr>
        </p:nvSpPr>
        <p:spPr>
          <a:xfrm>
            <a:off x="1981200" y="6019800"/>
            <a:ext cx="8229600" cy="304800"/>
          </a:xfrm>
        </p:spPr>
        <p:txBody>
          <a:bodyPr/>
          <a:lstStyle/>
          <a:p>
            <a:pPr marL="0" indent="0">
              <a:buNone/>
            </a:pPr>
            <a:r>
              <a:rPr lang="en-US" sz="1400" i="1" dirty="0">
                <a:latin typeface="HelveticaNeueLTW1G-LtIt"/>
              </a:rPr>
              <a:t>Source: </a:t>
            </a:r>
            <a:r>
              <a:rPr lang="en-US" sz="1400" dirty="0">
                <a:latin typeface="HelveticaNeueLTW1G-LtIt"/>
              </a:rPr>
              <a:t>FRED: RESBALS BOGMBASE</a:t>
            </a:r>
          </a:p>
        </p:txBody>
      </p:sp>
    </p:spTree>
    <p:extLst>
      <p:ext uri="{BB962C8B-B14F-4D97-AF65-F5344CB8AC3E}">
        <p14:creationId xmlns:p14="http://schemas.microsoft.com/office/powerpoint/2010/main" val="320423750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485B-5912-4A71-A03E-BBA5E347EC1F}"/>
              </a:ext>
            </a:extLst>
          </p:cNvPr>
          <p:cNvSpPr>
            <a:spLocks noGrp="1"/>
          </p:cNvSpPr>
          <p:nvPr>
            <p:ph type="title"/>
          </p:nvPr>
        </p:nvSpPr>
        <p:spPr/>
        <p:txBody>
          <a:bodyPr/>
          <a:lstStyle/>
          <a:p>
            <a:r>
              <a:rPr lang="en-IN" dirty="0"/>
              <a:t>23.4 Unconventional Monetary Policy </a:t>
            </a:r>
            <a:r>
              <a:rPr lang="en-IN" sz="2800" dirty="0"/>
              <a:t>(4 of 5)</a:t>
            </a:r>
            <a:endParaRPr lang="en-US" dirty="0"/>
          </a:p>
        </p:txBody>
      </p:sp>
      <p:sp>
        <p:nvSpPr>
          <p:cNvPr id="3" name="Content Placeholder 2">
            <a:extLst>
              <a:ext uri="{FF2B5EF4-FFF2-40B4-BE49-F238E27FC236}">
                <a16:creationId xmlns:a16="http://schemas.microsoft.com/office/drawing/2014/main" id="{01D4F592-73EA-4AA3-8CC6-8499C24991C6}"/>
              </a:ext>
            </a:extLst>
          </p:cNvPr>
          <p:cNvSpPr>
            <a:spLocks noGrp="1"/>
          </p:cNvSpPr>
          <p:nvPr>
            <p:ph idx="1"/>
          </p:nvPr>
        </p:nvSpPr>
        <p:spPr/>
        <p:txBody>
          <a:bodyPr/>
          <a:lstStyle/>
          <a:p>
            <a:r>
              <a:rPr lang="en-US" sz="2400" dirty="0"/>
              <a:t>In 2015, the Fed decided the economy was healthy enough to raise rates.</a:t>
            </a:r>
          </a:p>
          <a:p>
            <a:r>
              <a:rPr lang="en-US" sz="2400" dirty="0"/>
              <a:t>However, if faced a problem. If it continued to pay zero interest on reserves banks would not be willing to hold reserves.</a:t>
            </a:r>
          </a:p>
          <a:p>
            <a:r>
              <a:rPr lang="en-US" sz="2400" dirty="0"/>
              <a:t>To keep the fed funds rate from going back to zero the Fed began paying interest on reserves.</a:t>
            </a:r>
          </a:p>
          <a:p>
            <a:r>
              <a:rPr lang="en-US" sz="2400" dirty="0"/>
              <a:t>The Fed now operates a </a:t>
            </a:r>
            <a:r>
              <a:rPr lang="en-US" sz="2400" b="1" dirty="0"/>
              <a:t>corridor system </a:t>
            </a:r>
            <a:r>
              <a:rPr lang="en-US" sz="2400" dirty="0"/>
              <a:t>where it sets a reserve rate and a discount rate.</a:t>
            </a:r>
          </a:p>
          <a:p>
            <a:r>
              <a:rPr lang="en-US" sz="2400" dirty="0"/>
              <a:t>The federal funds rate remains market determined.</a:t>
            </a:r>
          </a:p>
        </p:txBody>
      </p:sp>
    </p:spTree>
    <p:extLst>
      <p:ext uri="{BB962C8B-B14F-4D97-AF65-F5344CB8AC3E}">
        <p14:creationId xmlns:p14="http://schemas.microsoft.com/office/powerpoint/2010/main" val="17152229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1BDA-E473-4513-852D-2A4D24982D49}"/>
              </a:ext>
            </a:extLst>
          </p:cNvPr>
          <p:cNvSpPr>
            <a:spLocks noGrp="1"/>
          </p:cNvSpPr>
          <p:nvPr>
            <p:ph type="title"/>
          </p:nvPr>
        </p:nvSpPr>
        <p:spPr>
          <a:xfrm>
            <a:off x="1981200" y="-36095"/>
            <a:ext cx="8229600" cy="1097280"/>
          </a:xfrm>
        </p:spPr>
        <p:txBody>
          <a:bodyPr/>
          <a:lstStyle/>
          <a:p>
            <a:r>
              <a:rPr lang="en-IN" sz="3600" dirty="0"/>
              <a:t>23.4 Unconventional Monetary Policy </a:t>
            </a:r>
            <a:r>
              <a:rPr lang="en-IN" sz="2800" dirty="0"/>
              <a:t>(5 of 5)</a:t>
            </a:r>
            <a:endParaRPr lang="en-US" sz="2800" dirty="0"/>
          </a:p>
        </p:txBody>
      </p:sp>
      <p:sp>
        <p:nvSpPr>
          <p:cNvPr id="3" name="Content Placeholder 2">
            <a:extLst>
              <a:ext uri="{FF2B5EF4-FFF2-40B4-BE49-F238E27FC236}">
                <a16:creationId xmlns:a16="http://schemas.microsoft.com/office/drawing/2014/main" id="{A81AEBF0-0337-44D1-B51D-926DF35443F2}"/>
              </a:ext>
            </a:extLst>
          </p:cNvPr>
          <p:cNvSpPr>
            <a:spLocks noGrp="1"/>
          </p:cNvSpPr>
          <p:nvPr>
            <p:ph idx="1"/>
          </p:nvPr>
        </p:nvSpPr>
        <p:spPr>
          <a:xfrm>
            <a:off x="1981200" y="1295400"/>
            <a:ext cx="8229600" cy="838200"/>
          </a:xfrm>
        </p:spPr>
        <p:txBody>
          <a:bodyPr/>
          <a:lstStyle/>
          <a:p>
            <a:pPr marL="0" indent="0">
              <a:buNone/>
            </a:pPr>
            <a:r>
              <a:rPr lang="en-US" sz="2400" b="1" dirty="0"/>
              <a:t>Figure 23-3 </a:t>
            </a:r>
            <a:r>
              <a:rPr lang="en-US" sz="2400" dirty="0"/>
              <a:t>The Interest Rate on Reserves, the Federal Funds Rate, and the Discount Rate since 2015</a:t>
            </a:r>
          </a:p>
        </p:txBody>
      </p:sp>
      <p:pic>
        <p:nvPicPr>
          <p:cNvPr id="13" name="Picture Placeholder 12" descr="A multiple line graph shows the interest rate on reserves, the federal funds rate and the discount rate since 2015.&#10;Long description is available in notes, press F6.">
            <a:extLst>
              <a:ext uri="{FF2B5EF4-FFF2-40B4-BE49-F238E27FC236}">
                <a16:creationId xmlns:a16="http://schemas.microsoft.com/office/drawing/2014/main" id="{79C39043-19DA-4D0D-BE83-074F57A1BBA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2981888" y="2307248"/>
            <a:ext cx="6242763" cy="3572185"/>
          </a:xfrm>
          <a:prstGeom prst="rect">
            <a:avLst/>
          </a:prstGeom>
        </p:spPr>
      </p:pic>
      <p:sp>
        <p:nvSpPr>
          <p:cNvPr id="11" name="Content Placeholder 10"/>
          <p:cNvSpPr>
            <a:spLocks noGrp="1"/>
          </p:cNvSpPr>
          <p:nvPr>
            <p:ph sz="quarter" idx="15"/>
          </p:nvPr>
        </p:nvSpPr>
        <p:spPr>
          <a:xfrm>
            <a:off x="1971675" y="6020050"/>
            <a:ext cx="8239125" cy="304550"/>
          </a:xfrm>
        </p:spPr>
        <p:txBody>
          <a:bodyPr>
            <a:normAutofit/>
          </a:bodyPr>
          <a:lstStyle/>
          <a:p>
            <a:pPr marL="0" indent="0">
              <a:buNone/>
            </a:pPr>
            <a:r>
              <a:rPr lang="en-US" i="1" dirty="0"/>
              <a:t>Source: </a:t>
            </a:r>
            <a:r>
              <a:rPr lang="en-US" dirty="0"/>
              <a:t>FRED: IOER, FEDFUNDS, INTDSRUSM193N</a:t>
            </a:r>
          </a:p>
        </p:txBody>
      </p:sp>
    </p:spTree>
    <p:extLst>
      <p:ext uri="{BB962C8B-B14F-4D97-AF65-F5344CB8AC3E}">
        <p14:creationId xmlns:p14="http://schemas.microsoft.com/office/powerpoint/2010/main" val="107745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553998"/>
          </a:xfrm>
        </p:spPr>
        <p:txBody>
          <a:bodyPr wrap="square">
            <a:noAutofit/>
          </a:bodyPr>
          <a:lstStyle/>
          <a:p>
            <a:r>
              <a:rPr lang="en-IN" sz="3600" dirty="0">
                <a:latin typeface="+mj-lt"/>
              </a:rPr>
              <a:t>7.1 A Tour of the </a:t>
            </a:r>
            <a:r>
              <a:rPr lang="en-IN" sz="3600" dirty="0" err="1">
                <a:latin typeface="+mj-lt"/>
              </a:rPr>
              <a:t>Labor</a:t>
            </a:r>
            <a:r>
              <a:rPr lang="en-IN" sz="3600" dirty="0">
                <a:latin typeface="+mj-lt"/>
              </a:rPr>
              <a:t> Market </a:t>
            </a:r>
            <a:r>
              <a:rPr lang="en-IN" sz="2800" dirty="0">
                <a:latin typeface="+mj-lt"/>
              </a:rPr>
              <a:t>(2 of 4)</a:t>
            </a:r>
            <a:endParaRPr lang="en-US" sz="3600" dirty="0">
              <a:latin typeface="+mj-lt"/>
            </a:endParaRPr>
          </a:p>
        </p:txBody>
      </p:sp>
      <p:sp>
        <p:nvSpPr>
          <p:cNvPr id="5" name="Content Placeholder 4"/>
          <p:cNvSpPr>
            <a:spLocks noGrp="1"/>
          </p:cNvSpPr>
          <p:nvPr>
            <p:ph idx="1"/>
          </p:nvPr>
        </p:nvSpPr>
        <p:spPr>
          <a:xfrm>
            <a:off x="1981200" y="838201"/>
            <a:ext cx="8229600" cy="4013919"/>
          </a:xfrm>
        </p:spPr>
        <p:txBody>
          <a:bodyPr>
            <a:noAutofit/>
          </a:bodyPr>
          <a:lstStyle/>
          <a:p>
            <a:pPr>
              <a:spcBef>
                <a:spcPts val="525"/>
              </a:spcBef>
            </a:pPr>
            <a:r>
              <a:rPr lang="en-US" sz="2400" dirty="0">
                <a:ea typeface="ヒラギノ角ゴ Pro W3" pitchFamily="-84" charset="-128"/>
              </a:rPr>
              <a:t>A given unemployment rate may reflect either:</a:t>
            </a:r>
          </a:p>
          <a:p>
            <a:pPr lvl="1">
              <a:spcBef>
                <a:spcPts val="525"/>
              </a:spcBef>
            </a:pPr>
            <a:r>
              <a:rPr lang="en-US" sz="2400" dirty="0">
                <a:ea typeface="ヒラギノ角ゴ Pro W3" pitchFamily="-84" charset="-128"/>
              </a:rPr>
              <a:t>An active labor market: Many </a:t>
            </a:r>
            <a:r>
              <a:rPr lang="en-US" sz="2400" b="1" dirty="0">
                <a:ea typeface="ヒラギノ角ゴ Pro W3" pitchFamily="-84" charset="-128"/>
              </a:rPr>
              <a:t>separations</a:t>
            </a:r>
            <a:r>
              <a:rPr lang="en-US" sz="2400" dirty="0">
                <a:ea typeface="ヒラギノ角ゴ Pro W3" pitchFamily="-84" charset="-128"/>
              </a:rPr>
              <a:t> and </a:t>
            </a:r>
            <a:r>
              <a:rPr lang="en-US" sz="2400" b="1" dirty="0">
                <a:ea typeface="ヒラギノ角ゴ Pro W3" pitchFamily="-84" charset="-128"/>
              </a:rPr>
              <a:t>hires</a:t>
            </a:r>
            <a:r>
              <a:rPr lang="en-US" sz="2400" dirty="0">
                <a:ea typeface="ヒラギノ角ゴ Pro W3" pitchFamily="-84" charset="-128"/>
              </a:rPr>
              <a:t>, </a:t>
            </a:r>
            <a:r>
              <a:rPr lang="en-US" sz="2400" dirty="0" err="1">
                <a:ea typeface="ヒラギノ角ゴ Pro W3" pitchFamily="-84" charset="-128"/>
              </a:rPr>
              <a:t>i.e</a:t>
            </a:r>
            <a:r>
              <a:rPr lang="en-US" sz="2400" dirty="0">
                <a:ea typeface="ヒラギノ角ゴ Pro W3" pitchFamily="-84" charset="-128"/>
              </a:rPr>
              <a:t>, many workers entering and exiting unemployment</a:t>
            </a:r>
          </a:p>
          <a:p>
            <a:pPr lvl="1">
              <a:spcBef>
                <a:spcPts val="525"/>
              </a:spcBef>
            </a:pPr>
            <a:r>
              <a:rPr lang="en-US" sz="2400" dirty="0">
                <a:ea typeface="ヒラギノ角ゴ Pro W3" pitchFamily="-84" charset="-128"/>
              </a:rPr>
              <a:t>A sclerotic labor market: Few separations and hires, and a stagnant unemployment pool</a:t>
            </a:r>
          </a:p>
          <a:p>
            <a:pPr>
              <a:spcBef>
                <a:spcPts val="525"/>
              </a:spcBef>
            </a:pPr>
            <a:r>
              <a:rPr lang="en-US" sz="2400" dirty="0">
                <a:ea typeface="ヒラギノ角ゴ Pro W3" pitchFamily="-84" charset="-128"/>
              </a:rPr>
              <a:t>The </a:t>
            </a:r>
            <a:r>
              <a:rPr lang="en-US" sz="2400" b="1" dirty="0">
                <a:ea typeface="ヒラギノ角ゴ Pro W3" pitchFamily="-84" charset="-128"/>
              </a:rPr>
              <a:t>Current Population Survey (</a:t>
            </a:r>
            <a:r>
              <a:rPr lang="en-US" sz="2400" b="1" kern="0" spc="-350" dirty="0">
                <a:ea typeface="ヒラギノ角ゴ Pro W3" pitchFamily="-84" charset="-128"/>
              </a:rPr>
              <a:t>C P </a:t>
            </a:r>
            <a:r>
              <a:rPr lang="en-US" sz="2400" b="1" dirty="0">
                <a:ea typeface="ヒラギノ角ゴ Pro W3" pitchFamily="-84" charset="-128"/>
              </a:rPr>
              <a:t>S) </a:t>
            </a:r>
            <a:r>
              <a:rPr lang="en-US" sz="2400" dirty="0">
                <a:ea typeface="ヒラギノ角ゴ Pro W3" pitchFamily="-84" charset="-128"/>
              </a:rPr>
              <a:t>shows the average monthly flows.</a:t>
            </a:r>
          </a:p>
          <a:p>
            <a:pPr>
              <a:spcBef>
                <a:spcPts val="525"/>
              </a:spcBef>
            </a:pPr>
            <a:r>
              <a:rPr lang="en-US" sz="2400" dirty="0">
                <a:ea typeface="ヒラギノ角ゴ Pro W3" pitchFamily="-84" charset="-128"/>
              </a:rPr>
              <a:t>Separations include quits and layoffs.</a:t>
            </a:r>
          </a:p>
          <a:p>
            <a:pPr>
              <a:spcBef>
                <a:spcPts val="525"/>
              </a:spcBef>
            </a:pPr>
            <a:r>
              <a:rPr lang="en-US" sz="2400" dirty="0">
                <a:ea typeface="ヒラギノ角ゴ Pro W3" pitchFamily="-84" charset="-128"/>
              </a:rPr>
              <a:t>The </a:t>
            </a:r>
            <a:r>
              <a:rPr lang="en-US" sz="2400" b="1" dirty="0">
                <a:ea typeface="ヒラギノ角ゴ Pro W3" pitchFamily="-84" charset="-128"/>
              </a:rPr>
              <a:t>average duration of unemployment</a:t>
            </a:r>
            <a:r>
              <a:rPr lang="en-US" sz="2400" dirty="0">
                <a:ea typeface="ヒラギノ角ゴ Pro W3" pitchFamily="-84" charset="-128"/>
              </a:rPr>
              <a:t>—the length of time people spend unemployed—is 2 months.</a:t>
            </a:r>
          </a:p>
        </p:txBody>
      </p:sp>
    </p:spTree>
    <p:extLst>
      <p:ext uri="{BB962C8B-B14F-4D97-AF65-F5344CB8AC3E}">
        <p14:creationId xmlns:p14="http://schemas.microsoft.com/office/powerpoint/2010/main" val="374378994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4214"/>
            <a:ext cx="8229600" cy="989823"/>
          </a:xfrm>
        </p:spPr>
        <p:txBody>
          <a:bodyPr wrap="square">
            <a:spAutoFit/>
          </a:bodyPr>
          <a:lstStyle/>
          <a:p>
            <a:r>
              <a:rPr lang="en-IN" sz="3600" dirty="0"/>
              <a:t>23.5 Monetary Policy and Financial Stability </a:t>
            </a:r>
            <a:r>
              <a:rPr lang="en-IN" sz="2800" dirty="0"/>
              <a:t>(1 of 2)</a:t>
            </a:r>
            <a:endParaRPr lang="en-US" sz="3600" dirty="0"/>
          </a:p>
        </p:txBody>
      </p:sp>
      <p:sp>
        <p:nvSpPr>
          <p:cNvPr id="4" name="Content Placeholder 3"/>
          <p:cNvSpPr>
            <a:spLocks noGrp="1"/>
          </p:cNvSpPr>
          <p:nvPr>
            <p:ph idx="1"/>
          </p:nvPr>
        </p:nvSpPr>
        <p:spPr>
          <a:xfrm>
            <a:off x="1981200" y="1367736"/>
            <a:ext cx="8229600" cy="4941683"/>
          </a:xfrm>
        </p:spPr>
        <p:txBody>
          <a:bodyPr/>
          <a:lstStyle/>
          <a:p>
            <a:r>
              <a:rPr lang="en-US" sz="2400" b="1" dirty="0">
                <a:ea typeface="ヒラギノ角ゴ Pro W3" pitchFamily="-84" charset="-128"/>
                <a:cs typeface="Times New Roman" panose="02020603050405020304" pitchFamily="18" charset="0"/>
              </a:rPr>
              <a:t>Lender of last resort: </a:t>
            </a:r>
            <a:r>
              <a:rPr lang="en-US" sz="2400" dirty="0">
                <a:ea typeface="ヒラギノ角ゴ Pro W3" pitchFamily="-84" charset="-128"/>
                <a:cs typeface="Times New Roman" panose="02020603050405020304" pitchFamily="18" charset="0"/>
              </a:rPr>
              <a:t>A function of the Fed that provides a bank the liquidity it needs to pay the depositors without having to sell its assets.</a:t>
            </a:r>
          </a:p>
          <a:p>
            <a:r>
              <a:rPr lang="en-US" sz="2400" dirty="0">
                <a:ea typeface="ヒラギノ角ゴ Pro W3" pitchFamily="-84" charset="-128"/>
                <a:cs typeface="Times New Roman" panose="02020603050405020304" pitchFamily="18" charset="0"/>
              </a:rPr>
              <a:t>The crisis has forced central banks to consider whether they want to provide liquidity to institutions they do not regulate.</a:t>
            </a:r>
          </a:p>
          <a:p>
            <a:r>
              <a:rPr lang="en-US" sz="2400" dirty="0">
                <a:ea typeface="ヒラギノ角ゴ Pro W3" pitchFamily="-84" charset="-128"/>
                <a:cs typeface="Times New Roman" panose="02020603050405020304" pitchFamily="18" charset="0"/>
              </a:rPr>
              <a:t>The consensus is:</a:t>
            </a:r>
          </a:p>
          <a:p>
            <a:pPr lvl="1"/>
            <a:r>
              <a:rPr lang="en-US" sz="2400" dirty="0">
                <a:ea typeface="ヒラギノ角ゴ Pro W3" pitchFamily="-84" charset="-128"/>
                <a:cs typeface="Times New Roman" panose="02020603050405020304" pitchFamily="18" charset="0"/>
              </a:rPr>
              <a:t>It is risky to wait for a bubble to build up and burst</a:t>
            </a:r>
          </a:p>
          <a:p>
            <a:pPr lvl="1"/>
            <a:r>
              <a:rPr lang="en-US" sz="2400" dirty="0">
                <a:ea typeface="ヒラギノ角ゴ Pro W3" pitchFamily="-84" charset="-128"/>
                <a:cs typeface="Times New Roman" panose="02020603050405020304" pitchFamily="18" charset="0"/>
              </a:rPr>
              <a:t>To deal with bubbles or dangerous behavior in the financial system, rather than the interest rate, the right instruments are </a:t>
            </a:r>
            <a:r>
              <a:rPr lang="en-US" sz="2400" b="1" dirty="0" err="1">
                <a:ea typeface="ヒラギノ角ゴ Pro W3" pitchFamily="-84" charset="-128"/>
                <a:cs typeface="Times New Roman" panose="02020603050405020304" pitchFamily="18" charset="0"/>
              </a:rPr>
              <a:t>macroprudential</a:t>
            </a:r>
            <a:r>
              <a:rPr lang="en-US" sz="2400" b="1" dirty="0">
                <a:ea typeface="ヒラギノ角ゴ Pro W3" pitchFamily="-84" charset="-128"/>
                <a:cs typeface="Times New Roman" panose="02020603050405020304" pitchFamily="18" charset="0"/>
              </a:rPr>
              <a:t> tools</a:t>
            </a:r>
            <a:r>
              <a:rPr lang="en-US" sz="2400" dirty="0">
                <a:ea typeface="ヒラギノ角ゴ Pro W3" pitchFamily="-84" charset="-128"/>
                <a:cs typeface="Times New Roman" panose="02020603050405020304" pitchFamily="18" charset="0"/>
              </a:rPr>
              <a:t>—rules that are aimed directly at any financial institutions involved</a:t>
            </a:r>
          </a:p>
        </p:txBody>
      </p:sp>
    </p:spTree>
    <p:extLst>
      <p:ext uri="{BB962C8B-B14F-4D97-AF65-F5344CB8AC3E}">
        <p14:creationId xmlns:p14="http://schemas.microsoft.com/office/powerpoint/2010/main" val="358297387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4214"/>
            <a:ext cx="8229600" cy="989823"/>
          </a:xfrm>
        </p:spPr>
        <p:txBody>
          <a:bodyPr wrap="square">
            <a:spAutoFit/>
          </a:bodyPr>
          <a:lstStyle/>
          <a:p>
            <a:r>
              <a:rPr lang="en-IN" sz="3600" dirty="0"/>
              <a:t>23.5 Monetary Policy and Financial Stability </a:t>
            </a:r>
            <a:r>
              <a:rPr lang="en-IN" sz="2800" dirty="0"/>
              <a:t>(2 of 2)</a:t>
            </a:r>
            <a:endParaRPr lang="en-US" sz="3600" dirty="0"/>
          </a:p>
        </p:txBody>
      </p:sp>
      <p:sp>
        <p:nvSpPr>
          <p:cNvPr id="4" name="Content Placeholder 3"/>
          <p:cNvSpPr>
            <a:spLocks noGrp="1"/>
          </p:cNvSpPr>
          <p:nvPr>
            <p:ph idx="1"/>
          </p:nvPr>
        </p:nvSpPr>
        <p:spPr>
          <a:xfrm>
            <a:off x="1981200" y="1377261"/>
            <a:ext cx="8229600" cy="4941683"/>
          </a:xfrm>
        </p:spPr>
        <p:txBody>
          <a:bodyPr/>
          <a:lstStyle/>
          <a:p>
            <a:r>
              <a:rPr lang="en-US" sz="2200" b="1" dirty="0" err="1">
                <a:ea typeface="ヒラギノ角ゴ Pro W3" pitchFamily="-84" charset="-128"/>
                <a:cs typeface="Times New Roman" panose="02020603050405020304" pitchFamily="18" charset="0"/>
              </a:rPr>
              <a:t>Macroprudential</a:t>
            </a:r>
            <a:r>
              <a:rPr lang="en-US" sz="2200" b="1" dirty="0">
                <a:ea typeface="ヒラギノ角ゴ Pro W3" pitchFamily="-84" charset="-128"/>
                <a:cs typeface="Times New Roman" panose="02020603050405020304" pitchFamily="18" charset="0"/>
              </a:rPr>
              <a:t> tools aimed at borrowers:</a:t>
            </a:r>
          </a:p>
          <a:p>
            <a:pPr lvl="1"/>
            <a:r>
              <a:rPr lang="en-US" sz="2200" dirty="0">
                <a:ea typeface="ヒラギノ角ゴ Pro W3" pitchFamily="-84" charset="-128"/>
                <a:cs typeface="Times New Roman" panose="02020603050405020304" pitchFamily="18" charset="0"/>
              </a:rPr>
              <a:t>Maximum</a:t>
            </a:r>
            <a:r>
              <a:rPr lang="en-US" sz="2200" b="1" dirty="0">
                <a:ea typeface="ヒラギノ角ゴ Pro W3" pitchFamily="-84" charset="-128"/>
                <a:cs typeface="Times New Roman" panose="02020603050405020304" pitchFamily="18" charset="0"/>
              </a:rPr>
              <a:t> loan-to-value ratio (</a:t>
            </a:r>
            <a:r>
              <a:rPr lang="en-US" sz="2200" b="1" spc="-300" dirty="0">
                <a:ea typeface="ヒラギノ角ゴ Pro W3" pitchFamily="-84" charset="-128"/>
                <a:cs typeface="Times New Roman" panose="02020603050405020304" pitchFamily="18" charset="0"/>
              </a:rPr>
              <a:t>L T </a:t>
            </a:r>
            <a:r>
              <a:rPr lang="en-US" sz="2200" b="1" dirty="0">
                <a:ea typeface="ヒラギノ角ゴ Pro W3" pitchFamily="-84" charset="-128"/>
                <a:cs typeface="Times New Roman" panose="02020603050405020304" pitchFamily="18" charset="0"/>
              </a:rPr>
              <a:t>V</a:t>
            </a:r>
            <a:r>
              <a:rPr lang="en-US" sz="2200" dirty="0">
                <a:ea typeface="ヒラギノ角ゴ Pro W3" pitchFamily="-84" charset="-128"/>
                <a:cs typeface="Times New Roman" panose="02020603050405020304" pitchFamily="18" charset="0"/>
              </a:rPr>
              <a:t>): A ceiling on the size of the loan borrowers can take relative to the value of the house they buy.</a:t>
            </a:r>
          </a:p>
          <a:p>
            <a:pPr lvl="1"/>
            <a:r>
              <a:rPr lang="en-US" sz="2200" dirty="0">
                <a:ea typeface="ヒラギノ角ゴ Pro W3" pitchFamily="-84" charset="-128"/>
                <a:cs typeface="Times New Roman" panose="02020603050405020304" pitchFamily="18" charset="0"/>
              </a:rPr>
              <a:t>Reducing the maximum </a:t>
            </a:r>
            <a:r>
              <a:rPr lang="en-US" sz="2200" spc="-300" dirty="0">
                <a:ea typeface="ヒラギノ角ゴ Pro W3" pitchFamily="-84" charset="-128"/>
                <a:cs typeface="Times New Roman" panose="02020603050405020304" pitchFamily="18" charset="0"/>
              </a:rPr>
              <a:t>L T </a:t>
            </a:r>
            <a:r>
              <a:rPr lang="en-US" sz="2200" dirty="0">
                <a:ea typeface="ヒラギノ角ゴ Pro W3" pitchFamily="-84" charset="-128"/>
                <a:cs typeface="Times New Roman" panose="02020603050405020304" pitchFamily="18" charset="0"/>
              </a:rPr>
              <a:t>V is likely to decrease the demand for housing and thus slow down the housing price increase.</a:t>
            </a:r>
          </a:p>
          <a:p>
            <a:r>
              <a:rPr lang="en-US" sz="2200" b="1" dirty="0" err="1">
                <a:ea typeface="ヒラギノ角ゴ Pro W3" pitchFamily="-84" charset="-128"/>
                <a:cs typeface="Times New Roman" panose="02020603050405020304" pitchFamily="18" charset="0"/>
              </a:rPr>
              <a:t>Macroprudential</a:t>
            </a:r>
            <a:r>
              <a:rPr lang="en-US" sz="2200" b="1" dirty="0">
                <a:ea typeface="ヒラギノ角ゴ Pro W3" pitchFamily="-84" charset="-128"/>
                <a:cs typeface="Times New Roman" panose="02020603050405020304" pitchFamily="18" charset="0"/>
              </a:rPr>
              <a:t> tools aimed at lenders:</a:t>
            </a:r>
          </a:p>
          <a:p>
            <a:pPr lvl="1"/>
            <a:r>
              <a:rPr lang="en-US" sz="2200" b="1" dirty="0">
                <a:ea typeface="ヒラギノ角ゴ Pro W3" pitchFamily="-84" charset="-128"/>
                <a:cs typeface="Times New Roman" panose="02020603050405020304" pitchFamily="18" charset="0"/>
              </a:rPr>
              <a:t>Basel </a:t>
            </a:r>
            <a:r>
              <a:rPr lang="en-US" sz="2200" b="1" dirty="0">
                <a:latin typeface="Times New Roman" panose="02020603050405020304" pitchFamily="18" charset="0"/>
                <a:ea typeface="ヒラギノ角ゴ Pro W3" pitchFamily="-84" charset="-128"/>
                <a:cs typeface="Times New Roman" panose="02020603050405020304" pitchFamily="18" charset="0"/>
              </a:rPr>
              <a:t>II</a:t>
            </a:r>
            <a:r>
              <a:rPr lang="en-US" sz="2200" b="1" dirty="0">
                <a:ea typeface="ヒラギノ角ゴ Pro W3" pitchFamily="-84" charset="-128"/>
                <a:cs typeface="Times New Roman" panose="02020603050405020304" pitchFamily="18" charset="0"/>
              </a:rPr>
              <a:t> </a:t>
            </a:r>
            <a:r>
              <a:rPr lang="en-US" sz="2200" dirty="0">
                <a:ea typeface="ヒラギノ角ゴ Pro W3" pitchFamily="-84" charset="-128"/>
                <a:cs typeface="Times New Roman" panose="02020603050405020304" pitchFamily="18" charset="0"/>
              </a:rPr>
              <a:t>and </a:t>
            </a:r>
            <a:r>
              <a:rPr lang="en-US" sz="2200" b="1" dirty="0">
                <a:ea typeface="ヒラギノ角ゴ Pro W3" pitchFamily="-84" charset="-128"/>
                <a:cs typeface="Times New Roman" panose="02020603050405020304" pitchFamily="18" charset="0"/>
              </a:rPr>
              <a:t>Basel </a:t>
            </a:r>
            <a:r>
              <a:rPr lang="en-US" sz="2200" b="1" dirty="0">
                <a:latin typeface="Times New Roman" panose="02020603050405020304" pitchFamily="18" charset="0"/>
                <a:ea typeface="ヒラギノ角ゴ Pro W3" pitchFamily="-84" charset="-128"/>
                <a:cs typeface="Times New Roman" panose="02020603050405020304" pitchFamily="18" charset="0"/>
              </a:rPr>
              <a:t>III</a:t>
            </a:r>
            <a:r>
              <a:rPr lang="en-US" sz="2200" b="1" dirty="0">
                <a:ea typeface="ヒラギノ角ゴ Pro W3" pitchFamily="-84" charset="-128"/>
                <a:cs typeface="Times New Roman" panose="02020603050405020304" pitchFamily="18" charset="0"/>
              </a:rPr>
              <a:t> </a:t>
            </a:r>
            <a:r>
              <a:rPr lang="en-US" sz="2200" dirty="0">
                <a:ea typeface="ヒラギノ角ゴ Pro W3" pitchFamily="-84" charset="-128"/>
                <a:cs typeface="Times New Roman" panose="02020603050405020304" pitchFamily="18" charset="0"/>
              </a:rPr>
              <a:t>agreements among countries imposed on their banks minimum capital ratios in order to limit bank leverage.</a:t>
            </a:r>
          </a:p>
          <a:p>
            <a:pPr lvl="1"/>
            <a:r>
              <a:rPr lang="en-US" sz="2200" dirty="0">
                <a:ea typeface="ヒラギノ角ゴ Pro W3" pitchFamily="-84" charset="-128"/>
                <a:cs typeface="Times New Roman" panose="02020603050405020304" pitchFamily="18" charset="0"/>
              </a:rPr>
              <a:t>Imposing</a:t>
            </a:r>
            <a:r>
              <a:rPr lang="en-US" sz="2200" b="1" dirty="0">
                <a:ea typeface="ヒラギノ角ゴ Pro W3" pitchFamily="-84" charset="-128"/>
                <a:cs typeface="Times New Roman" panose="02020603050405020304" pitchFamily="18" charset="0"/>
              </a:rPr>
              <a:t> Capital controls </a:t>
            </a:r>
            <a:r>
              <a:rPr lang="en-US" sz="2200" dirty="0">
                <a:ea typeface="ヒラギノ角ゴ Pro W3" pitchFamily="-84" charset="-128"/>
                <a:cs typeface="Times New Roman" panose="02020603050405020304" pitchFamily="18" charset="0"/>
              </a:rPr>
              <a:t>on inflows.</a:t>
            </a:r>
          </a:p>
          <a:p>
            <a:pPr lvl="1"/>
            <a:r>
              <a:rPr lang="en-US" sz="2200" dirty="0">
                <a:ea typeface="ヒラギノ角ゴ Pro W3" pitchFamily="-84" charset="-128"/>
                <a:cs typeface="Times New Roman" panose="02020603050405020304" pitchFamily="18" charset="0"/>
              </a:rPr>
              <a:t>Lowering taxes on </a:t>
            </a:r>
            <a:r>
              <a:rPr lang="en-US" sz="2200" b="1" dirty="0">
                <a:ea typeface="ヒラギノ角ゴ Pro W3" pitchFamily="-84" charset="-128"/>
                <a:cs typeface="Times New Roman" panose="02020603050405020304" pitchFamily="18" charset="0"/>
              </a:rPr>
              <a:t>foreign direct investment.</a:t>
            </a:r>
          </a:p>
        </p:txBody>
      </p:sp>
    </p:spTree>
    <p:extLst>
      <p:ext uri="{BB962C8B-B14F-4D97-AF65-F5344CB8AC3E}">
        <p14:creationId xmlns:p14="http://schemas.microsoft.com/office/powerpoint/2010/main" val="13940813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8982"/>
            <a:ext cx="8229600" cy="989823"/>
          </a:xfrm>
        </p:spPr>
        <p:txBody>
          <a:bodyPr wrap="square">
            <a:spAutoFit/>
          </a:bodyPr>
          <a:lstStyle/>
          <a:p>
            <a:r>
              <a:rPr lang="en-IN" sz="3600" spc="-450" dirty="0"/>
              <a:t>F O C U </a:t>
            </a:r>
            <a:r>
              <a:rPr lang="en-IN" sz="3600" dirty="0"/>
              <a:t>S: </a:t>
            </a:r>
            <a:r>
              <a:rPr lang="en-IN" sz="3600" spc="-450" dirty="0"/>
              <a:t>L T </a:t>
            </a:r>
            <a:r>
              <a:rPr lang="en-IN" sz="3600" dirty="0"/>
              <a:t>V Ratios and Housing Price Increases from 2000 to 2007</a:t>
            </a:r>
            <a:endParaRPr lang="en-US" sz="3600" dirty="0"/>
          </a:p>
        </p:txBody>
      </p:sp>
      <p:sp>
        <p:nvSpPr>
          <p:cNvPr id="5" name="Content Placeholder 4"/>
          <p:cNvSpPr>
            <a:spLocks noGrp="1"/>
          </p:cNvSpPr>
          <p:nvPr>
            <p:ph idx="13"/>
          </p:nvPr>
        </p:nvSpPr>
        <p:spPr>
          <a:xfrm>
            <a:off x="1989782" y="1242760"/>
            <a:ext cx="8221019" cy="307777"/>
          </a:xfrm>
        </p:spPr>
        <p:txBody>
          <a:bodyPr>
            <a:noAutofit/>
          </a:bodyPr>
          <a:lstStyle/>
          <a:p>
            <a:pPr marL="0" indent="0">
              <a:buNone/>
            </a:pPr>
            <a:r>
              <a:rPr lang="en-IN" sz="2000" b="1" dirty="0"/>
              <a:t>Figure 1 </a:t>
            </a:r>
            <a:r>
              <a:rPr lang="en-IN" sz="2000" dirty="0"/>
              <a:t>Maximum </a:t>
            </a:r>
            <a:r>
              <a:rPr lang="en-IN" sz="2000" spc="-300" dirty="0"/>
              <a:t>L T </a:t>
            </a:r>
            <a:r>
              <a:rPr lang="en-IN" sz="2000" dirty="0"/>
              <a:t>V Ratios and Housing Price Increases, 2000−2007</a:t>
            </a:r>
          </a:p>
        </p:txBody>
      </p:sp>
      <p:pic>
        <p:nvPicPr>
          <p:cNvPr id="7" name="Picture 6" descr="A multiple line graph shows the interest rate on reserves, the federal funds rate and the discount rate since 2015.&#10;Long description is available in notes, press F6."/>
          <p:cNvPicPr>
            <a:picLocks noChangeAspect="1"/>
          </p:cNvPicPr>
          <p:nvPr/>
        </p:nvPicPr>
        <p:blipFill>
          <a:blip r:embed="rId3">
            <a:extLst>
              <a:ext uri="{28A0092B-C50C-407E-A947-70E740481C1C}">
                <a14:useLocalDpi xmlns:a14="http://schemas.microsoft.com/office/drawing/2010/main" val="0"/>
              </a:ext>
            </a:extLst>
          </a:blip>
          <a:srcRect/>
          <a:stretch/>
        </p:blipFill>
        <p:spPr>
          <a:xfrm>
            <a:off x="3014820" y="1686602"/>
            <a:ext cx="6049648" cy="3739932"/>
          </a:xfrm>
          <a:prstGeom prst="rect">
            <a:avLst/>
          </a:prstGeom>
        </p:spPr>
      </p:pic>
      <p:sp>
        <p:nvSpPr>
          <p:cNvPr id="3" name="Content Placeholder 2" descr="A graph plots the relationship between nominal house price increase from 2000 to 2007 and the maximum L T V allowed for different countries. Korea, (60, 60); Hong Kong, (70, 45); Switzerland, (80, 22); Germany, (80, negative 5); Japan, (80, negative 30); Italy, (80, 83); Denmark, (80, 90); Canada, (85, 100); Portugal, (90, 10); Spain, (100, 150); New Zealand, (100, 123); France, (100, 120); Ireland, (100, 110); Sweden, (100, 90); Norway, (100, 85); Belgium, (100, 83); United States, (100, 70); Finland, (100, 50); United Kingdom, (110, 120); Netherlands, (125, 60). All values are approximated. A positively-sloped regression line is drawn along the points labeled “y equals 1.3 x minus 46.7.” The line intersects the points denoting Hong Kong and Belgium. All values are approximated."/>
          <p:cNvSpPr>
            <a:spLocks noGrp="1"/>
          </p:cNvSpPr>
          <p:nvPr>
            <p:ph sz="quarter" idx="14"/>
          </p:nvPr>
        </p:nvSpPr>
        <p:spPr>
          <a:xfrm>
            <a:off x="1962944" y="5562600"/>
            <a:ext cx="8153400" cy="754380"/>
          </a:xfrm>
        </p:spPr>
        <p:txBody>
          <a:bodyPr>
            <a:normAutofit/>
          </a:bodyPr>
          <a:lstStyle/>
          <a:p>
            <a:pPr marL="0" indent="0">
              <a:buNone/>
            </a:pPr>
            <a:r>
              <a:rPr lang="it-IT" i="1" dirty="0"/>
              <a:t>Source: </a:t>
            </a:r>
            <a:r>
              <a:rPr lang="it-IT" dirty="0"/>
              <a:t>Christopher Crowe, Giovanni Dell’Ariccia, Deniz Igan, </a:t>
            </a:r>
            <a:r>
              <a:rPr lang="en-US" dirty="0"/>
              <a:t>and Pau </a:t>
            </a:r>
            <a:r>
              <a:rPr lang="en-US" dirty="0" err="1"/>
              <a:t>Rabanal</a:t>
            </a:r>
            <a:r>
              <a:rPr lang="en-US" dirty="0"/>
              <a:t>, “Policies for </a:t>
            </a:r>
            <a:r>
              <a:rPr lang="en-US" dirty="0" err="1"/>
              <a:t>Macrofinancial</a:t>
            </a:r>
            <a:r>
              <a:rPr lang="en-US" dirty="0"/>
              <a:t> Stability: Options to Deal with Real Estate Booms,” Staff Discussion Note, International Monetary Fund, February 2011.</a:t>
            </a:r>
          </a:p>
        </p:txBody>
      </p:sp>
    </p:spTree>
    <p:extLst>
      <p:ext uri="{BB962C8B-B14F-4D97-AF65-F5344CB8AC3E}">
        <p14:creationId xmlns:p14="http://schemas.microsoft.com/office/powerpoint/2010/main" val="265062840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82022"/>
            <a:ext cx="8229600" cy="557174"/>
          </a:xfrm>
        </p:spPr>
        <p:txBody>
          <a:bodyPr>
            <a:noAutofit/>
          </a:bodyPr>
          <a:lstStyle/>
          <a:p>
            <a:r>
              <a:rPr lang="en-IN" sz="3600" dirty="0">
                <a:latin typeface="+mj-lt"/>
              </a:rPr>
              <a:t>Macroeconomics</a:t>
            </a:r>
          </a:p>
        </p:txBody>
      </p:sp>
      <p:sp>
        <p:nvSpPr>
          <p:cNvPr id="3" name="Text Placeholder 2"/>
          <p:cNvSpPr>
            <a:spLocks noGrp="1"/>
          </p:cNvSpPr>
          <p:nvPr>
            <p:ph type="body" sz="quarter" idx="13"/>
          </p:nvPr>
        </p:nvSpPr>
        <p:spPr>
          <a:xfrm>
            <a:off x="1981200" y="762000"/>
            <a:ext cx="8229600" cy="381000"/>
          </a:xfrm>
        </p:spPr>
        <p:txBody>
          <a:bodyPr>
            <a:noAutofit/>
          </a:bodyPr>
          <a:lstStyle/>
          <a:p>
            <a:r>
              <a:rPr lang="en-US" dirty="0"/>
              <a:t>Eighth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6105525" y="2828925"/>
            <a:ext cx="4114800" cy="558800"/>
          </a:xfrm>
        </p:spPr>
        <p:txBody>
          <a:bodyPr wrap="square">
            <a:noAutofit/>
          </a:bodyPr>
          <a:lstStyle/>
          <a:p>
            <a:pPr marL="0" indent="0" algn="ctr">
              <a:buNone/>
            </a:pPr>
            <a:r>
              <a:rPr lang="en-US" sz="3200" dirty="0"/>
              <a:t>Chapter 24</a:t>
            </a:r>
          </a:p>
        </p:txBody>
      </p:sp>
      <p:sp>
        <p:nvSpPr>
          <p:cNvPr id="4" name="Text Placeholder 3"/>
          <p:cNvSpPr>
            <a:spLocks noGrp="1"/>
          </p:cNvSpPr>
          <p:nvPr>
            <p:ph type="body" sz="quarter" idx="14"/>
          </p:nvPr>
        </p:nvSpPr>
        <p:spPr>
          <a:xfrm>
            <a:off x="6096000" y="3495675"/>
            <a:ext cx="4114800" cy="669924"/>
          </a:xfrm>
        </p:spPr>
        <p:txBody>
          <a:bodyPr vert="horz" wrap="square" lIns="0" tIns="0" rIns="0" bIns="0" rtlCol="0" anchor="ctr">
            <a:noAutofit/>
          </a:bodyPr>
          <a:lstStyle/>
          <a:p>
            <a:pPr algn="ctr"/>
            <a:r>
              <a:rPr lang="en-IN" sz="2000" dirty="0">
                <a:ea typeface="ヒラギノ角ゴ Pro W3" pitchFamily="-84" charset="-128"/>
              </a:rPr>
              <a:t>Epilogue: The Story of Macroeconomics</a:t>
            </a:r>
            <a:endParaRPr lang="en-US" sz="2000" dirty="0"/>
          </a:p>
        </p:txBody>
      </p:sp>
      <p:pic>
        <p:nvPicPr>
          <p:cNvPr id="12" name="Picture Placeholder 11" descr="Front Cover: Macroeconomics, Eighth Edition by Olivier Blanchard">
            <a:extLst>
              <a:ext uri="{FF2B5EF4-FFF2-40B4-BE49-F238E27FC236}">
                <a16:creationId xmlns:a16="http://schemas.microsoft.com/office/drawing/2014/main" id="{4B7C0549-CC8A-406F-AE51-9FCA19C1137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1981201" y="1268227"/>
            <a:ext cx="4037479" cy="5046848"/>
          </a:xfrm>
          <a:prstGeom prst="rect">
            <a:avLst/>
          </a:prstGeom>
        </p:spPr>
      </p:pic>
      <p:sp>
        <p:nvSpPr>
          <p:cNvPr id="9"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4343400" y="6410325"/>
            <a:ext cx="5943600" cy="219075"/>
          </a:xfrm>
        </p:spPr>
        <p:txBody>
          <a:bodyPr wrap="square">
            <a:noAutofit/>
          </a:bodyPr>
          <a:lstStyle/>
          <a:p>
            <a:pPr marL="0" indent="0">
              <a:spcBef>
                <a:spcPts val="0"/>
              </a:spcBef>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731983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127"/>
            <a:ext cx="8229600" cy="1107996"/>
          </a:xfrm>
        </p:spPr>
        <p:txBody>
          <a:bodyPr wrap="square">
            <a:spAutoFit/>
          </a:bodyPr>
          <a:lstStyle/>
          <a:p>
            <a:r>
              <a:rPr lang="en-IN" sz="3600" dirty="0">
                <a:latin typeface="+mj-lt"/>
              </a:rPr>
              <a:t>Epilogue: The Story of Macroeconomics</a:t>
            </a:r>
            <a:endParaRPr lang="en-US" sz="3600" dirty="0">
              <a:latin typeface="+mj-lt"/>
            </a:endParaRPr>
          </a:p>
        </p:txBody>
      </p:sp>
      <p:sp>
        <p:nvSpPr>
          <p:cNvPr id="3" name="Content Placeholder 2"/>
          <p:cNvSpPr>
            <a:spLocks noGrp="1"/>
          </p:cNvSpPr>
          <p:nvPr>
            <p:ph idx="1"/>
          </p:nvPr>
        </p:nvSpPr>
        <p:spPr>
          <a:xfrm>
            <a:off x="1981200" y="1371600"/>
            <a:ext cx="8229600" cy="2362200"/>
          </a:xfrm>
        </p:spPr>
        <p:txBody>
          <a:bodyPr wrap="square">
            <a:noAutofit/>
          </a:bodyPr>
          <a:lstStyle/>
          <a:p>
            <a:r>
              <a:rPr lang="en-IN" sz="2400" dirty="0">
                <a:ea typeface="ヒラギノ角ゴ Pro W3" pitchFamily="-84" charset="-128"/>
              </a:rPr>
              <a:t>We have spent 23 chapters presenting the framework that most economists use to think about macroeconomic issues, the major conclusions they draw, and the issues on which they disagree.</a:t>
            </a:r>
          </a:p>
          <a:p>
            <a:r>
              <a:rPr lang="en-IN" sz="2400" dirty="0">
                <a:ea typeface="ヒラギノ角ゴ Pro W3" pitchFamily="-84" charset="-128"/>
              </a:rPr>
              <a:t>The chapter tells you how this framework has been built over time.</a:t>
            </a:r>
          </a:p>
        </p:txBody>
      </p:sp>
    </p:spTree>
    <p:extLst>
      <p:ext uri="{BB962C8B-B14F-4D97-AF65-F5344CB8AC3E}">
        <p14:creationId xmlns:p14="http://schemas.microsoft.com/office/powerpoint/2010/main" val="184424870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127"/>
            <a:ext cx="8229600" cy="1107996"/>
          </a:xfrm>
        </p:spPr>
        <p:txBody>
          <a:bodyPr wrap="square">
            <a:spAutoFit/>
          </a:bodyPr>
          <a:lstStyle/>
          <a:p>
            <a:r>
              <a:rPr lang="en-IN" sz="3600" dirty="0">
                <a:latin typeface="+mj-lt"/>
              </a:rPr>
              <a:t>24.1 Keynes and the Great Depression </a:t>
            </a:r>
            <a:r>
              <a:rPr lang="en-IN" sz="2800" dirty="0">
                <a:latin typeface="+mj-lt"/>
              </a:rPr>
              <a:t>(1 of 2)</a:t>
            </a:r>
            <a:endParaRPr lang="en-US" sz="3600" dirty="0">
              <a:latin typeface="+mj-lt"/>
            </a:endParaRPr>
          </a:p>
        </p:txBody>
      </p:sp>
      <p:sp>
        <p:nvSpPr>
          <p:cNvPr id="3" name="Content Placeholder 2"/>
          <p:cNvSpPr>
            <a:spLocks noGrp="1"/>
          </p:cNvSpPr>
          <p:nvPr>
            <p:ph idx="1"/>
          </p:nvPr>
        </p:nvSpPr>
        <p:spPr>
          <a:xfrm>
            <a:off x="1981200" y="1371600"/>
            <a:ext cx="8229600" cy="2438400"/>
          </a:xfrm>
        </p:spPr>
        <p:txBody>
          <a:bodyPr wrap="square">
            <a:noAutofit/>
          </a:bodyPr>
          <a:lstStyle/>
          <a:p>
            <a:r>
              <a:rPr lang="en-US" sz="2400" dirty="0">
                <a:ea typeface="ヒラギノ角ゴ Pro W3" pitchFamily="-84" charset="-128"/>
              </a:rPr>
              <a:t>The history of modern macroeconomics starts with the publication of John Maynard Keynes’s </a:t>
            </a:r>
            <a:r>
              <a:rPr lang="en-US" sz="2400" i="1" dirty="0">
                <a:ea typeface="ヒラギノ角ゴ Pro W3" pitchFamily="-84" charset="-128"/>
              </a:rPr>
              <a:t>General Theory of Employment, Interest, and Money</a:t>
            </a:r>
            <a:r>
              <a:rPr lang="en-US" sz="2400" dirty="0">
                <a:ea typeface="ヒラギノ角ゴ Pro W3" pitchFamily="-84" charset="-128"/>
              </a:rPr>
              <a:t> in 1936.</a:t>
            </a:r>
          </a:p>
          <a:p>
            <a:r>
              <a:rPr lang="en-US" sz="2400" dirty="0">
                <a:ea typeface="ヒラギノ角ゴ Pro W3" pitchFamily="-84" charset="-128"/>
              </a:rPr>
              <a:t>The General Theory is in fact </a:t>
            </a:r>
            <a:r>
              <a:rPr lang="en-US" sz="2400" b="1" dirty="0">
                <a:ea typeface="ヒラギノ角ゴ Pro W3" pitchFamily="-84" charset="-128"/>
              </a:rPr>
              <a:t>business cycle theory </a:t>
            </a:r>
            <a:r>
              <a:rPr lang="en-US" sz="2400" dirty="0">
                <a:ea typeface="ヒラギノ角ゴ Pro W3" pitchFamily="-84" charset="-128"/>
              </a:rPr>
              <a:t>that emphasizes </a:t>
            </a:r>
            <a:r>
              <a:rPr lang="en-US" sz="2400" b="1" dirty="0">
                <a:ea typeface="ヒラギノ角ゴ Pro W3" pitchFamily="-84" charset="-128"/>
              </a:rPr>
              <a:t>effective demand </a:t>
            </a:r>
            <a:r>
              <a:rPr lang="en-US" sz="2400" dirty="0">
                <a:ea typeface="ヒラギノ角ゴ Pro W3" pitchFamily="-84" charset="-128"/>
              </a:rPr>
              <a:t>(</a:t>
            </a:r>
            <a:r>
              <a:rPr lang="en-US" sz="2400" i="1" dirty="0">
                <a:ea typeface="ヒラギノ角ゴ Pro W3" pitchFamily="-84" charset="-128"/>
              </a:rPr>
              <a:t>aggregate demand</a:t>
            </a:r>
            <a:r>
              <a:rPr lang="en-US" sz="2400" dirty="0">
                <a:ea typeface="ヒラギノ角ゴ Pro W3" pitchFamily="-84" charset="-128"/>
              </a:rPr>
              <a:t>): Effective demand determines output.</a:t>
            </a:r>
          </a:p>
        </p:txBody>
      </p:sp>
    </p:spTree>
    <p:extLst>
      <p:ext uri="{BB962C8B-B14F-4D97-AF65-F5344CB8AC3E}">
        <p14:creationId xmlns:p14="http://schemas.microsoft.com/office/powerpoint/2010/main" val="40091027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127"/>
            <a:ext cx="8229600" cy="1107996"/>
          </a:xfrm>
        </p:spPr>
        <p:txBody>
          <a:bodyPr wrap="square">
            <a:spAutoFit/>
          </a:bodyPr>
          <a:lstStyle/>
          <a:p>
            <a:r>
              <a:rPr lang="en-IN" sz="3600" dirty="0">
                <a:latin typeface="+mj-lt"/>
              </a:rPr>
              <a:t>24.1 Keynes and the Great Depression </a:t>
            </a:r>
            <a:r>
              <a:rPr lang="en-IN" sz="2800" dirty="0">
                <a:latin typeface="+mj-lt"/>
              </a:rPr>
              <a:t>(2 of 2)</a:t>
            </a:r>
            <a:endParaRPr lang="en-US" sz="3600" dirty="0">
              <a:latin typeface="+mj-lt"/>
            </a:endParaRPr>
          </a:p>
        </p:txBody>
      </p:sp>
      <p:sp>
        <p:nvSpPr>
          <p:cNvPr id="3" name="Content Placeholder 2"/>
          <p:cNvSpPr>
            <a:spLocks noGrp="1"/>
          </p:cNvSpPr>
          <p:nvPr>
            <p:ph idx="1"/>
          </p:nvPr>
        </p:nvSpPr>
        <p:spPr>
          <a:xfrm>
            <a:off x="1981200" y="1371600"/>
            <a:ext cx="8229600" cy="3962400"/>
          </a:xfrm>
        </p:spPr>
        <p:txBody>
          <a:bodyPr wrap="square">
            <a:noAutofit/>
          </a:bodyPr>
          <a:lstStyle/>
          <a:p>
            <a:r>
              <a:rPr lang="en-US" sz="2400" dirty="0">
                <a:ea typeface="ヒラギノ角ゴ Pro W3" pitchFamily="-84" charset="-128"/>
              </a:rPr>
              <a:t>Keynes built the building blocks of modern macroeconomics:</a:t>
            </a:r>
          </a:p>
          <a:p>
            <a:pPr lvl="1"/>
            <a:r>
              <a:rPr lang="en-US" sz="2400" dirty="0">
                <a:ea typeface="ヒラギノ角ゴ Pro W3" pitchFamily="-84" charset="-128"/>
              </a:rPr>
              <a:t>The relation of consumption, to income and the multiplier effects</a:t>
            </a:r>
          </a:p>
          <a:p>
            <a:pPr lvl="1"/>
            <a:r>
              <a:rPr lang="en-US" sz="2400" dirty="0">
                <a:ea typeface="ヒラギノ角ゴ Pro W3" pitchFamily="-84" charset="-128"/>
              </a:rPr>
              <a:t>Liquidity preference in the demand for money that explains how monetary policy affect interest rates and aggregate demand</a:t>
            </a:r>
          </a:p>
          <a:p>
            <a:pPr lvl="1"/>
            <a:r>
              <a:rPr lang="en-US" sz="2400" dirty="0">
                <a:ea typeface="ヒラギノ角ゴ Pro W3" pitchFamily="-84" charset="-128"/>
              </a:rPr>
              <a:t>The importance of expectations in affecting consumption and investment; and shifts in expectations (animal spirits) behind shifts in demand and output</a:t>
            </a:r>
          </a:p>
        </p:txBody>
      </p:sp>
    </p:spTree>
    <p:extLst>
      <p:ext uri="{BB962C8B-B14F-4D97-AF65-F5344CB8AC3E}">
        <p14:creationId xmlns:p14="http://schemas.microsoft.com/office/powerpoint/2010/main" val="3724312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6"/>
            <a:ext cx="8229600" cy="984885"/>
          </a:xfrm>
        </p:spPr>
        <p:txBody>
          <a:bodyPr wrap="square">
            <a:spAutoFit/>
          </a:bodyPr>
          <a:lstStyle/>
          <a:p>
            <a:r>
              <a:rPr lang="en-IN" sz="3600" dirty="0">
                <a:latin typeface="+mj-lt"/>
              </a:rPr>
              <a:t>24.2 The Neoclassical Synthesis        </a:t>
            </a:r>
            <a:r>
              <a:rPr lang="en-IN" sz="2800" dirty="0">
                <a:latin typeface="+mj-lt"/>
              </a:rPr>
              <a:t>(1 of 4)</a:t>
            </a:r>
            <a:endParaRPr lang="en-US" sz="3600" dirty="0">
              <a:latin typeface="+mj-lt"/>
            </a:endParaRPr>
          </a:p>
        </p:txBody>
      </p:sp>
      <p:sp>
        <p:nvSpPr>
          <p:cNvPr id="3" name="Content Placeholder 2"/>
          <p:cNvSpPr>
            <a:spLocks noGrp="1"/>
          </p:cNvSpPr>
          <p:nvPr>
            <p:ph idx="1"/>
          </p:nvPr>
        </p:nvSpPr>
        <p:spPr>
          <a:xfrm>
            <a:off x="1981200" y="1371600"/>
            <a:ext cx="8229600" cy="3429000"/>
          </a:xfrm>
        </p:spPr>
        <p:txBody>
          <a:bodyPr wrap="square">
            <a:noAutofit/>
          </a:bodyPr>
          <a:lstStyle/>
          <a:p>
            <a:r>
              <a:rPr lang="en-US" sz="2400" dirty="0">
                <a:ea typeface="ヒラギノ角ゴ Pro W3" pitchFamily="-84" charset="-128"/>
              </a:rPr>
              <a:t>By the 1950s, a consensus, called the </a:t>
            </a:r>
            <a:r>
              <a:rPr lang="en-US" sz="2400" b="1" dirty="0">
                <a:ea typeface="ヒラギノ角ゴ Pro W3" pitchFamily="-84" charset="-128"/>
              </a:rPr>
              <a:t>neoclassical synthesis</a:t>
            </a:r>
            <a:r>
              <a:rPr lang="en-US" sz="2400" dirty="0">
                <a:ea typeface="ヒラギノ角ゴ Pro W3" pitchFamily="-84" charset="-128"/>
              </a:rPr>
              <a:t>, had emerged.</a:t>
            </a:r>
          </a:p>
          <a:p>
            <a:r>
              <a:rPr lang="en-US" sz="2400" dirty="0">
                <a:ea typeface="ヒラギノ角ゴ Pro W3" pitchFamily="-84" charset="-128"/>
              </a:rPr>
              <a:t>The </a:t>
            </a:r>
            <a:r>
              <a:rPr lang="en-US" sz="2400" i="1" spc="-300" dirty="0">
                <a:ea typeface="ヒラギノ角ゴ Pro W3" pitchFamily="-84" charset="-128"/>
              </a:rPr>
              <a:t>I </a:t>
            </a:r>
            <a:r>
              <a:rPr lang="en-US" sz="2400" i="1" dirty="0">
                <a:ea typeface="ヒラギノ角ゴ Pro W3" pitchFamily="-84" charset="-128"/>
              </a:rPr>
              <a:t>S-</a:t>
            </a:r>
            <a:r>
              <a:rPr lang="en-US" sz="2400" i="1" spc="-300" dirty="0">
                <a:ea typeface="ヒラギノ角ゴ Pro W3" pitchFamily="-84" charset="-128"/>
              </a:rPr>
              <a:t>L </a:t>
            </a:r>
            <a:r>
              <a:rPr lang="en-US" sz="2400" i="1" dirty="0">
                <a:ea typeface="ヒラギノ角ゴ Pro W3" pitchFamily="-84" charset="-128"/>
              </a:rPr>
              <a:t>M</a:t>
            </a:r>
            <a:r>
              <a:rPr lang="en-US" sz="2400" dirty="0">
                <a:ea typeface="ヒラギノ角ゴ Pro W3" pitchFamily="-84" charset="-128"/>
              </a:rPr>
              <a:t> model, developed earlier by John Hicks and Alvin Hansen, was used to formalize Keynes’s ideas.</a:t>
            </a:r>
          </a:p>
          <a:p>
            <a:r>
              <a:rPr lang="en-US" sz="2400" dirty="0">
                <a:ea typeface="ヒラギノ角ゴ Pro W3" pitchFamily="-84" charset="-128"/>
              </a:rPr>
              <a:t>Franco Modigliani and Milton Friedman independently developed the theory of consumption (Chapter 15) that emphasizes the importance of expectations in determining current consumption decision.</a:t>
            </a:r>
          </a:p>
        </p:txBody>
      </p:sp>
    </p:spTree>
    <p:extLst>
      <p:ext uri="{BB962C8B-B14F-4D97-AF65-F5344CB8AC3E}">
        <p14:creationId xmlns:p14="http://schemas.microsoft.com/office/powerpoint/2010/main" val="303592224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6"/>
            <a:ext cx="8229600" cy="984885"/>
          </a:xfrm>
        </p:spPr>
        <p:txBody>
          <a:bodyPr wrap="square">
            <a:spAutoFit/>
          </a:bodyPr>
          <a:lstStyle/>
          <a:p>
            <a:r>
              <a:rPr lang="en-IN" sz="3600" dirty="0">
                <a:latin typeface="+mj-lt"/>
              </a:rPr>
              <a:t>24.2 The Neoclassical Synthesis        </a:t>
            </a:r>
            <a:r>
              <a:rPr lang="en-IN" sz="2800" dirty="0">
                <a:latin typeface="+mj-lt"/>
              </a:rPr>
              <a:t>(2 of 4)</a:t>
            </a:r>
            <a:endParaRPr lang="en-US" sz="3600" dirty="0">
              <a:latin typeface="+mj-lt"/>
            </a:endParaRPr>
          </a:p>
        </p:txBody>
      </p:sp>
      <p:sp>
        <p:nvSpPr>
          <p:cNvPr id="3" name="Content Placeholder 2"/>
          <p:cNvSpPr>
            <a:spLocks noGrp="1"/>
          </p:cNvSpPr>
          <p:nvPr>
            <p:ph idx="1"/>
          </p:nvPr>
        </p:nvSpPr>
        <p:spPr>
          <a:xfrm>
            <a:off x="1981200" y="1371600"/>
            <a:ext cx="8229600" cy="3733800"/>
          </a:xfrm>
        </p:spPr>
        <p:txBody>
          <a:bodyPr wrap="square">
            <a:noAutofit/>
          </a:bodyPr>
          <a:lstStyle/>
          <a:p>
            <a:r>
              <a:rPr lang="en-IN" sz="2400" dirty="0">
                <a:ea typeface="ヒラギノ角ゴ Pro W3" pitchFamily="-84" charset="-128"/>
              </a:rPr>
              <a:t>James Tobin developed the theory of investment (Chapter 15), which was further developed by Dale Jorgenson.</a:t>
            </a:r>
          </a:p>
          <a:p>
            <a:r>
              <a:rPr lang="en-IN" sz="2400" dirty="0">
                <a:ea typeface="ヒラギノ角ゴ Pro W3" pitchFamily="-84" charset="-128"/>
              </a:rPr>
              <a:t>In light of rapid growth in the 1950s and 1960s, Robert Solow developed the growth model (Chapters 11 and 12) for us to think about the determinants of growth.</a:t>
            </a:r>
          </a:p>
          <a:p>
            <a:r>
              <a:rPr lang="en-IN" sz="2400" dirty="0">
                <a:ea typeface="ヒラギノ角ゴ Pro W3" pitchFamily="-84" charset="-128"/>
              </a:rPr>
              <a:t>All these contributions were integrated in larger and larger </a:t>
            </a:r>
            <a:r>
              <a:rPr lang="en-IN" sz="2400" dirty="0" err="1">
                <a:ea typeface="ヒラギノ角ゴ Pro W3" pitchFamily="-84" charset="-128"/>
              </a:rPr>
              <a:t>macroeconometric</a:t>
            </a:r>
            <a:r>
              <a:rPr lang="en-IN" sz="2400" dirty="0">
                <a:ea typeface="ヒラギノ角ゴ Pro W3" pitchFamily="-84" charset="-128"/>
              </a:rPr>
              <a:t> models, the first of which (16 equations) was developed by Lawrence Klein in the early 1950s for the United States.</a:t>
            </a:r>
          </a:p>
        </p:txBody>
      </p:sp>
    </p:spTree>
    <p:extLst>
      <p:ext uri="{BB962C8B-B14F-4D97-AF65-F5344CB8AC3E}">
        <p14:creationId xmlns:p14="http://schemas.microsoft.com/office/powerpoint/2010/main" val="33760298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6"/>
            <a:ext cx="8229600" cy="984885"/>
          </a:xfrm>
        </p:spPr>
        <p:txBody>
          <a:bodyPr wrap="square">
            <a:spAutoFit/>
          </a:bodyPr>
          <a:lstStyle/>
          <a:p>
            <a:r>
              <a:rPr lang="en-IN" sz="3600" dirty="0">
                <a:latin typeface="+mj-lt"/>
              </a:rPr>
              <a:t>24.2 The Neoclassical Synthesis        </a:t>
            </a:r>
            <a:r>
              <a:rPr lang="en-IN" sz="2800" dirty="0">
                <a:latin typeface="+mj-lt"/>
              </a:rPr>
              <a:t>(3 of 4)</a:t>
            </a:r>
            <a:endParaRPr lang="en-US" sz="3600" dirty="0">
              <a:latin typeface="+mj-lt"/>
            </a:endParaRPr>
          </a:p>
        </p:txBody>
      </p:sp>
      <p:sp>
        <p:nvSpPr>
          <p:cNvPr id="3" name="Content Placeholder 2"/>
          <p:cNvSpPr>
            <a:spLocks noGrp="1"/>
          </p:cNvSpPr>
          <p:nvPr>
            <p:ph idx="1"/>
          </p:nvPr>
        </p:nvSpPr>
        <p:spPr>
          <a:xfrm>
            <a:off x="1981200" y="1371600"/>
            <a:ext cx="8229600" cy="4114800"/>
          </a:xfrm>
        </p:spPr>
        <p:txBody>
          <a:bodyPr wrap="square">
            <a:noAutofit/>
          </a:bodyPr>
          <a:lstStyle/>
          <a:p>
            <a:r>
              <a:rPr lang="en-US" sz="2400" dirty="0">
                <a:ea typeface="ヒラギノ角ゴ Pro W3" pitchFamily="-84" charset="-128"/>
              </a:rPr>
              <a:t>The most impressive effort was the construction of the      </a:t>
            </a:r>
            <a:r>
              <a:rPr lang="en-US" sz="2400" spc="-300" dirty="0">
                <a:ea typeface="ヒラギノ角ゴ Pro W3" pitchFamily="-84" charset="-128"/>
              </a:rPr>
              <a:t>M P </a:t>
            </a:r>
            <a:r>
              <a:rPr lang="en-US" sz="2400" dirty="0">
                <a:ea typeface="ヒラギノ角ゴ Pro W3" pitchFamily="-84" charset="-128"/>
              </a:rPr>
              <a:t>S model developed during the 1960s as an expanded version of the </a:t>
            </a:r>
            <a:r>
              <a:rPr lang="en-US" sz="2400" i="1" spc="-300" dirty="0">
                <a:ea typeface="ヒラギノ角ゴ Pro W3" pitchFamily="-84" charset="-128"/>
              </a:rPr>
              <a:t>I </a:t>
            </a:r>
            <a:r>
              <a:rPr lang="en-US" sz="2400" i="1" dirty="0">
                <a:ea typeface="ヒラギノ角ゴ Pro W3" pitchFamily="-84" charset="-128"/>
              </a:rPr>
              <a:t>S-</a:t>
            </a:r>
            <a:r>
              <a:rPr lang="en-US" sz="2400" i="1" spc="-300" dirty="0">
                <a:ea typeface="ヒラギノ角ゴ Pro W3" pitchFamily="-84" charset="-128"/>
              </a:rPr>
              <a:t>L </a:t>
            </a:r>
            <a:r>
              <a:rPr lang="en-US" sz="2400" i="1" dirty="0">
                <a:ea typeface="ヒラギノ角ゴ Pro W3" pitchFamily="-84" charset="-128"/>
              </a:rPr>
              <a:t>M</a:t>
            </a:r>
            <a:r>
              <a:rPr lang="en-US" sz="2400" dirty="0">
                <a:ea typeface="ヒラギノ角ゴ Pro W3" pitchFamily="-84" charset="-128"/>
              </a:rPr>
              <a:t> model, plus a Phillips curve mechanism.</a:t>
            </a:r>
          </a:p>
          <a:p>
            <a:r>
              <a:rPr lang="en-US" sz="2400" dirty="0">
                <a:ea typeface="ヒラギノ角ゴ Pro W3" pitchFamily="-84" charset="-128"/>
              </a:rPr>
              <a:t>In the 1960s, there were heated debates between “Keynesians” and “monetarists”, centering around three issues: (1) the effectiveness of monetary versus fiscal policy, (2) the Phillips curve, and (3) the role of policy.</a:t>
            </a:r>
          </a:p>
          <a:p>
            <a:r>
              <a:rPr lang="en-US" sz="2400" dirty="0">
                <a:ea typeface="ヒラギノ角ゴ Pro W3" pitchFamily="-84" charset="-128"/>
              </a:rPr>
              <a:t>Keynes’s emphasis on fiscal rather than monetary policy was challenged by the opposite view of Friedman.</a:t>
            </a:r>
          </a:p>
        </p:txBody>
      </p:sp>
    </p:spTree>
    <p:extLst>
      <p:ext uri="{BB962C8B-B14F-4D97-AF65-F5344CB8AC3E}">
        <p14:creationId xmlns:p14="http://schemas.microsoft.com/office/powerpoint/2010/main" val="180462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474" y="86475"/>
            <a:ext cx="8229600" cy="550651"/>
          </a:xfrm>
        </p:spPr>
        <p:txBody>
          <a:bodyPr wrap="square">
            <a:noAutofit/>
          </a:bodyPr>
          <a:lstStyle/>
          <a:p>
            <a:r>
              <a:rPr lang="en-IN" sz="3600" dirty="0">
                <a:latin typeface="+mj-lt"/>
              </a:rPr>
              <a:t>7.1 A Tour of the </a:t>
            </a:r>
            <a:r>
              <a:rPr lang="en-IN" sz="3600" dirty="0" err="1">
                <a:latin typeface="+mj-lt"/>
              </a:rPr>
              <a:t>Labor</a:t>
            </a:r>
            <a:r>
              <a:rPr lang="en-IN" sz="3600" dirty="0">
                <a:latin typeface="+mj-lt"/>
              </a:rPr>
              <a:t> Market </a:t>
            </a:r>
            <a:r>
              <a:rPr lang="en-IN" sz="2800" dirty="0">
                <a:latin typeface="+mj-lt"/>
              </a:rPr>
              <a:t>(3 of 4)</a:t>
            </a:r>
            <a:endParaRPr lang="en-US" sz="3600" dirty="0">
              <a:latin typeface="+mj-lt"/>
            </a:endParaRPr>
          </a:p>
        </p:txBody>
      </p:sp>
      <p:sp>
        <p:nvSpPr>
          <p:cNvPr id="5" name="Content Placeholder 4"/>
          <p:cNvSpPr>
            <a:spLocks noGrp="1"/>
          </p:cNvSpPr>
          <p:nvPr>
            <p:ph idx="1"/>
          </p:nvPr>
        </p:nvSpPr>
        <p:spPr>
          <a:xfrm>
            <a:off x="1991474" y="879296"/>
            <a:ext cx="8229600" cy="1042514"/>
          </a:xfrm>
        </p:spPr>
        <p:txBody>
          <a:bodyPr>
            <a:noAutofit/>
          </a:bodyPr>
          <a:lstStyle/>
          <a:p>
            <a:pPr marL="0" indent="0">
              <a:buNone/>
            </a:pPr>
            <a:r>
              <a:rPr lang="en-US" sz="2000" b="1" dirty="0">
                <a:ea typeface="ヒラギノ角ゴ Pro W3" pitchFamily="-65" charset="-128"/>
              </a:rPr>
              <a:t>Figure 7.2 </a:t>
            </a:r>
            <a:r>
              <a:rPr lang="en-US" sz="2000" dirty="0">
                <a:ea typeface="ヒラギノ角ゴ Pro W3" pitchFamily="-65" charset="-128"/>
              </a:rPr>
              <a:t>Average Monthly Flows between Employment, Unemployment, and Non-participation in the United States, 1996 to 2018 (Millions)</a:t>
            </a:r>
          </a:p>
        </p:txBody>
      </p:sp>
      <p:sp>
        <p:nvSpPr>
          <p:cNvPr id="6" name="Content Placeholder 5"/>
          <p:cNvSpPr>
            <a:spLocks noGrp="1"/>
          </p:cNvSpPr>
          <p:nvPr>
            <p:ph idx="13"/>
          </p:nvPr>
        </p:nvSpPr>
        <p:spPr>
          <a:xfrm>
            <a:off x="1996612" y="2034995"/>
            <a:ext cx="4099389" cy="2613205"/>
          </a:xfrm>
        </p:spPr>
        <p:txBody>
          <a:bodyPr>
            <a:noAutofit/>
          </a:bodyPr>
          <a:lstStyle/>
          <a:p>
            <a:pPr marL="0" indent="0">
              <a:spcBef>
                <a:spcPts val="525"/>
              </a:spcBef>
              <a:buNone/>
            </a:pPr>
            <a:r>
              <a:rPr lang="en-US" sz="2000" kern="0" dirty="0">
                <a:ea typeface="ヒラギノ角ゴ Pro W3" pitchFamily="-84" charset="-128"/>
              </a:rPr>
              <a:t>(1) The flows of workers in and out of employment are large. </a:t>
            </a:r>
          </a:p>
          <a:p>
            <a:pPr marL="0" indent="0">
              <a:spcBef>
                <a:spcPts val="525"/>
              </a:spcBef>
              <a:buNone/>
            </a:pPr>
            <a:r>
              <a:rPr lang="en-US" sz="2000" kern="0" dirty="0">
                <a:ea typeface="ヒラギノ角ゴ Pro W3" pitchFamily="-84" charset="-128"/>
              </a:rPr>
              <a:t>(2) The flows in and out of unemployment are large relative to the number of unemployed. </a:t>
            </a:r>
          </a:p>
          <a:p>
            <a:pPr marL="0" indent="0">
              <a:spcBef>
                <a:spcPts val="525"/>
              </a:spcBef>
              <a:buNone/>
            </a:pPr>
            <a:r>
              <a:rPr lang="en-US" sz="2000" kern="0" dirty="0">
                <a:ea typeface="ヒラギノ角ゴ Pro W3" pitchFamily="-84" charset="-128"/>
              </a:rPr>
              <a:t>(3) There are also large flows in and out of the labor force, much of it directly to and from employment.</a:t>
            </a:r>
          </a:p>
        </p:txBody>
      </p:sp>
      <p:pic>
        <p:nvPicPr>
          <p:cNvPr id="8" name="Picture Placeholder 7" descr="An illustration depicts the average monthly flow between employment, unemployment, and out of the labor force population.&#10;Long description is available in notes, press F6.">
            <a:extLst>
              <a:ext uri="{FF2B5EF4-FFF2-40B4-BE49-F238E27FC236}">
                <a16:creationId xmlns:a16="http://schemas.microsoft.com/office/drawing/2014/main" id="{A9807AA1-67C3-4976-AF44-CC9381B55DF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6324601" y="2057401"/>
            <a:ext cx="3709553" cy="3405663"/>
          </a:xfrm>
          <a:prstGeom prst="rect">
            <a:avLst/>
          </a:prstGeom>
        </p:spPr>
      </p:pic>
      <p:sp>
        <p:nvSpPr>
          <p:cNvPr id="3" name="Content Placeholder 2"/>
          <p:cNvSpPr>
            <a:spLocks noGrp="1"/>
          </p:cNvSpPr>
          <p:nvPr>
            <p:ph sz="quarter" idx="14"/>
          </p:nvPr>
        </p:nvSpPr>
        <p:spPr>
          <a:xfrm>
            <a:off x="1981200" y="5791200"/>
            <a:ext cx="8229600" cy="533400"/>
          </a:xfrm>
        </p:spPr>
        <p:txBody>
          <a:bodyPr/>
          <a:lstStyle/>
          <a:p>
            <a:pPr marL="0" indent="0">
              <a:buNone/>
            </a:pPr>
            <a:r>
              <a:rPr lang="en-US" i="1" dirty="0"/>
              <a:t>Source: </a:t>
            </a:r>
            <a:r>
              <a:rPr lang="en-US" dirty="0"/>
              <a:t>Calculated from the series constructed by Fleischman and </a:t>
            </a:r>
            <a:r>
              <a:rPr lang="en-US" dirty="0" err="1"/>
              <a:t>Fallick</a:t>
            </a:r>
            <a:r>
              <a:rPr lang="en-US" dirty="0"/>
              <a:t>, </a:t>
            </a:r>
            <a:r>
              <a:rPr lang="en-US" dirty="0">
                <a:hlinkClick r:id="rId4" tooltip="http://www.federalreserve.gov/econresdata/researchdata/feds200434.xls."/>
              </a:rPr>
              <a:t>www.federalreserve.gov/econresdata/researchdata/feds200434.xls.</a:t>
            </a:r>
            <a:endParaRPr lang="en-US" dirty="0"/>
          </a:p>
        </p:txBody>
      </p:sp>
    </p:spTree>
    <p:extLst>
      <p:ext uri="{BB962C8B-B14F-4D97-AF65-F5344CB8AC3E}">
        <p14:creationId xmlns:p14="http://schemas.microsoft.com/office/powerpoint/2010/main" val="22444179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6"/>
            <a:ext cx="8229600" cy="984885"/>
          </a:xfrm>
        </p:spPr>
        <p:txBody>
          <a:bodyPr wrap="square">
            <a:spAutoFit/>
          </a:bodyPr>
          <a:lstStyle/>
          <a:p>
            <a:r>
              <a:rPr lang="en-IN" sz="3600" dirty="0">
                <a:latin typeface="+mj-lt"/>
              </a:rPr>
              <a:t>24.2 The Neoclassical Synthesis        </a:t>
            </a:r>
            <a:r>
              <a:rPr lang="en-IN" sz="2800" dirty="0">
                <a:latin typeface="+mj-lt"/>
              </a:rPr>
              <a:t>(4 of 4)</a:t>
            </a:r>
            <a:endParaRPr lang="en-US" sz="3600" dirty="0">
              <a:latin typeface="+mj-lt"/>
            </a:endParaRPr>
          </a:p>
        </p:txBody>
      </p:sp>
      <p:sp>
        <p:nvSpPr>
          <p:cNvPr id="3" name="Content Placeholder 2"/>
          <p:cNvSpPr>
            <a:spLocks noGrp="1"/>
          </p:cNvSpPr>
          <p:nvPr>
            <p:ph idx="1"/>
          </p:nvPr>
        </p:nvSpPr>
        <p:spPr>
          <a:xfrm>
            <a:off x="1981200" y="1371600"/>
            <a:ext cx="8229600" cy="3276600"/>
          </a:xfrm>
        </p:spPr>
        <p:txBody>
          <a:bodyPr wrap="square">
            <a:noAutofit/>
          </a:bodyPr>
          <a:lstStyle/>
          <a:p>
            <a:r>
              <a:rPr lang="en-US" sz="2400" dirty="0">
                <a:ea typeface="ヒラギノ角ゴ Pro W3" pitchFamily="-84" charset="-128"/>
              </a:rPr>
              <a:t>Milton Friedman and Edmund Phelps also challenged the Keynesian view of a reliable trade-off between unemployment and inflation, even in the long run.</a:t>
            </a:r>
          </a:p>
          <a:p>
            <a:r>
              <a:rPr lang="en-US" sz="2400" dirty="0">
                <a:ea typeface="ヒラギノ角ゴ Pro W3" pitchFamily="-84" charset="-128"/>
              </a:rPr>
              <a:t>In contrast to the Keynesians’ call for an active role of policy, Friedman argued for the use of simple rules, such as steady money growth (Chapter 23).</a:t>
            </a:r>
          </a:p>
          <a:p>
            <a:r>
              <a:rPr lang="en-US" sz="2400" dirty="0">
                <a:ea typeface="ヒラギノ角ゴ Pro W3" pitchFamily="-84" charset="-128"/>
              </a:rPr>
              <a:t>This debate on the role of macroeconomic policy has not been settled.</a:t>
            </a:r>
          </a:p>
        </p:txBody>
      </p:sp>
    </p:spTree>
    <p:extLst>
      <p:ext uri="{BB962C8B-B14F-4D97-AF65-F5344CB8AC3E}">
        <p14:creationId xmlns:p14="http://schemas.microsoft.com/office/powerpoint/2010/main" val="376093655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3579"/>
            <a:ext cx="8229600" cy="1107996"/>
          </a:xfrm>
        </p:spPr>
        <p:txBody>
          <a:bodyPr wrap="square">
            <a:spAutoFit/>
          </a:bodyPr>
          <a:lstStyle/>
          <a:p>
            <a:r>
              <a:rPr lang="fr-FR" sz="3600" dirty="0">
                <a:latin typeface="+mj-lt"/>
              </a:rPr>
              <a:t>24.3 The Rational Expectations Critique </a:t>
            </a:r>
            <a:r>
              <a:rPr lang="en-IN" sz="2800" dirty="0">
                <a:latin typeface="+mj-lt"/>
              </a:rPr>
              <a:t>(1 of 2)</a:t>
            </a:r>
            <a:endParaRPr lang="en-US" sz="3600" dirty="0">
              <a:latin typeface="+mj-lt"/>
            </a:endParaRPr>
          </a:p>
        </p:txBody>
      </p:sp>
      <p:sp>
        <p:nvSpPr>
          <p:cNvPr id="3" name="Content Placeholder 2"/>
          <p:cNvSpPr>
            <a:spLocks noGrp="1"/>
          </p:cNvSpPr>
          <p:nvPr>
            <p:ph idx="1"/>
          </p:nvPr>
        </p:nvSpPr>
        <p:spPr>
          <a:xfrm>
            <a:off x="1981200" y="1371600"/>
            <a:ext cx="8229600" cy="4876800"/>
          </a:xfrm>
        </p:spPr>
        <p:txBody>
          <a:bodyPr wrap="square">
            <a:noAutofit/>
          </a:bodyPr>
          <a:lstStyle/>
          <a:p>
            <a:r>
              <a:rPr lang="en-US" sz="2400" dirty="0">
                <a:ea typeface="ヒラギノ角ゴ Pro W3" pitchFamily="-84" charset="-128"/>
              </a:rPr>
              <a:t>In the early 1970s, Robert Lucas, Thomas Sargent and Robert </a:t>
            </a:r>
            <a:r>
              <a:rPr lang="en-US" sz="2400" dirty="0" err="1">
                <a:ea typeface="ヒラギノ角ゴ Pro W3" pitchFamily="-84" charset="-128"/>
              </a:rPr>
              <a:t>Barro</a:t>
            </a:r>
            <a:r>
              <a:rPr lang="en-US" sz="2400" dirty="0">
                <a:ea typeface="ヒラギノ角ゴ Pro W3" pitchFamily="-84" charset="-128"/>
              </a:rPr>
              <a:t> led a strong attack against mainstream macroeconomics.</a:t>
            </a:r>
          </a:p>
          <a:p>
            <a:r>
              <a:rPr lang="en-US" sz="2400" dirty="0">
                <a:ea typeface="ヒラギノ角ゴ Pro W3" pitchFamily="-84" charset="-128"/>
              </a:rPr>
              <a:t>Lucas and Sargent’s main argument was based on three implications of rational expectations, all highly damaging to Keynesian macroeconomics:</a:t>
            </a:r>
          </a:p>
          <a:p>
            <a:pPr lvl="1"/>
            <a:r>
              <a:rPr lang="en-US" sz="2400" dirty="0">
                <a:ea typeface="ヒラギノ角ゴ Pro W3" pitchFamily="-84" charset="-128"/>
              </a:rPr>
              <a:t>Existing macroeconomic models could not be used to design policy, known as the </a:t>
            </a:r>
            <a:r>
              <a:rPr lang="en-US" sz="2400" b="1" dirty="0">
                <a:ea typeface="ヒラギノ角ゴ Pro W3" pitchFamily="-84" charset="-128"/>
              </a:rPr>
              <a:t>Lucas critique.</a:t>
            </a:r>
          </a:p>
          <a:p>
            <a:pPr lvl="1"/>
            <a:r>
              <a:rPr lang="en-US" sz="2400" dirty="0">
                <a:ea typeface="ヒラギノ角ゴ Pro W3" pitchFamily="-84" charset="-128"/>
              </a:rPr>
              <a:t>With rational expectations, only </a:t>
            </a:r>
            <a:r>
              <a:rPr lang="en-US" sz="2400" i="1" dirty="0">
                <a:ea typeface="ヒラギノ角ゴ Pro W3" pitchFamily="-84" charset="-128"/>
              </a:rPr>
              <a:t>unanticipated changes in money </a:t>
            </a:r>
            <a:r>
              <a:rPr lang="en-US" sz="2400" dirty="0">
                <a:ea typeface="ヒラギノ角ゴ Pro W3" pitchFamily="-84" charset="-128"/>
              </a:rPr>
              <a:t>should affect output.</a:t>
            </a:r>
          </a:p>
          <a:p>
            <a:pPr lvl="1"/>
            <a:r>
              <a:rPr lang="en-US" sz="2400" dirty="0">
                <a:ea typeface="ヒラギノ角ゴ Pro W3" pitchFamily="-84" charset="-128"/>
              </a:rPr>
              <a:t>Game theory, rather than optimal control in Keynesian models, was the right tool to design policy.</a:t>
            </a:r>
          </a:p>
        </p:txBody>
      </p:sp>
    </p:spTree>
    <p:extLst>
      <p:ext uri="{BB962C8B-B14F-4D97-AF65-F5344CB8AC3E}">
        <p14:creationId xmlns:p14="http://schemas.microsoft.com/office/powerpoint/2010/main" val="276548089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3579"/>
            <a:ext cx="8229600" cy="1107996"/>
          </a:xfrm>
        </p:spPr>
        <p:txBody>
          <a:bodyPr wrap="square">
            <a:spAutoFit/>
          </a:bodyPr>
          <a:lstStyle/>
          <a:p>
            <a:r>
              <a:rPr lang="fr-FR" sz="3600" dirty="0">
                <a:latin typeface="+mj-lt"/>
              </a:rPr>
              <a:t>24.3 The Rational Expectations Critique </a:t>
            </a:r>
            <a:r>
              <a:rPr lang="en-IN" sz="2800" dirty="0">
                <a:latin typeface="+mj-lt"/>
              </a:rPr>
              <a:t>(2 of 2)</a:t>
            </a:r>
            <a:endParaRPr lang="en-US" sz="3600" dirty="0">
              <a:latin typeface="+mj-lt"/>
            </a:endParaRPr>
          </a:p>
        </p:txBody>
      </p:sp>
      <p:sp>
        <p:nvSpPr>
          <p:cNvPr id="3" name="Content Placeholder 2"/>
          <p:cNvSpPr>
            <a:spLocks noGrp="1"/>
          </p:cNvSpPr>
          <p:nvPr>
            <p:ph idx="1"/>
          </p:nvPr>
        </p:nvSpPr>
        <p:spPr>
          <a:xfrm>
            <a:off x="1981200" y="1371600"/>
            <a:ext cx="8229600" cy="4953000"/>
          </a:xfrm>
        </p:spPr>
        <p:txBody>
          <a:bodyPr wrap="square">
            <a:noAutofit/>
          </a:bodyPr>
          <a:lstStyle/>
          <a:p>
            <a:pPr>
              <a:spcBef>
                <a:spcPts val="600"/>
              </a:spcBef>
            </a:pPr>
            <a:r>
              <a:rPr lang="en-US" sz="2000" dirty="0">
                <a:ea typeface="ヒラギノ角ゴ Pro W3" pitchFamily="-84" charset="-128"/>
              </a:rPr>
              <a:t>The role of rational expectations has been integrated in different markets:</a:t>
            </a:r>
          </a:p>
          <a:p>
            <a:pPr lvl="1"/>
            <a:r>
              <a:rPr lang="en-US" sz="2000" dirty="0">
                <a:ea typeface="ヒラギノ角ゴ Pro W3" pitchFamily="-84" charset="-128"/>
              </a:rPr>
              <a:t>Robert Hall showed that if consumers are foresighted, then consumption behavior became </a:t>
            </a:r>
            <a:r>
              <a:rPr lang="en-US" sz="2000" b="1" dirty="0">
                <a:ea typeface="ヒラギノ角ゴ Pro W3" pitchFamily="-84" charset="-128"/>
              </a:rPr>
              <a:t>random walk</a:t>
            </a:r>
            <a:r>
              <a:rPr lang="en-US" sz="2000" dirty="0">
                <a:ea typeface="ヒラギノ角ゴ Pro W3" pitchFamily="-84" charset="-128"/>
              </a:rPr>
              <a:t>, which is unpredictable.</a:t>
            </a:r>
          </a:p>
          <a:p>
            <a:pPr lvl="1"/>
            <a:r>
              <a:rPr lang="en-US" sz="2000" dirty="0" err="1">
                <a:ea typeface="ヒラギノ角ゴ Pro W3" pitchFamily="-84" charset="-128"/>
              </a:rPr>
              <a:t>Rudiger</a:t>
            </a:r>
            <a:r>
              <a:rPr lang="en-US" sz="2000" dirty="0">
                <a:ea typeface="ヒラギノ角ゴ Pro W3" pitchFamily="-84" charset="-128"/>
              </a:rPr>
              <a:t> </a:t>
            </a:r>
            <a:r>
              <a:rPr lang="en-US" sz="2000" dirty="0" err="1">
                <a:ea typeface="ヒラギノ角ゴ Pro W3" pitchFamily="-84" charset="-128"/>
              </a:rPr>
              <a:t>Dornbusch</a:t>
            </a:r>
            <a:r>
              <a:rPr lang="en-US" sz="2000" dirty="0">
                <a:ea typeface="ヒラギノ角ゴ Pro W3" pitchFamily="-84" charset="-128"/>
              </a:rPr>
              <a:t> showed that the large swings in exchange rates under flexible exchange rates were fully consistent with rationality rather than the result of speculation by irrational investors</a:t>
            </a:r>
          </a:p>
          <a:p>
            <a:pPr lvl="1"/>
            <a:r>
              <a:rPr lang="en-US" sz="2000" dirty="0">
                <a:ea typeface="ヒラギノ角ゴ Pro W3" pitchFamily="-84" charset="-128"/>
              </a:rPr>
              <a:t>Stanley Fischer and John Taylor showed that, due to staggering of wage and price decisions, the adjustment of prices and wages in response to changes in unemployment can be slow even under rational expectations.</a:t>
            </a:r>
          </a:p>
          <a:p>
            <a:pPr>
              <a:spcBef>
                <a:spcPts val="600"/>
              </a:spcBef>
            </a:pPr>
            <a:r>
              <a:rPr lang="en-US" sz="2000" dirty="0">
                <a:ea typeface="ヒラギノ角ゴ Pro W3" pitchFamily="-84" charset="-128"/>
              </a:rPr>
              <a:t>By the end of the 1980s, the rational-expectations critique had led to an overhaul of macroeconomics.</a:t>
            </a:r>
          </a:p>
        </p:txBody>
      </p:sp>
    </p:spTree>
    <p:extLst>
      <p:ext uri="{BB962C8B-B14F-4D97-AF65-F5344CB8AC3E}">
        <p14:creationId xmlns:p14="http://schemas.microsoft.com/office/powerpoint/2010/main" val="289655938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2033"/>
            <a:ext cx="8229600" cy="1661993"/>
          </a:xfrm>
        </p:spPr>
        <p:txBody>
          <a:bodyPr wrap="square">
            <a:spAutoFit/>
          </a:bodyPr>
          <a:lstStyle/>
          <a:p>
            <a:r>
              <a:rPr lang="en-IN" sz="3600" dirty="0">
                <a:latin typeface="+mj-lt"/>
              </a:rPr>
              <a:t>24.4 Developments in Macroeconomics up to the 2009 Crisis</a:t>
            </a:r>
            <a:r>
              <a:rPr lang="fr-FR" sz="3600" dirty="0">
                <a:latin typeface="+mj-lt"/>
              </a:rPr>
              <a:t> </a:t>
            </a:r>
            <a:r>
              <a:rPr lang="en-IN" sz="2800" dirty="0">
                <a:latin typeface="+mj-lt"/>
              </a:rPr>
              <a:t>(1 of 2)</a:t>
            </a:r>
            <a:endParaRPr lang="en-US" sz="3600" dirty="0">
              <a:latin typeface="+mj-lt"/>
            </a:endParaRPr>
          </a:p>
        </p:txBody>
      </p:sp>
      <p:sp>
        <p:nvSpPr>
          <p:cNvPr id="3" name="Content Placeholder 2"/>
          <p:cNvSpPr>
            <a:spLocks noGrp="1"/>
          </p:cNvSpPr>
          <p:nvPr>
            <p:ph idx="1"/>
          </p:nvPr>
        </p:nvSpPr>
        <p:spPr>
          <a:xfrm>
            <a:off x="1981200" y="1905000"/>
            <a:ext cx="8229600" cy="3124200"/>
          </a:xfrm>
        </p:spPr>
        <p:txBody>
          <a:bodyPr wrap="square">
            <a:noAutofit/>
          </a:bodyPr>
          <a:lstStyle/>
          <a:p>
            <a:r>
              <a:rPr lang="en-US" sz="2400" dirty="0">
                <a:ea typeface="ヒラギノ角ゴ Pro W3" pitchFamily="-84" charset="-128"/>
              </a:rPr>
              <a:t>From the late 1980s to the crisis, the </a:t>
            </a:r>
            <a:r>
              <a:rPr lang="en-US" sz="2400" b="1" dirty="0">
                <a:ea typeface="ヒラギノ角ゴ Pro W3" pitchFamily="-84" charset="-128"/>
              </a:rPr>
              <a:t>new </a:t>
            </a:r>
            <a:r>
              <a:rPr lang="en-US" sz="2400" b="1" dirty="0" err="1">
                <a:ea typeface="ヒラギノ角ゴ Pro W3" pitchFamily="-84" charset="-128"/>
              </a:rPr>
              <a:t>classicals</a:t>
            </a:r>
            <a:r>
              <a:rPr lang="en-US" sz="2400" b="1" dirty="0">
                <a:ea typeface="ヒラギノ角ゴ Pro W3" pitchFamily="-84" charset="-128"/>
              </a:rPr>
              <a:t> </a:t>
            </a:r>
            <a:r>
              <a:rPr lang="en-US" sz="2400" dirty="0">
                <a:ea typeface="ヒラギノ角ゴ Pro W3" pitchFamily="-84" charset="-128"/>
              </a:rPr>
              <a:t>developed </a:t>
            </a:r>
            <a:r>
              <a:rPr lang="en-US" sz="2400" b="1" dirty="0">
                <a:ea typeface="ヒラギノ角ゴ Pro W3" pitchFamily="-84" charset="-128"/>
              </a:rPr>
              <a:t>the real business cycle (</a:t>
            </a:r>
            <a:r>
              <a:rPr lang="en-US" sz="2400" b="1" spc="-300" dirty="0">
                <a:ea typeface="ヒラギノ角ゴ Pro W3" pitchFamily="-84" charset="-128"/>
              </a:rPr>
              <a:t>R B </a:t>
            </a:r>
            <a:r>
              <a:rPr lang="en-US" sz="2400" b="1" dirty="0">
                <a:ea typeface="ヒラギノ角ゴ Pro W3" pitchFamily="-84" charset="-128"/>
              </a:rPr>
              <a:t>C) models</a:t>
            </a:r>
            <a:r>
              <a:rPr lang="en-US" sz="2400" dirty="0">
                <a:ea typeface="ヒラギノ角ゴ Pro W3" pitchFamily="-84" charset="-128"/>
              </a:rPr>
              <a:t> based on two premises:</a:t>
            </a:r>
          </a:p>
          <a:p>
            <a:pPr lvl="1"/>
            <a:r>
              <a:rPr lang="en-US" sz="2400" dirty="0">
                <a:ea typeface="ヒラギノ角ゴ Pro W3" pitchFamily="-84" charset="-128"/>
              </a:rPr>
              <a:t>Macroeconomic models should be constructed from explicit </a:t>
            </a:r>
            <a:r>
              <a:rPr lang="en-US" sz="2400" dirty="0" err="1">
                <a:ea typeface="ヒラギノ角ゴ Pro W3" pitchFamily="-84" charset="-128"/>
              </a:rPr>
              <a:t>microfoundations</a:t>
            </a:r>
            <a:r>
              <a:rPr lang="en-US" sz="2400" dirty="0">
                <a:ea typeface="ヒラギノ角ゴ Pro W3" pitchFamily="-84" charset="-128"/>
              </a:rPr>
              <a:t>.</a:t>
            </a:r>
          </a:p>
          <a:p>
            <a:pPr lvl="1"/>
            <a:r>
              <a:rPr lang="en-US" sz="2400" dirty="0">
                <a:ea typeface="ヒラギノ角ゴ Pro W3" pitchFamily="-84" charset="-128"/>
              </a:rPr>
              <a:t>Most fluctuations until the 1970s were the results of imperfections, of deviations of actual output from a slowly moving potential level of output.</a:t>
            </a:r>
          </a:p>
        </p:txBody>
      </p:sp>
    </p:spTree>
    <p:extLst>
      <p:ext uri="{BB962C8B-B14F-4D97-AF65-F5344CB8AC3E}">
        <p14:creationId xmlns:p14="http://schemas.microsoft.com/office/powerpoint/2010/main" val="27095702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2033"/>
            <a:ext cx="8229600" cy="1661993"/>
          </a:xfrm>
        </p:spPr>
        <p:txBody>
          <a:bodyPr wrap="square">
            <a:spAutoFit/>
          </a:bodyPr>
          <a:lstStyle/>
          <a:p>
            <a:r>
              <a:rPr lang="en-IN" sz="3600" dirty="0">
                <a:latin typeface="+mj-lt"/>
              </a:rPr>
              <a:t>24.4 Developments in Macroeconomics up to the 2009 Crisis</a:t>
            </a:r>
            <a:r>
              <a:rPr lang="fr-FR" sz="3600" dirty="0">
                <a:latin typeface="+mj-lt"/>
              </a:rPr>
              <a:t> </a:t>
            </a:r>
            <a:r>
              <a:rPr lang="en-IN" sz="2800" dirty="0">
                <a:latin typeface="+mj-lt"/>
              </a:rPr>
              <a:t>(2 of 2)</a:t>
            </a:r>
            <a:endParaRPr lang="en-US" sz="3600" dirty="0">
              <a:latin typeface="+mj-lt"/>
            </a:endParaRPr>
          </a:p>
        </p:txBody>
      </p:sp>
      <p:sp>
        <p:nvSpPr>
          <p:cNvPr id="3" name="Content Placeholder 2"/>
          <p:cNvSpPr>
            <a:spLocks noGrp="1"/>
          </p:cNvSpPr>
          <p:nvPr>
            <p:ph idx="1"/>
          </p:nvPr>
        </p:nvSpPr>
        <p:spPr>
          <a:xfrm>
            <a:off x="1981200" y="1924050"/>
            <a:ext cx="8229600" cy="4343400"/>
          </a:xfrm>
        </p:spPr>
        <p:txBody>
          <a:bodyPr wrap="square">
            <a:noAutofit/>
          </a:bodyPr>
          <a:lstStyle/>
          <a:p>
            <a:pPr>
              <a:spcBef>
                <a:spcPts val="600"/>
              </a:spcBef>
            </a:pPr>
            <a:r>
              <a:rPr lang="en-US" sz="2200" b="1" dirty="0">
                <a:ea typeface="ヒラギノ角ゴ Pro W3" pitchFamily="-84" charset="-128"/>
              </a:rPr>
              <a:t>New Keynesians </a:t>
            </a:r>
            <a:r>
              <a:rPr lang="en-US" sz="2200" dirty="0">
                <a:ea typeface="ヒラギノ角ゴ Pro W3" pitchFamily="-84" charset="-128"/>
              </a:rPr>
              <a:t>recognized rational expectations but believed that much remained to be learned about the nature of market imperfections and their implications for macroeconomic fluctuations.</a:t>
            </a:r>
          </a:p>
          <a:p>
            <a:pPr>
              <a:spcBef>
                <a:spcPts val="600"/>
              </a:spcBef>
            </a:pPr>
            <a:r>
              <a:rPr lang="en-US" sz="2200" dirty="0">
                <a:ea typeface="ヒラギノ角ゴ Pro W3" pitchFamily="-84" charset="-128"/>
              </a:rPr>
              <a:t>Their work included studying the nature and implications of </a:t>
            </a:r>
            <a:r>
              <a:rPr lang="en-US" sz="2200" b="1" dirty="0">
                <a:ea typeface="ヒラギノ角ゴ Pro W3" pitchFamily="-84" charset="-128"/>
              </a:rPr>
              <a:t>nominal rigidities</a:t>
            </a:r>
            <a:r>
              <a:rPr lang="en-US" sz="2200" dirty="0">
                <a:ea typeface="ヒラギノ角ゴ Pro W3" pitchFamily="-84" charset="-128"/>
              </a:rPr>
              <a:t>, and the </a:t>
            </a:r>
            <a:r>
              <a:rPr lang="en-US" sz="2200" b="1" dirty="0">
                <a:ea typeface="ヒラギノ角ゴ Pro W3" pitchFamily="-84" charset="-128"/>
              </a:rPr>
              <a:t>menu cost</a:t>
            </a:r>
            <a:r>
              <a:rPr lang="en-US" sz="2200" dirty="0">
                <a:ea typeface="ヒラギノ角ゴ Pro W3" pitchFamily="-84" charset="-128"/>
              </a:rPr>
              <a:t>, and </a:t>
            </a:r>
            <a:r>
              <a:rPr lang="en-US" sz="2200" b="1" dirty="0">
                <a:ea typeface="ヒラギノ角ゴ Pro W3" pitchFamily="-84" charset="-128"/>
              </a:rPr>
              <a:t>efficiency wages</a:t>
            </a:r>
            <a:r>
              <a:rPr lang="en-US" sz="2200" dirty="0">
                <a:ea typeface="ヒラギノ角ゴ Pro W3" pitchFamily="-84" charset="-128"/>
              </a:rPr>
              <a:t>. </a:t>
            </a:r>
          </a:p>
          <a:p>
            <a:pPr>
              <a:spcBef>
                <a:spcPts val="600"/>
              </a:spcBef>
            </a:pPr>
            <a:r>
              <a:rPr lang="en-US" sz="2200" dirty="0">
                <a:ea typeface="ヒラギノ角ゴ Pro W3" pitchFamily="-84" charset="-128"/>
              </a:rPr>
              <a:t>Michael Woodford and </a:t>
            </a:r>
            <a:r>
              <a:rPr lang="en-US" sz="2200" dirty="0" err="1">
                <a:ea typeface="ヒラギノ角ゴ Pro W3" pitchFamily="-84" charset="-128"/>
              </a:rPr>
              <a:t>Jordi</a:t>
            </a:r>
            <a:r>
              <a:rPr lang="en-US" sz="2200" dirty="0">
                <a:ea typeface="ヒラギノ角ゴ Pro W3" pitchFamily="-84" charset="-128"/>
              </a:rPr>
              <a:t> </a:t>
            </a:r>
            <a:r>
              <a:rPr lang="en-US" sz="2200" dirty="0" err="1">
                <a:ea typeface="ヒラギノ角ゴ Pro W3" pitchFamily="-84" charset="-128"/>
              </a:rPr>
              <a:t>Gali</a:t>
            </a:r>
            <a:r>
              <a:rPr lang="en-US" sz="2200" dirty="0">
                <a:ea typeface="ヒラギノ角ゴ Pro W3" pitchFamily="-84" charset="-128"/>
              </a:rPr>
              <a:t> built the </a:t>
            </a:r>
            <a:r>
              <a:rPr lang="en-US" sz="2200" i="1" dirty="0">
                <a:ea typeface="ヒラギノ角ゴ Pro W3" pitchFamily="-84" charset="-128"/>
              </a:rPr>
              <a:t>new Keynesian model</a:t>
            </a:r>
            <a:r>
              <a:rPr lang="en-US" sz="2200" dirty="0">
                <a:ea typeface="ヒラギノ角ゴ Pro W3" pitchFamily="-84" charset="-128"/>
              </a:rPr>
              <a:t> that embodies utility and profit maximization, rational expectations, and nominal rigidities.</a:t>
            </a:r>
          </a:p>
          <a:p>
            <a:pPr>
              <a:spcBef>
                <a:spcPts val="600"/>
              </a:spcBef>
            </a:pPr>
            <a:r>
              <a:rPr lang="en-US" sz="2200" dirty="0">
                <a:ea typeface="ヒラギノ角ゴ Pro W3" pitchFamily="-84" charset="-128"/>
              </a:rPr>
              <a:t>Since the late 1980s, contributions to growth theory went under the name of </a:t>
            </a:r>
            <a:r>
              <a:rPr lang="en-US" sz="2200" b="1" dirty="0">
                <a:ea typeface="ヒラギノ角ゴ Pro W3" pitchFamily="-84" charset="-128"/>
              </a:rPr>
              <a:t>new growth theory</a:t>
            </a:r>
            <a:r>
              <a:rPr lang="en-US" sz="2200" dirty="0">
                <a:ea typeface="ヒラギノ角ゴ Pro W3" pitchFamily="-84" charset="-128"/>
              </a:rPr>
              <a:t>, led by Robert Lucas and Paul </a:t>
            </a:r>
            <a:r>
              <a:rPr lang="en-US" sz="2200" dirty="0" err="1">
                <a:ea typeface="ヒラギノ角ゴ Pro W3" pitchFamily="-84" charset="-128"/>
              </a:rPr>
              <a:t>Romer</a:t>
            </a:r>
            <a:r>
              <a:rPr lang="en-US" sz="2200" dirty="0">
                <a:ea typeface="ヒラギノ角ゴ Pro W3" pitchFamily="-84" charset="-128"/>
              </a:rPr>
              <a:t>.</a:t>
            </a:r>
          </a:p>
        </p:txBody>
      </p:sp>
    </p:spTree>
    <p:extLst>
      <p:ext uri="{BB962C8B-B14F-4D97-AF65-F5344CB8AC3E}">
        <p14:creationId xmlns:p14="http://schemas.microsoft.com/office/powerpoint/2010/main" val="362235925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008"/>
            <a:ext cx="8229600" cy="1107996"/>
          </a:xfrm>
        </p:spPr>
        <p:txBody>
          <a:bodyPr wrap="square">
            <a:spAutoFit/>
          </a:bodyPr>
          <a:lstStyle/>
          <a:p>
            <a:r>
              <a:rPr lang="en-IN" sz="3600" dirty="0">
                <a:latin typeface="+mj-lt"/>
              </a:rPr>
              <a:t>24.5 First Lessons for Macroeconomics after the Crisis</a:t>
            </a:r>
            <a:endParaRPr lang="en-US" sz="3600" dirty="0">
              <a:latin typeface="+mj-lt"/>
            </a:endParaRPr>
          </a:p>
        </p:txBody>
      </p:sp>
      <p:sp>
        <p:nvSpPr>
          <p:cNvPr id="3" name="Content Placeholder 2"/>
          <p:cNvSpPr>
            <a:spLocks noGrp="1"/>
          </p:cNvSpPr>
          <p:nvPr>
            <p:ph idx="1"/>
          </p:nvPr>
        </p:nvSpPr>
        <p:spPr>
          <a:xfrm>
            <a:off x="1981200" y="1384852"/>
            <a:ext cx="8229600" cy="4419600"/>
          </a:xfrm>
        </p:spPr>
        <p:txBody>
          <a:bodyPr wrap="square">
            <a:noAutofit/>
          </a:bodyPr>
          <a:lstStyle/>
          <a:p>
            <a:r>
              <a:rPr lang="en-US" sz="2400" dirty="0">
                <a:ea typeface="ヒラギノ角ゴ Pro W3" pitchFamily="-84" charset="-128"/>
              </a:rPr>
              <a:t>The crisis reflects a major failure of macroeconomics to realize that a relatively small shock like the decrease in U.S. housing prices, could lead to a major financial and macroeconomic global crisis.</a:t>
            </a:r>
          </a:p>
          <a:p>
            <a:r>
              <a:rPr lang="en-US" sz="2400" dirty="0">
                <a:ea typeface="ヒラギノ角ゴ Pro W3" pitchFamily="-84" charset="-128"/>
              </a:rPr>
              <a:t>Much of the work to understand the crisis was carried out outside macroeconomics, in the fields of finance or corporate finance.</a:t>
            </a:r>
          </a:p>
          <a:p>
            <a:r>
              <a:rPr lang="en-US" sz="2400" dirty="0">
                <a:ea typeface="ヒラギノ角ゴ Pro W3" pitchFamily="-84" charset="-128"/>
              </a:rPr>
              <a:t>Researchers have turned their attention to the financial system, the nature of macro financial linkages, and integration of those pieces into large macroeconomic models.</a:t>
            </a:r>
          </a:p>
        </p:txBody>
      </p:sp>
    </p:spTree>
    <p:extLst>
      <p:ext uri="{BB962C8B-B14F-4D97-AF65-F5344CB8AC3E}">
        <p14:creationId xmlns:p14="http://schemas.microsoft.com/office/powerpoint/2010/main" val="4235719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553998"/>
          </a:xfrm>
        </p:spPr>
        <p:txBody>
          <a:bodyPr wrap="square">
            <a:noAutofit/>
          </a:bodyPr>
          <a:lstStyle/>
          <a:p>
            <a:r>
              <a:rPr lang="en-IN" sz="3600" dirty="0">
                <a:latin typeface="+mj-lt"/>
              </a:rPr>
              <a:t>7.1 A Tour of the </a:t>
            </a:r>
            <a:r>
              <a:rPr lang="en-IN" sz="3600" dirty="0" err="1">
                <a:latin typeface="+mj-lt"/>
              </a:rPr>
              <a:t>Labor</a:t>
            </a:r>
            <a:r>
              <a:rPr lang="en-IN" sz="3600" dirty="0">
                <a:latin typeface="+mj-lt"/>
              </a:rPr>
              <a:t> Market</a:t>
            </a:r>
            <a:r>
              <a:rPr lang="en-IN" sz="2800" dirty="0">
                <a:latin typeface="+mj-lt"/>
              </a:rPr>
              <a:t> (4 of 4)</a:t>
            </a:r>
            <a:endParaRPr lang="en-US" sz="3600" dirty="0">
              <a:latin typeface="+mj-lt"/>
            </a:endParaRPr>
          </a:p>
        </p:txBody>
      </p:sp>
      <p:sp>
        <p:nvSpPr>
          <p:cNvPr id="5" name="Content Placeholder 4"/>
          <p:cNvSpPr>
            <a:spLocks noGrp="1"/>
          </p:cNvSpPr>
          <p:nvPr>
            <p:ph idx="1"/>
          </p:nvPr>
        </p:nvSpPr>
        <p:spPr>
          <a:xfrm>
            <a:off x="1981200" y="838201"/>
            <a:ext cx="8229600" cy="2280111"/>
          </a:xfrm>
        </p:spPr>
        <p:txBody>
          <a:bodyPr>
            <a:noAutofit/>
          </a:bodyPr>
          <a:lstStyle/>
          <a:p>
            <a:pPr>
              <a:spcBef>
                <a:spcPts val="525"/>
              </a:spcBef>
            </a:pPr>
            <a:r>
              <a:rPr lang="en-US" sz="2400" dirty="0">
                <a:ea typeface="ヒラギノ角ゴ Pro W3" pitchFamily="-84" charset="-128"/>
              </a:rPr>
              <a:t>Many who are classified as “out of the labor force” are in fact </a:t>
            </a:r>
            <a:r>
              <a:rPr lang="en-US" sz="2400" b="1" dirty="0">
                <a:ea typeface="ヒラギノ角ゴ Pro W3" pitchFamily="-84" charset="-128"/>
              </a:rPr>
              <a:t>discouraged workers</a:t>
            </a:r>
            <a:r>
              <a:rPr lang="en-US" sz="2400" dirty="0">
                <a:ea typeface="ヒラギノ角ゴ Pro W3" pitchFamily="-84" charset="-128"/>
              </a:rPr>
              <a:t>—not actively looking for a job but will take it if they find one.</a:t>
            </a:r>
          </a:p>
          <a:p>
            <a:pPr>
              <a:spcBef>
                <a:spcPts val="525"/>
              </a:spcBef>
            </a:pPr>
            <a:r>
              <a:rPr lang="en-US" sz="2400" dirty="0">
                <a:ea typeface="ヒラギノ角ゴ Pro W3" pitchFamily="-84" charset="-128"/>
              </a:rPr>
              <a:t>So, rather than the unemployment rate, economists sometimes focus on the </a:t>
            </a:r>
            <a:r>
              <a:rPr lang="en-US" sz="2400" b="1" dirty="0">
                <a:ea typeface="ヒラギノ角ゴ Pro W3" pitchFamily="-84" charset="-128"/>
              </a:rPr>
              <a:t>employment rate</a:t>
            </a:r>
            <a:r>
              <a:rPr lang="en-US" sz="2400" dirty="0">
                <a:ea typeface="ヒラギノ角ゴ Pro W3" pitchFamily="-84" charset="-128"/>
              </a:rPr>
              <a:t>—the ratio of employment to the population.</a:t>
            </a:r>
          </a:p>
        </p:txBody>
      </p:sp>
    </p:spTree>
    <p:extLst>
      <p:ext uri="{BB962C8B-B14F-4D97-AF65-F5344CB8AC3E}">
        <p14:creationId xmlns:p14="http://schemas.microsoft.com/office/powerpoint/2010/main" val="2862873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8232"/>
            <a:ext cx="8229600" cy="492443"/>
          </a:xfrm>
        </p:spPr>
        <p:txBody>
          <a:bodyPr wrap="square">
            <a:noAutofit/>
          </a:bodyPr>
          <a:lstStyle/>
          <a:p>
            <a:r>
              <a:rPr lang="en-IN" sz="3200" dirty="0">
                <a:latin typeface="+mj-lt"/>
              </a:rPr>
              <a:t>FOCUS: The Current Population Survey</a:t>
            </a:r>
            <a:endParaRPr lang="en-US" sz="3200" dirty="0">
              <a:latin typeface="+mj-lt"/>
            </a:endParaRPr>
          </a:p>
        </p:txBody>
      </p:sp>
      <p:sp>
        <p:nvSpPr>
          <p:cNvPr id="5" name="Content Placeholder 4"/>
          <p:cNvSpPr>
            <a:spLocks noGrp="1"/>
          </p:cNvSpPr>
          <p:nvPr>
            <p:ph idx="1"/>
          </p:nvPr>
        </p:nvSpPr>
        <p:spPr>
          <a:xfrm>
            <a:off x="1981200" y="838201"/>
            <a:ext cx="8229600" cy="3082895"/>
          </a:xfrm>
        </p:spPr>
        <p:txBody>
          <a:bodyPr>
            <a:noAutofit/>
          </a:bodyPr>
          <a:lstStyle/>
          <a:p>
            <a:pPr>
              <a:spcBef>
                <a:spcPts val="525"/>
              </a:spcBef>
            </a:pPr>
            <a:r>
              <a:rPr lang="en-US" sz="2400" dirty="0">
                <a:ea typeface="ヒラギノ角ゴ Pro W3" pitchFamily="-84" charset="-128"/>
              </a:rPr>
              <a:t>The Current Population Survey is the main source of the Labor Department’s statistics on labor force, employment, participations, and earnings in the United States.</a:t>
            </a:r>
          </a:p>
          <a:p>
            <a:pPr>
              <a:spcBef>
                <a:spcPts val="525"/>
              </a:spcBef>
            </a:pPr>
            <a:r>
              <a:rPr lang="en-US" sz="2400" dirty="0">
                <a:ea typeface="ヒラギノ角ゴ Pro W3" pitchFamily="-84" charset="-128"/>
              </a:rPr>
              <a:t>It is based on about 60,000 households interviewed every month.</a:t>
            </a:r>
          </a:p>
          <a:p>
            <a:pPr>
              <a:spcBef>
                <a:spcPts val="525"/>
              </a:spcBef>
            </a:pPr>
            <a:r>
              <a:rPr lang="en-US" sz="2400" dirty="0">
                <a:ea typeface="ヒラギノ角ゴ Pro W3" pitchFamily="-84" charset="-128"/>
              </a:rPr>
              <a:t>Economists use these data to get snapshots of the economy at various points in time, and how the same people do in two consecutive months.</a:t>
            </a:r>
          </a:p>
        </p:txBody>
      </p:sp>
    </p:spTree>
    <p:extLst>
      <p:ext uri="{BB962C8B-B14F-4D97-AF65-F5344CB8AC3E}">
        <p14:creationId xmlns:p14="http://schemas.microsoft.com/office/powerpoint/2010/main" val="2661019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1"/>
            <a:ext cx="8229600" cy="550651"/>
          </a:xfrm>
        </p:spPr>
        <p:txBody>
          <a:bodyPr wrap="square">
            <a:noAutofit/>
          </a:bodyPr>
          <a:lstStyle/>
          <a:p>
            <a:r>
              <a:rPr lang="en-IN" sz="3200" dirty="0">
                <a:latin typeface="+mj-lt"/>
              </a:rPr>
              <a:t>7.2 Movements in Unemployment </a:t>
            </a:r>
            <a:r>
              <a:rPr lang="en-IN" sz="2400" dirty="0">
                <a:latin typeface="+mj-lt"/>
              </a:rPr>
              <a:t>(1 of 4)</a:t>
            </a:r>
            <a:endParaRPr lang="en-US" sz="2400" dirty="0">
              <a:latin typeface="+mj-lt"/>
            </a:endParaRPr>
          </a:p>
        </p:txBody>
      </p:sp>
      <p:sp>
        <p:nvSpPr>
          <p:cNvPr id="5" name="Content Placeholder 4"/>
          <p:cNvSpPr>
            <a:spLocks noGrp="1"/>
          </p:cNvSpPr>
          <p:nvPr>
            <p:ph idx="1"/>
          </p:nvPr>
        </p:nvSpPr>
        <p:spPr>
          <a:xfrm>
            <a:off x="1991474" y="869022"/>
            <a:ext cx="8229600" cy="426378"/>
          </a:xfrm>
        </p:spPr>
        <p:txBody>
          <a:bodyPr>
            <a:noAutofit/>
          </a:bodyPr>
          <a:lstStyle/>
          <a:p>
            <a:pPr marL="0" indent="0">
              <a:buNone/>
            </a:pPr>
            <a:r>
              <a:rPr lang="en-US" sz="2000" b="1" dirty="0">
                <a:ea typeface="ヒラギノ角ゴ Pro W3" pitchFamily="-65" charset="-128"/>
              </a:rPr>
              <a:t>Figure 7.3 </a:t>
            </a:r>
            <a:r>
              <a:rPr lang="en-US" sz="2000" dirty="0">
                <a:ea typeface="ヒラギノ角ゴ Pro W3" pitchFamily="-65" charset="-128"/>
              </a:rPr>
              <a:t>Movements in the U.S. Unemployment Rate, 1948–2018</a:t>
            </a:r>
          </a:p>
        </p:txBody>
      </p:sp>
      <p:sp>
        <p:nvSpPr>
          <p:cNvPr id="6" name="Content Placeholder 5"/>
          <p:cNvSpPr>
            <a:spLocks noGrp="1"/>
          </p:cNvSpPr>
          <p:nvPr>
            <p:ph idx="13"/>
          </p:nvPr>
        </p:nvSpPr>
        <p:spPr>
          <a:xfrm>
            <a:off x="1981949" y="1433244"/>
            <a:ext cx="8229600" cy="609600"/>
          </a:xfrm>
        </p:spPr>
        <p:txBody>
          <a:bodyPr>
            <a:noAutofit/>
          </a:bodyPr>
          <a:lstStyle/>
          <a:p>
            <a:pPr marL="0" indent="0">
              <a:spcBef>
                <a:spcPts val="525"/>
              </a:spcBef>
              <a:buNone/>
            </a:pPr>
            <a:r>
              <a:rPr lang="en-US" sz="2000" kern="0" dirty="0">
                <a:ea typeface="ヒラギノ角ゴ Pro W3" pitchFamily="-84" charset="-128"/>
              </a:rPr>
              <a:t>Since 1948, the average yearly U.S. unemployment rate has fluctuated between 3 and 10%.</a:t>
            </a:r>
          </a:p>
        </p:txBody>
      </p:sp>
      <p:pic>
        <p:nvPicPr>
          <p:cNvPr id="9" name="Picture Placeholder 8" descr="A graph plots the average annual value of the U S unemployment rate from 1948 to 2016.&#10;Long description is available in notes, press F6.">
            <a:extLst>
              <a:ext uri="{FF2B5EF4-FFF2-40B4-BE49-F238E27FC236}">
                <a16:creationId xmlns:a16="http://schemas.microsoft.com/office/drawing/2014/main" id="{AECA35C4-D5F7-4544-ACC4-D4F582AE361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126403" y="2447662"/>
            <a:ext cx="7959743" cy="3068451"/>
          </a:xfrm>
          <a:prstGeom prst="rect">
            <a:avLst/>
          </a:prstGeom>
        </p:spPr>
      </p:pic>
      <p:sp>
        <p:nvSpPr>
          <p:cNvPr id="3" name="Content Placeholder 2"/>
          <p:cNvSpPr>
            <a:spLocks noGrp="1"/>
          </p:cNvSpPr>
          <p:nvPr>
            <p:ph sz="quarter" idx="14"/>
          </p:nvPr>
        </p:nvSpPr>
        <p:spPr>
          <a:xfrm>
            <a:off x="1981200" y="5791200"/>
            <a:ext cx="8239874" cy="533400"/>
          </a:xfrm>
        </p:spPr>
        <p:txBody>
          <a:bodyPr/>
          <a:lstStyle/>
          <a:p>
            <a:pPr marL="0" indent="0">
              <a:buNone/>
            </a:pPr>
            <a:r>
              <a:rPr lang="en-US" i="1" dirty="0"/>
              <a:t>Source: </a:t>
            </a:r>
            <a:r>
              <a:rPr lang="en-US" dirty="0"/>
              <a:t>Series UNRATE: Federal Reserve Economic Data (FRED) </a:t>
            </a:r>
            <a:r>
              <a:rPr lang="en-US" dirty="0">
                <a:hlinkClick r:id="rId4" tooltip="http://research.stlouisfed.org/fred2/"/>
              </a:rPr>
              <a:t>http://research.stlouisfed.org/fred2/</a:t>
            </a:r>
            <a:r>
              <a:rPr lang="en-US" dirty="0"/>
              <a:t>.</a:t>
            </a:r>
          </a:p>
        </p:txBody>
      </p:sp>
    </p:spTree>
    <p:extLst>
      <p:ext uri="{BB962C8B-B14F-4D97-AF65-F5344CB8AC3E}">
        <p14:creationId xmlns:p14="http://schemas.microsoft.com/office/powerpoint/2010/main" val="372010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154" y="74652"/>
            <a:ext cx="8230646" cy="553998"/>
          </a:xfrm>
        </p:spPr>
        <p:txBody>
          <a:bodyPr wrap="square">
            <a:spAutoFit/>
          </a:bodyPr>
          <a:lstStyle/>
          <a:p>
            <a:r>
              <a:rPr lang="en-US" sz="360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7575" y="2338448"/>
            <a:ext cx="1240235" cy="1391851"/>
          </a:xfrm>
          <a:prstGeom prst="rect">
            <a:avLst/>
          </a:prstGeom>
        </p:spPr>
      </p:pic>
      <p:sp>
        <p:nvSpPr>
          <p:cNvPr id="8" name="Text Placeholder 1">
            <a:extLst>
              <a:ext uri="{FF2B5EF4-FFF2-40B4-BE49-F238E27FC236}">
                <a16:creationId xmlns:a16="http://schemas.microsoft.com/office/drawing/2014/main" id="{AD5FAE7B-F718-4307-B112-AD6256157E8F}"/>
              </a:ext>
            </a:extLst>
          </p:cNvPr>
          <p:cNvSpPr txBox="1">
            <a:spLocks/>
          </p:cNvSpPr>
          <p:nvPr/>
        </p:nvSpPr>
        <p:spPr>
          <a:xfrm>
            <a:off x="3343275" y="1894228"/>
            <a:ext cx="6858001" cy="2770875"/>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34126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1"/>
            <a:ext cx="8229600" cy="550651"/>
          </a:xfrm>
        </p:spPr>
        <p:txBody>
          <a:bodyPr wrap="square">
            <a:noAutofit/>
          </a:bodyPr>
          <a:lstStyle/>
          <a:p>
            <a:r>
              <a:rPr lang="en-IN" sz="3200" dirty="0">
                <a:latin typeface="+mj-lt"/>
              </a:rPr>
              <a:t>7.2 Movements in Unemployment </a:t>
            </a:r>
            <a:r>
              <a:rPr lang="en-IN" sz="2400" dirty="0">
                <a:latin typeface="+mj-lt"/>
              </a:rPr>
              <a:t>(2 of 4)</a:t>
            </a:r>
            <a:endParaRPr lang="en-US" sz="3200" dirty="0">
              <a:latin typeface="+mj-lt"/>
            </a:endParaRPr>
          </a:p>
        </p:txBody>
      </p:sp>
      <p:sp>
        <p:nvSpPr>
          <p:cNvPr id="5" name="Content Placeholder 4"/>
          <p:cNvSpPr>
            <a:spLocks noGrp="1"/>
          </p:cNvSpPr>
          <p:nvPr>
            <p:ph idx="1"/>
          </p:nvPr>
        </p:nvSpPr>
        <p:spPr>
          <a:xfrm>
            <a:off x="1991474" y="879296"/>
            <a:ext cx="8229600" cy="720904"/>
          </a:xfrm>
        </p:spPr>
        <p:txBody>
          <a:bodyPr>
            <a:noAutofit/>
          </a:bodyPr>
          <a:lstStyle/>
          <a:p>
            <a:pPr marL="0" indent="0">
              <a:buNone/>
            </a:pPr>
            <a:r>
              <a:rPr lang="en-IN" sz="2000" b="1" dirty="0">
                <a:ea typeface="ヒラギノ角ゴ Pro W3" pitchFamily="-65" charset="-128"/>
              </a:rPr>
              <a:t>Figure 7.4 </a:t>
            </a:r>
            <a:r>
              <a:rPr lang="en-IN" sz="2000" dirty="0">
                <a:ea typeface="ヒラギノ角ゴ Pro W3" pitchFamily="-65" charset="-128"/>
              </a:rPr>
              <a:t>The Unemployment Rate and the Proportion of Unemployed Becoming Employed within a Month, 1996–2018</a:t>
            </a:r>
          </a:p>
        </p:txBody>
      </p:sp>
      <p:sp>
        <p:nvSpPr>
          <p:cNvPr id="6" name="Content Placeholder 5"/>
          <p:cNvSpPr>
            <a:spLocks noGrp="1"/>
          </p:cNvSpPr>
          <p:nvPr>
            <p:ph idx="13"/>
          </p:nvPr>
        </p:nvSpPr>
        <p:spPr>
          <a:xfrm>
            <a:off x="1992330" y="1697439"/>
            <a:ext cx="8229600" cy="985688"/>
          </a:xfrm>
        </p:spPr>
        <p:txBody>
          <a:bodyPr>
            <a:noAutofit/>
          </a:bodyPr>
          <a:lstStyle/>
          <a:p>
            <a:pPr marL="0" indent="0">
              <a:spcBef>
                <a:spcPts val="525"/>
              </a:spcBef>
              <a:buNone/>
            </a:pPr>
            <a:r>
              <a:rPr lang="en-US" sz="2000" kern="0" dirty="0">
                <a:ea typeface="ヒラギノ角ゴ Pro W3" pitchFamily="-84" charset="-128"/>
              </a:rPr>
              <a:t>When unemployment is higher, the proportion of unemployed becoming employed within one month is lower. Note that the scale on the right is an inverted scale.</a:t>
            </a:r>
          </a:p>
        </p:txBody>
      </p:sp>
      <p:pic>
        <p:nvPicPr>
          <p:cNvPr id="8" name="Picture Placeholder 7" descr="A graph plots the percentage of unemployment rate and the percentage of unemployed becoming employee in the United States from 1996 to 2018.&#10;Long description is available in notes, press F6.">
            <a:extLst>
              <a:ext uri="{FF2B5EF4-FFF2-40B4-BE49-F238E27FC236}">
                <a16:creationId xmlns:a16="http://schemas.microsoft.com/office/drawing/2014/main" id="{6FA0E461-A1BA-4E03-9EEA-189BD17FD4CB}"/>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386191" y="2777275"/>
            <a:ext cx="5436200" cy="2713289"/>
          </a:xfrm>
          <a:prstGeom prst="rect">
            <a:avLst/>
          </a:prstGeom>
        </p:spPr>
      </p:pic>
      <p:sp>
        <p:nvSpPr>
          <p:cNvPr id="3" name="Content Placeholder 2"/>
          <p:cNvSpPr>
            <a:spLocks noGrp="1"/>
          </p:cNvSpPr>
          <p:nvPr>
            <p:ph sz="quarter" idx="14"/>
          </p:nvPr>
        </p:nvSpPr>
        <p:spPr>
          <a:xfrm>
            <a:off x="1981200" y="5566882"/>
            <a:ext cx="8239874" cy="757718"/>
          </a:xfrm>
        </p:spPr>
        <p:txBody>
          <a:bodyPr/>
          <a:lstStyle/>
          <a:p>
            <a:r>
              <a:rPr lang="en-US" i="1" dirty="0"/>
              <a:t>Sources: </a:t>
            </a:r>
            <a:r>
              <a:rPr lang="en-US" dirty="0"/>
              <a:t>FRED: Unemployment: UNRATE; Percent of unemployed workers becoming employed each month: Series constructed by Fleischman and </a:t>
            </a:r>
            <a:r>
              <a:rPr lang="en-US" dirty="0" err="1"/>
              <a:t>Fallick</a:t>
            </a:r>
            <a:r>
              <a:rPr lang="en-US" dirty="0"/>
              <a:t>, </a:t>
            </a:r>
            <a:r>
              <a:rPr lang="en-US" dirty="0">
                <a:hlinkClick r:id="rId4" tooltip="www.federalreserve.gov/econresdata/researchdata/"/>
              </a:rPr>
              <a:t>www.federalreserve.gov/econresdata/researchdata/</a:t>
            </a:r>
            <a:r>
              <a:rPr lang="en-US" dirty="0"/>
              <a:t>.</a:t>
            </a:r>
          </a:p>
        </p:txBody>
      </p:sp>
    </p:spTree>
    <p:extLst>
      <p:ext uri="{BB962C8B-B14F-4D97-AF65-F5344CB8AC3E}">
        <p14:creationId xmlns:p14="http://schemas.microsoft.com/office/powerpoint/2010/main" val="302777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474" y="76201"/>
            <a:ext cx="8229600" cy="550651"/>
          </a:xfrm>
        </p:spPr>
        <p:txBody>
          <a:bodyPr wrap="square">
            <a:noAutofit/>
          </a:bodyPr>
          <a:lstStyle/>
          <a:p>
            <a:r>
              <a:rPr lang="en-IN" sz="3200" dirty="0">
                <a:latin typeface="+mj-lt"/>
              </a:rPr>
              <a:t>7.2 Movements in Unemployment </a:t>
            </a:r>
            <a:r>
              <a:rPr lang="en-IN" sz="2400" dirty="0">
                <a:latin typeface="+mj-lt"/>
              </a:rPr>
              <a:t>(3 of 4)</a:t>
            </a:r>
            <a:endParaRPr lang="en-US" sz="2400" dirty="0">
              <a:latin typeface="+mj-lt"/>
            </a:endParaRPr>
          </a:p>
        </p:txBody>
      </p:sp>
      <p:sp>
        <p:nvSpPr>
          <p:cNvPr id="5" name="Content Placeholder 4"/>
          <p:cNvSpPr>
            <a:spLocks noGrp="1"/>
          </p:cNvSpPr>
          <p:nvPr>
            <p:ph idx="1"/>
          </p:nvPr>
        </p:nvSpPr>
        <p:spPr>
          <a:xfrm>
            <a:off x="1981200" y="893852"/>
            <a:ext cx="8229600" cy="667592"/>
          </a:xfrm>
        </p:spPr>
        <p:txBody>
          <a:bodyPr>
            <a:noAutofit/>
          </a:bodyPr>
          <a:lstStyle/>
          <a:p>
            <a:pPr marL="0" indent="0">
              <a:buNone/>
            </a:pPr>
            <a:r>
              <a:rPr lang="en-US" sz="2000" b="1" dirty="0">
                <a:ea typeface="ヒラギノ角ゴ Pro W3" pitchFamily="-65" charset="-128"/>
              </a:rPr>
              <a:t>Figure 7.5 </a:t>
            </a:r>
            <a:r>
              <a:rPr lang="en-US" sz="2000" dirty="0">
                <a:ea typeface="ヒラギノ角ゴ Pro W3" pitchFamily="-65" charset="-128"/>
              </a:rPr>
              <a:t>The Unemployment Rate and Proportion of Workers Becoming Unemployed, 1996–2018</a:t>
            </a:r>
          </a:p>
        </p:txBody>
      </p:sp>
      <p:sp>
        <p:nvSpPr>
          <p:cNvPr id="6" name="Content Placeholder 5"/>
          <p:cNvSpPr>
            <a:spLocks noGrp="1"/>
          </p:cNvSpPr>
          <p:nvPr>
            <p:ph idx="13"/>
          </p:nvPr>
        </p:nvSpPr>
        <p:spPr>
          <a:xfrm>
            <a:off x="1981949" y="1686674"/>
            <a:ext cx="8229600" cy="675526"/>
          </a:xfrm>
        </p:spPr>
        <p:txBody>
          <a:bodyPr>
            <a:noAutofit/>
          </a:bodyPr>
          <a:lstStyle/>
          <a:p>
            <a:pPr marL="0" indent="0">
              <a:spcBef>
                <a:spcPts val="525"/>
              </a:spcBef>
              <a:buNone/>
            </a:pPr>
            <a:r>
              <a:rPr lang="en-US" sz="2000" kern="0" dirty="0">
                <a:ea typeface="ヒラギノ角ゴ Pro W3" pitchFamily="-84" charset="-128"/>
              </a:rPr>
              <a:t>When unemployment is higher, a higher proportion of workers become unemployed.</a:t>
            </a:r>
          </a:p>
        </p:txBody>
      </p:sp>
      <p:pic>
        <p:nvPicPr>
          <p:cNvPr id="8" name="Picture Placeholder 7" descr="A graph plots the percentage of unemployment rate and the percentage of employed becoming unemployed in the United States from 1996 to 2018.&#10;Long description is available in notes, press F6.">
            <a:extLst>
              <a:ext uri="{FF2B5EF4-FFF2-40B4-BE49-F238E27FC236}">
                <a16:creationId xmlns:a16="http://schemas.microsoft.com/office/drawing/2014/main" id="{109BF2E2-A8C4-4DD8-B09E-A15920D2ADF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814133" y="2458861"/>
            <a:ext cx="4565232" cy="2899768"/>
          </a:xfrm>
          <a:prstGeom prst="rect">
            <a:avLst/>
          </a:prstGeom>
        </p:spPr>
      </p:pic>
      <p:sp>
        <p:nvSpPr>
          <p:cNvPr id="3" name="Content Placeholder 2"/>
          <p:cNvSpPr>
            <a:spLocks noGrp="1"/>
          </p:cNvSpPr>
          <p:nvPr>
            <p:ph sz="quarter" idx="14"/>
          </p:nvPr>
        </p:nvSpPr>
        <p:spPr>
          <a:xfrm>
            <a:off x="2001748" y="5486400"/>
            <a:ext cx="8219326" cy="838200"/>
          </a:xfrm>
        </p:spPr>
        <p:txBody>
          <a:bodyPr/>
          <a:lstStyle/>
          <a:p>
            <a:r>
              <a:rPr lang="en-US" i="1" dirty="0"/>
              <a:t>Sources: </a:t>
            </a:r>
            <a:r>
              <a:rPr lang="en-US" dirty="0"/>
              <a:t>FRED. Unemployment rate UNRATE: Federal Reserve Economic Data; Proportion of employed workers becoming unemployed each month: Fleischman and </a:t>
            </a:r>
            <a:r>
              <a:rPr lang="en-US" dirty="0" err="1"/>
              <a:t>Fallick</a:t>
            </a:r>
            <a:r>
              <a:rPr lang="en-US" dirty="0"/>
              <a:t>, www.federalreserve.gov/econresdata/research data/feds200434.xls.</a:t>
            </a:r>
          </a:p>
        </p:txBody>
      </p:sp>
    </p:spTree>
    <p:extLst>
      <p:ext uri="{BB962C8B-B14F-4D97-AF65-F5344CB8AC3E}">
        <p14:creationId xmlns:p14="http://schemas.microsoft.com/office/powerpoint/2010/main" val="4146613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8232"/>
            <a:ext cx="8229600" cy="492443"/>
          </a:xfrm>
        </p:spPr>
        <p:txBody>
          <a:bodyPr wrap="square">
            <a:noAutofit/>
          </a:bodyPr>
          <a:lstStyle/>
          <a:p>
            <a:r>
              <a:rPr lang="en-IN" sz="3200" dirty="0">
                <a:latin typeface="+mj-lt"/>
              </a:rPr>
              <a:t>7.2 Movements in Unemployment </a:t>
            </a:r>
            <a:r>
              <a:rPr lang="en-IN" sz="2400" dirty="0">
                <a:latin typeface="+mj-lt"/>
              </a:rPr>
              <a:t>(4 of 4)</a:t>
            </a:r>
            <a:endParaRPr lang="en-US" sz="3200" dirty="0">
              <a:latin typeface="+mj-lt"/>
            </a:endParaRPr>
          </a:p>
        </p:txBody>
      </p:sp>
      <p:sp>
        <p:nvSpPr>
          <p:cNvPr id="5" name="Content Placeholder 4"/>
          <p:cNvSpPr>
            <a:spLocks noGrp="1"/>
          </p:cNvSpPr>
          <p:nvPr>
            <p:ph idx="1"/>
          </p:nvPr>
        </p:nvSpPr>
        <p:spPr>
          <a:xfrm>
            <a:off x="1981200" y="838201"/>
            <a:ext cx="8229600" cy="2713563"/>
          </a:xfrm>
        </p:spPr>
        <p:txBody>
          <a:bodyPr>
            <a:noAutofit/>
          </a:bodyPr>
          <a:lstStyle/>
          <a:p>
            <a:pPr>
              <a:spcBef>
                <a:spcPts val="525"/>
              </a:spcBef>
            </a:pPr>
            <a:r>
              <a:rPr lang="en-US" sz="2400" dirty="0">
                <a:ea typeface="ヒラギノ角ゴ Pro W3" pitchFamily="-84" charset="-128"/>
              </a:rPr>
              <a:t>When unemployment is high, workers are worse off in two ways:</a:t>
            </a:r>
          </a:p>
          <a:p>
            <a:pPr lvl="1">
              <a:spcBef>
                <a:spcPts val="525"/>
              </a:spcBef>
            </a:pPr>
            <a:r>
              <a:rPr lang="en-US" sz="2400" dirty="0">
                <a:ea typeface="ヒラギノ角ゴ Pro W3" pitchFamily="-84" charset="-128"/>
              </a:rPr>
              <a:t>Employed workers face a higher probability of losing their job.</a:t>
            </a:r>
          </a:p>
          <a:p>
            <a:pPr lvl="1">
              <a:spcBef>
                <a:spcPts val="525"/>
              </a:spcBef>
            </a:pPr>
            <a:r>
              <a:rPr lang="en-US" sz="2400" dirty="0">
                <a:ea typeface="ヒラギノ角ゴ Pro W3" pitchFamily="-84" charset="-128"/>
              </a:rPr>
              <a:t>Unemployed workers face a lower probability of finding a job; or they can expect to remain unemployed for a longer time.</a:t>
            </a:r>
          </a:p>
        </p:txBody>
      </p:sp>
    </p:spTree>
    <p:extLst>
      <p:ext uri="{BB962C8B-B14F-4D97-AF65-F5344CB8AC3E}">
        <p14:creationId xmlns:p14="http://schemas.microsoft.com/office/powerpoint/2010/main" val="1368756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82022"/>
            <a:ext cx="8229600" cy="557174"/>
          </a:xfrm>
        </p:spPr>
        <p:txBody>
          <a:bodyPr>
            <a:noAutofit/>
          </a:bodyPr>
          <a:lstStyle/>
          <a:p>
            <a:r>
              <a:rPr lang="en-IN" sz="3600" dirty="0">
                <a:latin typeface="+mj-lt"/>
              </a:rPr>
              <a:t>Macroeconomics</a:t>
            </a:r>
          </a:p>
        </p:txBody>
      </p:sp>
      <p:sp>
        <p:nvSpPr>
          <p:cNvPr id="3" name="Text Placeholder 2"/>
          <p:cNvSpPr>
            <a:spLocks noGrp="1"/>
          </p:cNvSpPr>
          <p:nvPr>
            <p:ph type="body" sz="quarter" idx="13"/>
          </p:nvPr>
        </p:nvSpPr>
        <p:spPr>
          <a:xfrm>
            <a:off x="1981200" y="762000"/>
            <a:ext cx="8229600" cy="381000"/>
          </a:xfrm>
        </p:spPr>
        <p:txBody>
          <a:bodyPr>
            <a:noAutofit/>
          </a:bodyPr>
          <a:lstStyle/>
          <a:p>
            <a:r>
              <a:rPr lang="en-US" dirty="0"/>
              <a:t>Eighth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6105525" y="2828925"/>
            <a:ext cx="4114800" cy="558800"/>
          </a:xfrm>
        </p:spPr>
        <p:txBody>
          <a:bodyPr wrap="square">
            <a:noAutofit/>
          </a:bodyPr>
          <a:lstStyle/>
          <a:p>
            <a:pPr marL="0" indent="0" algn="ctr">
              <a:buNone/>
            </a:pPr>
            <a:r>
              <a:rPr lang="en-US" sz="3200" dirty="0"/>
              <a:t>Chapter 8</a:t>
            </a:r>
          </a:p>
        </p:txBody>
      </p:sp>
      <p:sp>
        <p:nvSpPr>
          <p:cNvPr id="4" name="Text Placeholder 3"/>
          <p:cNvSpPr>
            <a:spLocks noGrp="1"/>
          </p:cNvSpPr>
          <p:nvPr>
            <p:ph type="body" sz="quarter" idx="14"/>
          </p:nvPr>
        </p:nvSpPr>
        <p:spPr>
          <a:xfrm>
            <a:off x="6096000" y="3495675"/>
            <a:ext cx="4114800" cy="669924"/>
          </a:xfrm>
        </p:spPr>
        <p:txBody>
          <a:bodyPr vert="horz" wrap="square" lIns="0" tIns="0" rIns="0" bIns="0" rtlCol="0" anchor="ctr">
            <a:noAutofit/>
          </a:bodyPr>
          <a:lstStyle/>
          <a:p>
            <a:pPr algn="ctr"/>
            <a:r>
              <a:rPr lang="en-US" sz="2000" dirty="0">
                <a:ea typeface="ヒラギノ角ゴ Pro W3" pitchFamily="-84" charset="-128"/>
              </a:rPr>
              <a:t>The Phillips Curve, the Natural Rate of Unemployment, and Inflation</a:t>
            </a:r>
            <a:endParaRPr lang="en-US" sz="2000" dirty="0">
              <a:latin typeface="Times New Roman" panose="02020603050405020304" pitchFamily="18" charset="0"/>
              <a:cs typeface="Times New Roman" panose="02020603050405020304" pitchFamily="18" charset="0"/>
            </a:endParaRPr>
          </a:p>
        </p:txBody>
      </p:sp>
      <p:pic>
        <p:nvPicPr>
          <p:cNvPr id="12" name="Picture Placeholder 11" descr="Front Cover: Macroeconomics, Eighth Edition by Olivier Blanchard">
            <a:extLst>
              <a:ext uri="{FF2B5EF4-FFF2-40B4-BE49-F238E27FC236}">
                <a16:creationId xmlns:a16="http://schemas.microsoft.com/office/drawing/2014/main" id="{4B7C0549-CC8A-406F-AE51-9FCA19C1137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1981201" y="1268227"/>
            <a:ext cx="4037479" cy="5046848"/>
          </a:xfrm>
          <a:prstGeom prst="rect">
            <a:avLst/>
          </a:prstGeom>
        </p:spPr>
      </p:pic>
      <p:sp>
        <p:nvSpPr>
          <p:cNvPr id="9"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4343400" y="6410325"/>
            <a:ext cx="5943600" cy="219075"/>
          </a:xfrm>
        </p:spPr>
        <p:txBody>
          <a:bodyPr wrap="square">
            <a:noAutofit/>
          </a:bodyPr>
          <a:lstStyle/>
          <a:p>
            <a:pPr marL="0" indent="0">
              <a:spcBef>
                <a:spcPts val="0"/>
              </a:spcBef>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8" name="TextBox 9"/>
          <p:cNvSpPr txBox="1"/>
          <p:nvPr/>
        </p:nvSpPr>
        <p:spPr>
          <a:xfrm>
            <a:off x="6857992" y="4419601"/>
            <a:ext cx="2971808" cy="5757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dirty="0">
                <a:solidFill>
                  <a:schemeClr val="bg1"/>
                </a:solidFill>
              </a:rPr>
              <a:t>Slide in this Presentation Contain Hyperlinks. JAWS users should be able to get a list of links by using INSERT+F7</a:t>
            </a:r>
          </a:p>
        </p:txBody>
      </p:sp>
    </p:spTree>
    <p:extLst>
      <p:ext uri="{BB962C8B-B14F-4D97-AF65-F5344CB8AC3E}">
        <p14:creationId xmlns:p14="http://schemas.microsoft.com/office/powerpoint/2010/main" val="1242533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8231"/>
            <a:ext cx="8229600" cy="984885"/>
          </a:xfrm>
        </p:spPr>
        <p:txBody>
          <a:bodyPr wrap="square">
            <a:spAutoFit/>
          </a:bodyPr>
          <a:lstStyle/>
          <a:p>
            <a:r>
              <a:rPr lang="en-IN" sz="3200" dirty="0">
                <a:latin typeface="+mj-lt"/>
              </a:rPr>
              <a:t>The Phillips Curve, the Natural Rate of Unemployment, and Inflation</a:t>
            </a:r>
            <a:endParaRPr lang="en-US" sz="3200" dirty="0">
              <a:latin typeface="+mj-lt"/>
            </a:endParaRPr>
          </a:p>
        </p:txBody>
      </p:sp>
      <p:sp>
        <p:nvSpPr>
          <p:cNvPr id="3" name="Content Placeholder 2"/>
          <p:cNvSpPr>
            <a:spLocks noGrp="1"/>
          </p:cNvSpPr>
          <p:nvPr>
            <p:ph idx="1"/>
          </p:nvPr>
        </p:nvSpPr>
        <p:spPr>
          <a:xfrm>
            <a:off x="1981200" y="1371601"/>
            <a:ext cx="8229600" cy="1910779"/>
          </a:xfrm>
        </p:spPr>
        <p:txBody>
          <a:bodyPr wrap="square">
            <a:noAutofit/>
          </a:bodyPr>
          <a:lstStyle/>
          <a:p>
            <a:pPr>
              <a:spcBef>
                <a:spcPts val="525"/>
              </a:spcBef>
            </a:pPr>
            <a:r>
              <a:rPr lang="en-US" sz="2400" dirty="0">
                <a:ea typeface="ヒラギノ角ゴ Pro W3" pitchFamily="-84" charset="-128"/>
              </a:rPr>
              <a:t>In 1958. A.W. Phillips found a negative relation between inflation and unemployment.</a:t>
            </a:r>
          </a:p>
          <a:p>
            <a:pPr>
              <a:spcBef>
                <a:spcPts val="525"/>
              </a:spcBef>
            </a:pPr>
            <a:r>
              <a:rPr lang="en-US" sz="2400" dirty="0">
                <a:ea typeface="ヒラギノ角ゴ Pro W3" pitchFamily="-84" charset="-128"/>
              </a:rPr>
              <a:t>Two years later, Paul Samuelson and Robert Solow labeled this relation the </a:t>
            </a:r>
            <a:r>
              <a:rPr lang="en-US" sz="2400" b="1" dirty="0">
                <a:ea typeface="ヒラギノ角ゴ Pro W3" pitchFamily="-84" charset="-128"/>
              </a:rPr>
              <a:t>Phillips curve</a:t>
            </a:r>
            <a:r>
              <a:rPr lang="en-US" sz="2400" dirty="0">
                <a:ea typeface="ヒラギノ角ゴ Pro W3" pitchFamily="-84" charset="-128"/>
              </a:rPr>
              <a:t>, which became central to macroeconomic thinking and policy.</a:t>
            </a:r>
          </a:p>
        </p:txBody>
      </p:sp>
    </p:spTree>
    <p:extLst>
      <p:ext uri="{BB962C8B-B14F-4D97-AF65-F5344CB8AC3E}">
        <p14:creationId xmlns:p14="http://schemas.microsoft.com/office/powerpoint/2010/main" val="1033274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7666"/>
            <a:ext cx="8229600" cy="906843"/>
          </a:xfrm>
        </p:spPr>
        <p:txBody>
          <a:bodyPr wrap="square">
            <a:noAutofit/>
          </a:bodyPr>
          <a:lstStyle/>
          <a:p>
            <a:r>
              <a:rPr lang="en-IN" sz="3200" dirty="0">
                <a:latin typeface="+mj-lt"/>
              </a:rPr>
              <a:t>Figure 8.1 Inflation versus Unemployment in the United States, 1900–1960</a:t>
            </a:r>
            <a:endParaRPr lang="en-US" sz="3200" dirty="0">
              <a:latin typeface="+mj-lt"/>
            </a:endParaRPr>
          </a:p>
        </p:txBody>
      </p:sp>
      <p:sp>
        <p:nvSpPr>
          <p:cNvPr id="5" name="Content Placeholder 4"/>
          <p:cNvSpPr>
            <a:spLocks noGrp="1"/>
          </p:cNvSpPr>
          <p:nvPr>
            <p:ph idx="1"/>
          </p:nvPr>
        </p:nvSpPr>
        <p:spPr>
          <a:xfrm>
            <a:off x="1981200" y="1416866"/>
            <a:ext cx="8229600" cy="1221387"/>
          </a:xfrm>
        </p:spPr>
        <p:txBody>
          <a:bodyPr>
            <a:noAutofit/>
          </a:bodyPr>
          <a:lstStyle/>
          <a:p>
            <a:pPr marL="0" indent="0">
              <a:spcBef>
                <a:spcPts val="525"/>
              </a:spcBef>
              <a:buNone/>
            </a:pPr>
            <a:r>
              <a:rPr lang="en-US" sz="2000" dirty="0">
                <a:ea typeface="ヒラギノ角ゴ Pro W3" pitchFamily="-84" charset="-128"/>
              </a:rPr>
              <a:t>During the period 1900-1960 in the United States, a low unemployment rate was typically associated with a high inflation rate, and a high unemployment rate was typically associated with a low or negative inflation rate.</a:t>
            </a:r>
          </a:p>
        </p:txBody>
      </p:sp>
      <p:pic>
        <p:nvPicPr>
          <p:cNvPr id="7" name="Picture 3" descr="A scatter plot shows the comparison between percentages of inflation and unemployment rate in the United States.&#10;Long description is available in notes, press F6."/>
          <p:cNvPicPr>
            <a:picLocks noChangeAspect="1"/>
          </p:cNvPicPr>
          <p:nvPr/>
        </p:nvPicPr>
        <p:blipFill rotWithShape="1">
          <a:blip r:embed="rId3">
            <a:extLst>
              <a:ext uri="{28A0092B-C50C-407E-A947-70E740481C1C}">
                <a14:useLocalDpi xmlns:a14="http://schemas.microsoft.com/office/drawing/2010/main" val="0"/>
              </a:ext>
            </a:extLst>
          </a:blip>
          <a:srcRect b="15798"/>
          <a:stretch/>
        </p:blipFill>
        <p:spPr bwMode="auto">
          <a:xfrm>
            <a:off x="3835698" y="2743200"/>
            <a:ext cx="4506963" cy="282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3"/>
          </p:nvPr>
        </p:nvSpPr>
        <p:spPr>
          <a:xfrm>
            <a:off x="1964602" y="5825068"/>
            <a:ext cx="8229600" cy="489222"/>
          </a:xfrm>
        </p:spPr>
        <p:txBody>
          <a:bodyPr/>
          <a:lstStyle/>
          <a:p>
            <a:pPr marL="0" indent="0">
              <a:buNone/>
            </a:pPr>
            <a:r>
              <a:rPr lang="en-US" i="1" dirty="0"/>
              <a:t>Source: </a:t>
            </a:r>
            <a:r>
              <a:rPr lang="en-US" dirty="0"/>
              <a:t>Based on Historical Statistics of the United States. </a:t>
            </a:r>
            <a:r>
              <a:rPr lang="en-US" dirty="0">
                <a:hlinkClick r:id="rId4" tooltip="http://hsus.cambridge.org/HSUSWeb/index.do"/>
              </a:rPr>
              <a:t>http://hsus.cambridge.org/HSUSWeb/index.do</a:t>
            </a:r>
            <a:r>
              <a:rPr lang="en-US" dirty="0"/>
              <a:t>.</a:t>
            </a:r>
          </a:p>
        </p:txBody>
      </p:sp>
    </p:spTree>
    <p:extLst>
      <p:ext uri="{BB962C8B-B14F-4D97-AF65-F5344CB8AC3E}">
        <p14:creationId xmlns:p14="http://schemas.microsoft.com/office/powerpoint/2010/main" val="319776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9335"/>
            <a:ext cx="8229600" cy="430887"/>
          </a:xfrm>
        </p:spPr>
        <p:txBody>
          <a:bodyPr wrap="square">
            <a:noAutofit/>
          </a:bodyPr>
          <a:lstStyle/>
          <a:p>
            <a:r>
              <a:rPr lang="en-IN" sz="2800" dirty="0">
                <a:latin typeface="+mj-lt"/>
              </a:rPr>
              <a:t>8.2 The Phillips Curve and Its Mutations </a:t>
            </a:r>
            <a:r>
              <a:rPr lang="en-IN" sz="2000" dirty="0">
                <a:latin typeface="+mj-lt"/>
              </a:rPr>
              <a:t>(2 of 9)</a:t>
            </a:r>
            <a:endParaRPr lang="en-US" sz="2800" dirty="0">
              <a:latin typeface="+mj-lt"/>
            </a:endParaRPr>
          </a:p>
        </p:txBody>
      </p:sp>
      <p:sp>
        <p:nvSpPr>
          <p:cNvPr id="5" name="Content Placeholder 4"/>
          <p:cNvSpPr>
            <a:spLocks noGrp="1"/>
          </p:cNvSpPr>
          <p:nvPr>
            <p:ph idx="1"/>
          </p:nvPr>
        </p:nvSpPr>
        <p:spPr>
          <a:xfrm>
            <a:off x="1981200" y="838200"/>
            <a:ext cx="8229600" cy="838200"/>
          </a:xfrm>
        </p:spPr>
        <p:txBody>
          <a:bodyPr>
            <a:noAutofit/>
          </a:bodyPr>
          <a:lstStyle/>
          <a:p>
            <a:pPr marL="0" indent="0">
              <a:spcBef>
                <a:spcPts val="525"/>
              </a:spcBef>
              <a:buNone/>
            </a:pPr>
            <a:r>
              <a:rPr lang="en-IN" sz="2400" b="1" dirty="0">
                <a:ea typeface="ヒラギノ角ゴ Pro W3" pitchFamily="-84" charset="-128"/>
              </a:rPr>
              <a:t>Figure 8.2 </a:t>
            </a:r>
            <a:r>
              <a:rPr lang="en-IN" sz="2400" dirty="0">
                <a:ea typeface="ヒラギノ角ゴ Pro W3" pitchFamily="-84" charset="-128"/>
              </a:rPr>
              <a:t>Inflation versus Unemployment in the United States, 1961–1969</a:t>
            </a:r>
          </a:p>
        </p:txBody>
      </p:sp>
      <p:sp>
        <p:nvSpPr>
          <p:cNvPr id="3" name="Content Placeholder 2"/>
          <p:cNvSpPr>
            <a:spLocks noGrp="1"/>
          </p:cNvSpPr>
          <p:nvPr>
            <p:ph idx="13"/>
          </p:nvPr>
        </p:nvSpPr>
        <p:spPr>
          <a:xfrm>
            <a:off x="1971676" y="1761068"/>
            <a:ext cx="8239125" cy="1134533"/>
          </a:xfrm>
        </p:spPr>
        <p:txBody>
          <a:bodyPr>
            <a:noAutofit/>
          </a:bodyPr>
          <a:lstStyle/>
          <a:p>
            <a:pPr marL="0" indent="0">
              <a:spcBef>
                <a:spcPts val="525"/>
              </a:spcBef>
              <a:buNone/>
            </a:pPr>
            <a:r>
              <a:rPr lang="en-US" sz="2400" dirty="0">
                <a:ea typeface="ヒラギノ角ゴ Pro W3" pitchFamily="-84" charset="-128"/>
              </a:rPr>
              <a:t>The steady decline in the U.S. unemployment rate throughout the 1960s was associated with a steady increase in the inflation rate.</a:t>
            </a:r>
          </a:p>
        </p:txBody>
      </p:sp>
      <p:pic>
        <p:nvPicPr>
          <p:cNvPr id="6" name="Picture 5" descr="A scatter plot shows the percentages of inflation and unemployment rate in the United States from 1961 to 1969.&#10;Long description is available in notes, press F6."/>
          <p:cNvPicPr>
            <a:picLocks noChangeAspect="1"/>
          </p:cNvPicPr>
          <p:nvPr/>
        </p:nvPicPr>
        <p:blipFill rotWithShape="1">
          <a:blip r:embed="rId3">
            <a:extLst>
              <a:ext uri="{28A0092B-C50C-407E-A947-70E740481C1C}">
                <a14:useLocalDpi xmlns:a14="http://schemas.microsoft.com/office/drawing/2010/main" val="0"/>
              </a:ext>
            </a:extLst>
          </a:blip>
          <a:srcRect b="16227"/>
          <a:stretch/>
        </p:blipFill>
        <p:spPr bwMode="auto">
          <a:xfrm>
            <a:off x="3891280" y="3034946"/>
            <a:ext cx="4426922" cy="275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4"/>
          </p:nvPr>
        </p:nvSpPr>
        <p:spPr>
          <a:xfrm>
            <a:off x="1981200" y="6019801"/>
            <a:ext cx="8229600" cy="296333"/>
          </a:xfrm>
        </p:spPr>
        <p:txBody>
          <a:bodyPr>
            <a:noAutofit/>
          </a:bodyPr>
          <a:lstStyle/>
          <a:p>
            <a:r>
              <a:rPr lang="en-IN" i="1" dirty="0"/>
              <a:t>Source: </a:t>
            </a:r>
            <a:r>
              <a:rPr lang="en-US" dirty="0"/>
              <a:t>FRED: Series UNRATE, CPIAUSCL</a:t>
            </a:r>
            <a:endParaRPr lang="en-IN" dirty="0"/>
          </a:p>
        </p:txBody>
      </p:sp>
    </p:spTree>
    <p:extLst>
      <p:ext uri="{BB962C8B-B14F-4D97-AF65-F5344CB8AC3E}">
        <p14:creationId xmlns:p14="http://schemas.microsoft.com/office/powerpoint/2010/main" val="614465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833" y="131134"/>
            <a:ext cx="8229600" cy="474452"/>
          </a:xfrm>
        </p:spPr>
        <p:txBody>
          <a:bodyPr wrap="square">
            <a:noAutofit/>
          </a:bodyPr>
          <a:lstStyle/>
          <a:p>
            <a:r>
              <a:rPr lang="en-IN" sz="2800" dirty="0">
                <a:latin typeface="+mj-lt"/>
              </a:rPr>
              <a:t>8.2 The Phillips Curve and Its Mutations</a:t>
            </a:r>
            <a:r>
              <a:rPr lang="en-IN" sz="2000" dirty="0">
                <a:latin typeface="+mj-lt"/>
              </a:rPr>
              <a:t> (3 of 9)</a:t>
            </a:r>
            <a:endParaRPr lang="en-US" sz="2800" dirty="0">
              <a:latin typeface="+mj-lt"/>
            </a:endParaRPr>
          </a:p>
        </p:txBody>
      </p:sp>
      <p:sp>
        <p:nvSpPr>
          <p:cNvPr id="5" name="Content Placeholder 4"/>
          <p:cNvSpPr>
            <a:spLocks noGrp="1"/>
          </p:cNvSpPr>
          <p:nvPr>
            <p:ph idx="1"/>
          </p:nvPr>
        </p:nvSpPr>
        <p:spPr>
          <a:xfrm>
            <a:off x="1991833" y="859466"/>
            <a:ext cx="8229600" cy="816934"/>
          </a:xfrm>
        </p:spPr>
        <p:txBody>
          <a:bodyPr>
            <a:noAutofit/>
          </a:bodyPr>
          <a:lstStyle/>
          <a:p>
            <a:pPr marL="0" indent="0">
              <a:spcBef>
                <a:spcPts val="525"/>
              </a:spcBef>
              <a:buNone/>
            </a:pPr>
            <a:r>
              <a:rPr lang="en-IN" sz="2400" b="1" dirty="0">
                <a:ea typeface="ヒラギノ角ゴ Pro W3" pitchFamily="-84" charset="-128"/>
              </a:rPr>
              <a:t>Figure 8.3 </a:t>
            </a:r>
            <a:r>
              <a:rPr lang="en-IN" sz="2400" dirty="0">
                <a:ea typeface="ヒラギノ角ゴ Pro W3" pitchFamily="-84" charset="-128"/>
              </a:rPr>
              <a:t>Inflation versus Unemployment in the United States, 1970–1995</a:t>
            </a:r>
          </a:p>
        </p:txBody>
      </p:sp>
      <p:sp>
        <p:nvSpPr>
          <p:cNvPr id="3" name="Content Placeholder 2"/>
          <p:cNvSpPr>
            <a:spLocks noGrp="1"/>
          </p:cNvSpPr>
          <p:nvPr>
            <p:ph idx="13"/>
          </p:nvPr>
        </p:nvSpPr>
        <p:spPr>
          <a:xfrm>
            <a:off x="1982308" y="1784500"/>
            <a:ext cx="8229600" cy="802711"/>
          </a:xfrm>
        </p:spPr>
        <p:txBody>
          <a:bodyPr>
            <a:noAutofit/>
          </a:bodyPr>
          <a:lstStyle/>
          <a:p>
            <a:pPr marL="0" indent="0">
              <a:spcBef>
                <a:spcPts val="525"/>
              </a:spcBef>
              <a:buNone/>
            </a:pPr>
            <a:r>
              <a:rPr lang="en-US" sz="2400" dirty="0">
                <a:ea typeface="ヒラギノ角ゴ Pro W3" pitchFamily="-84" charset="-128"/>
              </a:rPr>
              <a:t>Beginning in 1970 in the United States, the relation between the unemployment rate and the inflation rate disappeared.</a:t>
            </a:r>
          </a:p>
        </p:txBody>
      </p:sp>
      <p:pic>
        <p:nvPicPr>
          <p:cNvPr id="9" name="Picture Placeholder 8" descr="A scatter plot shows the relationship between the percentages of inflation and unemployment rate in the United States from 1975 to 1995. &#10;Long description is available in notes, press F6.">
            <a:extLst>
              <a:ext uri="{FF2B5EF4-FFF2-40B4-BE49-F238E27FC236}">
                <a16:creationId xmlns:a16="http://schemas.microsoft.com/office/drawing/2014/main" id="{96A0512B-F794-4977-BA03-6F4FC890CBC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383941" y="2699068"/>
            <a:ext cx="5439161" cy="3207230"/>
          </a:xfrm>
          <a:prstGeom prst="rect">
            <a:avLst/>
          </a:prstGeom>
        </p:spPr>
      </p:pic>
      <p:sp>
        <p:nvSpPr>
          <p:cNvPr id="4" name="Content Placeholder 3"/>
          <p:cNvSpPr>
            <a:spLocks noGrp="1"/>
          </p:cNvSpPr>
          <p:nvPr>
            <p:ph sz="quarter" idx="14"/>
          </p:nvPr>
        </p:nvSpPr>
        <p:spPr>
          <a:xfrm>
            <a:off x="1991833" y="6009214"/>
            <a:ext cx="8218967" cy="315386"/>
          </a:xfrm>
        </p:spPr>
        <p:txBody>
          <a:bodyPr/>
          <a:lstStyle/>
          <a:p>
            <a:pPr marL="0" indent="0">
              <a:buNone/>
            </a:pPr>
            <a:r>
              <a:rPr lang="en-IN" i="1" dirty="0"/>
              <a:t>Source: </a:t>
            </a:r>
            <a:r>
              <a:rPr lang="en-IN" dirty="0"/>
              <a:t>FRED:</a:t>
            </a:r>
            <a:r>
              <a:rPr lang="en-IN" i="1" dirty="0"/>
              <a:t> </a:t>
            </a:r>
            <a:r>
              <a:rPr lang="en-IN" spc="-200" dirty="0"/>
              <a:t>U N R A T </a:t>
            </a:r>
            <a:r>
              <a:rPr lang="en-IN" dirty="0"/>
              <a:t>E, </a:t>
            </a:r>
            <a:r>
              <a:rPr lang="en-IN" spc="-200" dirty="0"/>
              <a:t>C P I A U S C </a:t>
            </a:r>
            <a:r>
              <a:rPr lang="en-IN" dirty="0"/>
              <a:t>L.</a:t>
            </a:r>
          </a:p>
        </p:txBody>
      </p:sp>
    </p:spTree>
    <p:extLst>
      <p:ext uri="{BB962C8B-B14F-4D97-AF65-F5344CB8AC3E}">
        <p14:creationId xmlns:p14="http://schemas.microsoft.com/office/powerpoint/2010/main" val="122177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833" y="141767"/>
            <a:ext cx="8229600" cy="470428"/>
          </a:xfrm>
        </p:spPr>
        <p:txBody>
          <a:bodyPr wrap="square">
            <a:noAutofit/>
          </a:bodyPr>
          <a:lstStyle/>
          <a:p>
            <a:r>
              <a:rPr lang="en-IN" sz="2800" dirty="0">
                <a:latin typeface="+mj-lt"/>
              </a:rPr>
              <a:t>8.2 The Phillips Curve and Its Mutations </a:t>
            </a:r>
            <a:r>
              <a:rPr lang="en-IN" sz="2000" dirty="0">
                <a:latin typeface="+mj-lt"/>
              </a:rPr>
              <a:t>(5 of 9)</a:t>
            </a:r>
            <a:endParaRPr lang="en-US" sz="2800" dirty="0">
              <a:latin typeface="+mj-lt"/>
            </a:endParaRPr>
          </a:p>
        </p:txBody>
      </p:sp>
      <p:sp>
        <p:nvSpPr>
          <p:cNvPr id="5" name="Content Placeholder 4"/>
          <p:cNvSpPr>
            <a:spLocks noGrp="1"/>
          </p:cNvSpPr>
          <p:nvPr>
            <p:ph idx="1"/>
          </p:nvPr>
        </p:nvSpPr>
        <p:spPr>
          <a:xfrm>
            <a:off x="1991833" y="848833"/>
            <a:ext cx="8229600" cy="838200"/>
          </a:xfrm>
        </p:spPr>
        <p:txBody>
          <a:bodyPr>
            <a:noAutofit/>
          </a:bodyPr>
          <a:lstStyle/>
          <a:p>
            <a:pPr marL="0" indent="0">
              <a:spcBef>
                <a:spcPts val="525"/>
              </a:spcBef>
              <a:buNone/>
            </a:pPr>
            <a:r>
              <a:rPr lang="en-IN" sz="2400" b="1" dirty="0">
                <a:ea typeface="ヒラギノ角ゴ Pro W3" pitchFamily="-84" charset="-128"/>
              </a:rPr>
              <a:t>Figure 8.4 </a:t>
            </a:r>
            <a:r>
              <a:rPr lang="en-IN" sz="2400" dirty="0">
                <a:ea typeface="ヒラギノ角ゴ Pro W3" pitchFamily="-84" charset="-128"/>
              </a:rPr>
              <a:t>Change in Inflation versus Unemployment in the United States, 1970–1995</a:t>
            </a:r>
          </a:p>
        </p:txBody>
      </p:sp>
      <p:sp>
        <p:nvSpPr>
          <p:cNvPr id="3" name="Content Placeholder 2"/>
          <p:cNvSpPr>
            <a:spLocks noGrp="1"/>
          </p:cNvSpPr>
          <p:nvPr>
            <p:ph idx="13"/>
          </p:nvPr>
        </p:nvSpPr>
        <p:spPr>
          <a:xfrm>
            <a:off x="1992942" y="1892598"/>
            <a:ext cx="3088817" cy="2603202"/>
          </a:xfrm>
        </p:spPr>
        <p:txBody>
          <a:bodyPr>
            <a:noAutofit/>
          </a:bodyPr>
          <a:lstStyle/>
          <a:p>
            <a:pPr marL="0" indent="0">
              <a:spcBef>
                <a:spcPts val="525"/>
              </a:spcBef>
              <a:buNone/>
            </a:pPr>
            <a:r>
              <a:rPr lang="en-US" sz="2400" dirty="0">
                <a:ea typeface="ヒラギノ角ゴ Pro W3" pitchFamily="-84" charset="-128"/>
              </a:rPr>
              <a:t>From 1970 to 1995, there was a negative relation between the unemployment rate and the change in the inflation rate in the United States.</a:t>
            </a:r>
          </a:p>
        </p:txBody>
      </p:sp>
      <p:pic>
        <p:nvPicPr>
          <p:cNvPr id="9" name="Picture Placeholder 8" descr="A scatter plot shows the relationship between change in the inflation rate and unemployment rate in the United States from 1975 to 1995.&#10;Long description is available in notes, press F6.">
            <a:extLst>
              <a:ext uri="{FF2B5EF4-FFF2-40B4-BE49-F238E27FC236}">
                <a16:creationId xmlns:a16="http://schemas.microsoft.com/office/drawing/2014/main" id="{71941F94-0966-4EE4-B612-69A73DDABEB0}"/>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5192621" y="1876825"/>
            <a:ext cx="5029468" cy="2790262"/>
          </a:xfrm>
          <a:prstGeom prst="rect">
            <a:avLst/>
          </a:prstGeom>
        </p:spPr>
      </p:pic>
      <p:sp>
        <p:nvSpPr>
          <p:cNvPr id="4" name="Content Placeholder 3"/>
          <p:cNvSpPr>
            <a:spLocks noGrp="1"/>
          </p:cNvSpPr>
          <p:nvPr>
            <p:ph sz="quarter" idx="14"/>
          </p:nvPr>
        </p:nvSpPr>
        <p:spPr>
          <a:xfrm>
            <a:off x="1981200" y="6027320"/>
            <a:ext cx="8240233" cy="297281"/>
          </a:xfrm>
        </p:spPr>
        <p:txBody>
          <a:bodyPr>
            <a:noAutofit/>
          </a:bodyPr>
          <a:lstStyle/>
          <a:p>
            <a:r>
              <a:rPr lang="en-US" i="1" dirty="0"/>
              <a:t>Source: </a:t>
            </a:r>
            <a:r>
              <a:rPr lang="en-US" dirty="0"/>
              <a:t>FRED: CPIAUCSL, UNRATE</a:t>
            </a:r>
            <a:endParaRPr lang="en-IN" dirty="0"/>
          </a:p>
        </p:txBody>
      </p:sp>
    </p:spTree>
    <p:extLst>
      <p:ext uri="{BB962C8B-B14F-4D97-AF65-F5344CB8AC3E}">
        <p14:creationId xmlns:p14="http://schemas.microsoft.com/office/powerpoint/2010/main" val="549200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3826"/>
            <a:ext cx="8229600" cy="492443"/>
          </a:xfrm>
        </p:spPr>
        <p:txBody>
          <a:bodyPr wrap="square">
            <a:noAutofit/>
          </a:bodyPr>
          <a:lstStyle/>
          <a:p>
            <a:r>
              <a:rPr lang="en-IN" sz="2800" dirty="0">
                <a:latin typeface="+mj-lt"/>
              </a:rPr>
              <a:t>8.2 The Phillips Curve and Its Mutations </a:t>
            </a:r>
            <a:r>
              <a:rPr lang="en-IN" sz="2000" dirty="0">
                <a:latin typeface="+mj-lt"/>
              </a:rPr>
              <a:t>(6 of 9)</a:t>
            </a:r>
            <a:endParaRPr lang="en-US" sz="2800" dirty="0">
              <a:latin typeface="+mj-lt"/>
            </a:endParaRPr>
          </a:p>
        </p:txBody>
      </p:sp>
      <p:sp>
        <p:nvSpPr>
          <p:cNvPr id="5" name="Content Placeholder 4"/>
          <p:cNvSpPr>
            <a:spLocks noGrp="1"/>
          </p:cNvSpPr>
          <p:nvPr>
            <p:ph idx="1"/>
          </p:nvPr>
        </p:nvSpPr>
        <p:spPr>
          <a:xfrm>
            <a:off x="1981200" y="838200"/>
            <a:ext cx="8229600" cy="369332"/>
          </a:xfrm>
        </p:spPr>
        <p:txBody>
          <a:bodyPr>
            <a:noAutofit/>
          </a:bodyPr>
          <a:lstStyle/>
          <a:p>
            <a:pPr>
              <a:spcBef>
                <a:spcPts val="525"/>
              </a:spcBef>
            </a:pPr>
            <a:r>
              <a:rPr lang="en-US" sz="2400" dirty="0">
                <a:ea typeface="ヒラギノ角ゴ Pro W3" pitchFamily="-84" charset="-128"/>
              </a:rPr>
              <a:t>The line that best fits the scatter of points in Figure 8.4 is:</a:t>
            </a:r>
          </a:p>
        </p:txBody>
      </p:sp>
      <mc:AlternateContent xmlns:mc="http://schemas.openxmlformats.org/markup-compatibility/2006" xmlns:a14="http://schemas.microsoft.com/office/drawing/2010/main">
        <mc:Choice Requires="a14">
          <p:sp>
            <p:nvSpPr>
              <p:cNvPr id="4" name="Object 3"/>
              <p:cNvSpPr txBox="1"/>
              <p:nvPr/>
            </p:nvSpPr>
            <p:spPr>
              <a:xfrm>
                <a:off x="2492376" y="1771650"/>
                <a:ext cx="6956425" cy="895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sz="2400" i="1">
                              <a:solidFill>
                                <a:srgbClr val="000000"/>
                              </a:solidFill>
                              <a:latin typeface="Cambria Math" panose="02040503050406030204" pitchFamily="18" charset="0"/>
                            </a:rPr>
                          </m:ctrlPr>
                        </m:sSubPr>
                        <m:e>
                          <m:r>
                            <m:rPr>
                              <m:sty m:val="p"/>
                            </m:rPr>
                            <a:rPr lang="en-US" sz="2400">
                              <a:solidFill>
                                <a:srgbClr val="000000"/>
                              </a:solidFill>
                              <a:latin typeface="Cambria Math" panose="02040503050406030204" pitchFamily="18" charset="0"/>
                            </a:rPr>
                            <m:t>π</m:t>
                          </m:r>
                        </m:e>
                        <m:sub>
                          <m:r>
                            <a:rPr lang="en-US" sz="2400" i="1">
                              <a:solidFill>
                                <a:srgbClr val="000000"/>
                              </a:solidFill>
                              <a:latin typeface="Cambria Math" panose="02040503050406030204" pitchFamily="18" charset="0"/>
                            </a:rPr>
                            <m:t>𝑡</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m:rPr>
                              <m:sty m:val="p"/>
                            </m:rPr>
                            <a:rPr lang="en-US" sz="2400">
                              <a:solidFill>
                                <a:srgbClr val="000000"/>
                              </a:solidFill>
                              <a:latin typeface="Cambria Math" panose="02040503050406030204" pitchFamily="18" charset="0"/>
                            </a:rPr>
                            <m:t>π</m:t>
                          </m:r>
                        </m:e>
                        <m:sub>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=7.4%−1.2</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𝑢</m:t>
                          </m:r>
                        </m:e>
                        <m:sub>
                          <m:r>
                            <a:rPr lang="en-US" sz="2400" i="1">
                              <a:solidFill>
                                <a:srgbClr val="000000"/>
                              </a:solidFill>
                              <a:latin typeface="Cambria Math" panose="02040503050406030204" pitchFamily="18" charset="0"/>
                            </a:rPr>
                            <m:t>𝑡</m:t>
                          </m:r>
                        </m:sub>
                      </m:sSub>
                      <m:r>
                        <a:rPr lang="en-US" sz="2400" i="1">
                          <a:solidFill>
                            <a:srgbClr val="000000"/>
                          </a:solidFill>
                          <a:latin typeface="Cambria Math" panose="02040503050406030204" pitchFamily="18" charset="0"/>
                        </a:rPr>
                        <m:t>                                (8.7)</m:t>
                      </m:r>
                    </m:oMath>
                  </m:oMathPara>
                </a14:m>
                <a:endParaRPr lang="en-US" sz="2400" dirty="0"/>
              </a:p>
            </p:txBody>
          </p:sp>
        </mc:Choice>
        <mc:Fallback xmlns="">
          <p:sp>
            <p:nvSpPr>
              <p:cNvPr id="4" name="Object 3"/>
              <p:cNvSpPr txBox="1">
                <a:spLocks noRot="1" noChangeAspect="1" noMove="1" noResize="1" noEditPoints="1" noAdjustHandles="1" noChangeArrowheads="1" noChangeShapeType="1" noTextEdit="1"/>
              </p:cNvSpPr>
              <p:nvPr/>
            </p:nvSpPr>
            <p:spPr>
              <a:xfrm>
                <a:off x="2492376" y="1771650"/>
                <a:ext cx="6956425" cy="895350"/>
              </a:xfrm>
              <a:prstGeom prst="rect">
                <a:avLst/>
              </a:prstGeom>
              <a:blipFill>
                <a:blip r:embed="rId3"/>
                <a:stretch>
                  <a:fillRect/>
                </a:stretch>
              </a:blipFill>
            </p:spPr>
            <p:txBody>
              <a:bodyPr/>
              <a:lstStyle/>
              <a:p>
                <a:r>
                  <a:rPr lang="en-US">
                    <a:noFill/>
                  </a:rPr>
                  <a:t> </a:t>
                </a:r>
              </a:p>
            </p:txBody>
          </p:sp>
        </mc:Fallback>
      </mc:AlternateContent>
      <p:sp>
        <p:nvSpPr>
          <p:cNvPr id="3" name="Content Placeholder 2"/>
          <p:cNvSpPr>
            <a:spLocks noGrp="1"/>
          </p:cNvSpPr>
          <p:nvPr>
            <p:ph idx="13"/>
          </p:nvPr>
        </p:nvSpPr>
        <p:spPr>
          <a:xfrm>
            <a:off x="1971675" y="2667001"/>
            <a:ext cx="8229600" cy="1524000"/>
          </a:xfrm>
        </p:spPr>
        <p:txBody>
          <a:bodyPr>
            <a:noAutofit/>
          </a:bodyPr>
          <a:lstStyle/>
          <a:p>
            <a:pPr marL="339725" indent="0">
              <a:spcBef>
                <a:spcPts val="525"/>
              </a:spcBef>
              <a:buNone/>
            </a:pPr>
            <a:r>
              <a:rPr lang="en-US" sz="2400">
                <a:ea typeface="ヒラギノ角ゴ Pro W3" pitchFamily="-84" charset="-128"/>
              </a:rPr>
              <a:t>which </a:t>
            </a:r>
            <a:r>
              <a:rPr lang="en-US" sz="2400" dirty="0">
                <a:ea typeface="ヒラギノ角ゴ Pro W3" pitchFamily="-84" charset="-128"/>
              </a:rPr>
              <a:t>became known as the </a:t>
            </a:r>
            <a:r>
              <a:rPr lang="en-US" sz="2400" b="1" dirty="0">
                <a:ea typeface="ヒラギノ角ゴ Pro W3" pitchFamily="-84" charset="-128"/>
              </a:rPr>
              <a:t>accelerationist Phillips curve</a:t>
            </a:r>
            <a:r>
              <a:rPr lang="en-US" sz="2400" dirty="0">
                <a:ea typeface="ヒラギノ角ゴ Pro W3" pitchFamily="-84" charset="-128"/>
              </a:rPr>
              <a:t>.</a:t>
            </a:r>
          </a:p>
        </p:txBody>
      </p:sp>
    </p:spTree>
    <p:extLst>
      <p:ext uri="{BB962C8B-B14F-4D97-AF65-F5344CB8AC3E}">
        <p14:creationId xmlns:p14="http://schemas.microsoft.com/office/powerpoint/2010/main" val="1605422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82022"/>
            <a:ext cx="8229600" cy="557174"/>
          </a:xfrm>
        </p:spPr>
        <p:txBody>
          <a:bodyPr>
            <a:noAutofit/>
          </a:bodyPr>
          <a:lstStyle/>
          <a:p>
            <a:r>
              <a:rPr lang="en-IN" sz="3600" dirty="0">
                <a:latin typeface="+mj-lt"/>
              </a:rPr>
              <a:t>Macroeconomics</a:t>
            </a:r>
          </a:p>
        </p:txBody>
      </p:sp>
      <p:sp>
        <p:nvSpPr>
          <p:cNvPr id="3" name="Text Placeholder 2"/>
          <p:cNvSpPr>
            <a:spLocks noGrp="1"/>
          </p:cNvSpPr>
          <p:nvPr>
            <p:ph type="body" sz="quarter" idx="13"/>
          </p:nvPr>
        </p:nvSpPr>
        <p:spPr>
          <a:xfrm>
            <a:off x="1981200" y="762000"/>
            <a:ext cx="8229600" cy="381000"/>
          </a:xfrm>
        </p:spPr>
        <p:txBody>
          <a:bodyPr>
            <a:noAutofit/>
          </a:bodyPr>
          <a:lstStyle/>
          <a:p>
            <a:r>
              <a:rPr lang="en-US" dirty="0"/>
              <a:t>Eighth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6105525" y="2828925"/>
            <a:ext cx="4114800" cy="558800"/>
          </a:xfrm>
        </p:spPr>
        <p:txBody>
          <a:bodyPr wrap="square">
            <a:noAutofit/>
          </a:bodyPr>
          <a:lstStyle/>
          <a:p>
            <a:pPr marL="0" indent="0" algn="ctr">
              <a:buNone/>
            </a:pPr>
            <a:r>
              <a:rPr lang="en-US" sz="3200" dirty="0"/>
              <a:t>Chapter 6</a:t>
            </a:r>
          </a:p>
        </p:txBody>
      </p:sp>
      <p:sp>
        <p:nvSpPr>
          <p:cNvPr id="4" name="Text Placeholder 3"/>
          <p:cNvSpPr>
            <a:spLocks noGrp="1"/>
          </p:cNvSpPr>
          <p:nvPr>
            <p:ph type="body" sz="quarter" idx="14"/>
          </p:nvPr>
        </p:nvSpPr>
        <p:spPr>
          <a:xfrm>
            <a:off x="6421120" y="3495676"/>
            <a:ext cx="3789680" cy="847725"/>
          </a:xfrm>
        </p:spPr>
        <p:style>
          <a:lnRef idx="2">
            <a:schemeClr val="dk1"/>
          </a:lnRef>
          <a:fillRef idx="1">
            <a:schemeClr val="lt1"/>
          </a:fillRef>
          <a:effectRef idx="0">
            <a:schemeClr val="dk1"/>
          </a:effectRef>
          <a:fontRef idx="minor">
            <a:schemeClr val="dk1"/>
          </a:fontRef>
        </p:style>
        <p:txBody>
          <a:bodyPr vert="horz" wrap="square" lIns="0" tIns="0" rIns="0" bIns="0" rtlCol="0" anchor="ctr">
            <a:noAutofit/>
          </a:bodyPr>
          <a:lstStyle/>
          <a:p>
            <a:pPr algn="ctr"/>
            <a:r>
              <a:rPr lang="en-US" sz="2000" dirty="0">
                <a:ea typeface="ヒラギノ角ゴ Pro W3" pitchFamily="-84" charset="-128"/>
              </a:rPr>
              <a:t>Section 6.1</a:t>
            </a:r>
          </a:p>
          <a:p>
            <a:pPr algn="ctr"/>
            <a:r>
              <a:rPr lang="en-US" sz="2000" dirty="0">
                <a:ea typeface="ヒラギノ角ゴ Pro W3" pitchFamily="-84" charset="-128"/>
              </a:rPr>
              <a:t>Section 6.2</a:t>
            </a:r>
          </a:p>
        </p:txBody>
      </p:sp>
      <p:pic>
        <p:nvPicPr>
          <p:cNvPr id="12" name="Picture Placeholder 11" descr="Front Cover: Macroeconomics, Eighth Edition by Olivier Blanchard">
            <a:extLst>
              <a:ext uri="{FF2B5EF4-FFF2-40B4-BE49-F238E27FC236}">
                <a16:creationId xmlns:a16="http://schemas.microsoft.com/office/drawing/2014/main" id="{4B7C0549-CC8A-406F-AE51-9FCA19C1137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1981201" y="1268227"/>
            <a:ext cx="4037479" cy="5046848"/>
          </a:xfrm>
          <a:prstGeom prst="rect">
            <a:avLst/>
          </a:prstGeom>
        </p:spPr>
      </p:pic>
      <p:sp>
        <p:nvSpPr>
          <p:cNvPr id="9"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4343400" y="6410325"/>
            <a:ext cx="5943600" cy="219075"/>
          </a:xfrm>
        </p:spPr>
        <p:txBody>
          <a:bodyPr wrap="square">
            <a:noAutofit/>
          </a:bodyPr>
          <a:lstStyle/>
          <a:p>
            <a:pPr marL="0" indent="0">
              <a:spcBef>
                <a:spcPts val="0"/>
              </a:spcBef>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8" name="TextBox 9"/>
          <p:cNvSpPr txBox="1"/>
          <p:nvPr/>
        </p:nvSpPr>
        <p:spPr>
          <a:xfrm>
            <a:off x="6857992" y="4419601"/>
            <a:ext cx="2971808" cy="5757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dirty="0">
                <a:solidFill>
                  <a:schemeClr val="bg1"/>
                </a:solidFill>
              </a:rPr>
              <a:t>Slide in this Presentation Contain Hyperlinks. JAWS users should be able to get a list of links by using INSERT+F7</a:t>
            </a:r>
          </a:p>
        </p:txBody>
      </p:sp>
    </p:spTree>
    <p:extLst>
      <p:ext uri="{BB962C8B-B14F-4D97-AF65-F5344CB8AC3E}">
        <p14:creationId xmlns:p14="http://schemas.microsoft.com/office/powerpoint/2010/main" val="2635990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549F-46B2-45D2-B4B0-3927570CA2C6}"/>
              </a:ext>
            </a:extLst>
          </p:cNvPr>
          <p:cNvSpPr>
            <a:spLocks noGrp="1"/>
          </p:cNvSpPr>
          <p:nvPr>
            <p:ph type="title"/>
          </p:nvPr>
        </p:nvSpPr>
        <p:spPr/>
        <p:txBody>
          <a:bodyPr/>
          <a:lstStyle/>
          <a:p>
            <a:r>
              <a:rPr lang="en-US" sz="2800" dirty="0"/>
              <a:t>The Re-anchoring of Expectations </a:t>
            </a:r>
            <a:r>
              <a:rPr lang="en-US" sz="2000" dirty="0"/>
              <a:t>(7 of 9)</a:t>
            </a:r>
          </a:p>
        </p:txBody>
      </p:sp>
      <p:sp>
        <p:nvSpPr>
          <p:cNvPr id="3" name="Content Placeholder 2">
            <a:extLst>
              <a:ext uri="{FF2B5EF4-FFF2-40B4-BE49-F238E27FC236}">
                <a16:creationId xmlns:a16="http://schemas.microsoft.com/office/drawing/2014/main" id="{CAEE7227-C7CE-42FB-8C0D-0043E1D5F1B9}"/>
              </a:ext>
            </a:extLst>
          </p:cNvPr>
          <p:cNvSpPr>
            <a:spLocks noGrp="1"/>
          </p:cNvSpPr>
          <p:nvPr>
            <p:ph idx="1"/>
          </p:nvPr>
        </p:nvSpPr>
        <p:spPr/>
        <p:txBody>
          <a:bodyPr/>
          <a:lstStyle/>
          <a:p>
            <a:r>
              <a:rPr lang="en-US" sz="2400" dirty="0"/>
              <a:t>By the mid-1990s the Fed had largely achieved its goal of keeping inflation around 2%.</a:t>
            </a:r>
          </a:p>
          <a:p>
            <a:r>
              <a:rPr lang="en-US" sz="2400" dirty="0"/>
              <a:t>Stable inflation changed the way people formed expectations yet again.</a:t>
            </a:r>
          </a:p>
          <a:p>
            <a:r>
              <a:rPr lang="en-US" sz="2400" dirty="0"/>
              <a:t>Expectations of inflation that became de-anchored during the 1970s and 1980s became re-anchored in the mid-1990s. </a:t>
            </a:r>
          </a:p>
        </p:txBody>
      </p:sp>
    </p:spTree>
    <p:extLst>
      <p:ext uri="{BB962C8B-B14F-4D97-AF65-F5344CB8AC3E}">
        <p14:creationId xmlns:p14="http://schemas.microsoft.com/office/powerpoint/2010/main" val="3257518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833" y="152401"/>
            <a:ext cx="8229600" cy="455369"/>
          </a:xfrm>
        </p:spPr>
        <p:txBody>
          <a:bodyPr wrap="square">
            <a:noAutofit/>
          </a:bodyPr>
          <a:lstStyle/>
          <a:p>
            <a:r>
              <a:rPr lang="en-IN" sz="2800" dirty="0">
                <a:latin typeface="+mj-lt"/>
              </a:rPr>
              <a:t>8.2 The Phillips Curve and Its Mutations </a:t>
            </a:r>
            <a:r>
              <a:rPr lang="en-IN" sz="2000" dirty="0">
                <a:latin typeface="+mj-lt"/>
              </a:rPr>
              <a:t>(8 of 9)</a:t>
            </a:r>
            <a:endParaRPr lang="en-US" sz="2800" dirty="0">
              <a:latin typeface="+mj-lt"/>
            </a:endParaRPr>
          </a:p>
        </p:txBody>
      </p:sp>
      <p:sp>
        <p:nvSpPr>
          <p:cNvPr id="5" name="Content Placeholder 4"/>
          <p:cNvSpPr>
            <a:spLocks noGrp="1"/>
          </p:cNvSpPr>
          <p:nvPr>
            <p:ph idx="1"/>
          </p:nvPr>
        </p:nvSpPr>
        <p:spPr>
          <a:xfrm>
            <a:off x="1981200" y="847062"/>
            <a:ext cx="8229600" cy="838200"/>
          </a:xfrm>
        </p:spPr>
        <p:txBody>
          <a:bodyPr>
            <a:noAutofit/>
          </a:bodyPr>
          <a:lstStyle/>
          <a:p>
            <a:pPr marL="0" indent="0">
              <a:spcBef>
                <a:spcPts val="525"/>
              </a:spcBef>
              <a:buNone/>
            </a:pPr>
            <a:r>
              <a:rPr lang="en-IN" sz="2400" b="1" dirty="0">
                <a:ea typeface="ヒラギノ角ゴ Pro W3" pitchFamily="-84" charset="-128"/>
              </a:rPr>
              <a:t>Figure 8.5 </a:t>
            </a:r>
            <a:r>
              <a:rPr lang="en-IN" sz="2400" dirty="0">
                <a:ea typeface="ヒラギノ角ゴ Pro W3" pitchFamily="-84" charset="-128"/>
              </a:rPr>
              <a:t>Inflation versus Unemployment in the United States, 1996–2018</a:t>
            </a:r>
          </a:p>
        </p:txBody>
      </p:sp>
      <p:sp>
        <p:nvSpPr>
          <p:cNvPr id="3" name="Content Placeholder 2"/>
          <p:cNvSpPr>
            <a:spLocks noGrp="1"/>
          </p:cNvSpPr>
          <p:nvPr>
            <p:ph idx="13"/>
          </p:nvPr>
        </p:nvSpPr>
        <p:spPr>
          <a:xfrm>
            <a:off x="1971675" y="1871332"/>
            <a:ext cx="2980590" cy="2243468"/>
          </a:xfrm>
        </p:spPr>
        <p:txBody>
          <a:bodyPr>
            <a:noAutofit/>
          </a:bodyPr>
          <a:lstStyle/>
          <a:p>
            <a:pPr marL="0" indent="0">
              <a:spcBef>
                <a:spcPts val="525"/>
              </a:spcBef>
              <a:buNone/>
            </a:pPr>
            <a:r>
              <a:rPr lang="en-US" sz="2400" dirty="0">
                <a:ea typeface="ヒラギノ角ゴ Pro W3" pitchFamily="-84" charset="-128"/>
              </a:rPr>
              <a:t>Since the mid-1990s, the Phillips curve has taken the form of a relation between the inflation rate and the unemployment rate.</a:t>
            </a:r>
          </a:p>
        </p:txBody>
      </p:sp>
      <p:pic>
        <p:nvPicPr>
          <p:cNvPr id="8" name="Picture Placeholder 7" descr="A scatter plot shows the relationship between the inflation rate and unemployment rate in the United States from 1996 to 2018.&#10;Long description is available in notes, press F6.">
            <a:extLst>
              <a:ext uri="{FF2B5EF4-FFF2-40B4-BE49-F238E27FC236}">
                <a16:creationId xmlns:a16="http://schemas.microsoft.com/office/drawing/2014/main" id="{4BB4345A-5444-4A8B-A8A9-BE09E95A82F8}"/>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5047936" y="1788161"/>
            <a:ext cx="5159458" cy="2425786"/>
          </a:xfrm>
          <a:prstGeom prst="rect">
            <a:avLst/>
          </a:prstGeom>
        </p:spPr>
      </p:pic>
      <p:sp>
        <p:nvSpPr>
          <p:cNvPr id="4" name="Content Placeholder 3"/>
          <p:cNvSpPr>
            <a:spLocks noGrp="1"/>
          </p:cNvSpPr>
          <p:nvPr>
            <p:ph sz="quarter" idx="14"/>
          </p:nvPr>
        </p:nvSpPr>
        <p:spPr>
          <a:xfrm>
            <a:off x="1981200" y="6019800"/>
            <a:ext cx="8229600" cy="304800"/>
          </a:xfrm>
        </p:spPr>
        <p:txBody>
          <a:bodyPr>
            <a:noAutofit/>
          </a:bodyPr>
          <a:lstStyle/>
          <a:p>
            <a:r>
              <a:rPr lang="en-US" i="1" dirty="0"/>
              <a:t>Source: </a:t>
            </a:r>
            <a:r>
              <a:rPr lang="en-US" dirty="0"/>
              <a:t>FRED: CPIAUCSL, UNRATE</a:t>
            </a:r>
            <a:endParaRPr lang="en-IN" dirty="0"/>
          </a:p>
        </p:txBody>
      </p:sp>
    </p:spTree>
    <p:extLst>
      <p:ext uri="{BB962C8B-B14F-4D97-AF65-F5344CB8AC3E}">
        <p14:creationId xmlns:p14="http://schemas.microsoft.com/office/powerpoint/2010/main" val="1118552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5F07-7497-483F-8131-EEF64F2E9AF3}"/>
              </a:ext>
            </a:extLst>
          </p:cNvPr>
          <p:cNvSpPr>
            <a:spLocks noGrp="1"/>
          </p:cNvSpPr>
          <p:nvPr>
            <p:ph type="title"/>
          </p:nvPr>
        </p:nvSpPr>
        <p:spPr/>
        <p:txBody>
          <a:bodyPr/>
          <a:lstStyle/>
          <a:p>
            <a:r>
              <a:rPr lang="en-IN" dirty="0"/>
              <a:t>8.2 The Phillips Curve and Its Mutations </a:t>
            </a:r>
            <a:r>
              <a:rPr lang="en-IN" sz="2000" dirty="0"/>
              <a:t>(9 of 9</a:t>
            </a:r>
            <a:r>
              <a:rPr lang="en-IN" sz="2800" dirty="0"/>
              <a:t>)</a:t>
            </a:r>
            <a:endParaRPr lang="en-US" dirty="0"/>
          </a:p>
        </p:txBody>
      </p:sp>
      <p:sp>
        <p:nvSpPr>
          <p:cNvPr id="3" name="Content Placeholder 2">
            <a:extLst>
              <a:ext uri="{FF2B5EF4-FFF2-40B4-BE49-F238E27FC236}">
                <a16:creationId xmlns:a16="http://schemas.microsoft.com/office/drawing/2014/main" id="{36DF84B7-AF35-4A72-A86C-5514E1FE5ED1}"/>
              </a:ext>
            </a:extLst>
          </p:cNvPr>
          <p:cNvSpPr>
            <a:spLocks noGrp="1"/>
          </p:cNvSpPr>
          <p:nvPr>
            <p:ph idx="1"/>
          </p:nvPr>
        </p:nvSpPr>
        <p:spPr>
          <a:xfrm>
            <a:off x="1981200" y="1600201"/>
            <a:ext cx="8229600" cy="762000"/>
          </a:xfrm>
        </p:spPr>
        <p:txBody>
          <a:bodyPr/>
          <a:lstStyle/>
          <a:p>
            <a:r>
              <a:rPr lang="en-US" sz="2400" dirty="0"/>
              <a:t>The figure also plots the line that best fits the scatter of points for the period 1996–2018 and is given by:</a:t>
            </a:r>
          </a:p>
        </p:txBody>
      </p:sp>
      <mc:AlternateContent xmlns:mc="http://schemas.openxmlformats.org/markup-compatibility/2006" xmlns:a14="http://schemas.microsoft.com/office/drawing/2010/main">
        <mc:Choice Requires="a14">
          <p:sp>
            <p:nvSpPr>
              <p:cNvPr id="4" name="Object 3"/>
              <p:cNvSpPr txBox="1"/>
              <p:nvPr/>
            </p:nvSpPr>
            <p:spPr>
              <a:xfrm>
                <a:off x="2667000" y="2792414"/>
                <a:ext cx="7010400" cy="12461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sz="2400" i="1">
                              <a:solidFill>
                                <a:srgbClr val="000000"/>
                              </a:solidFill>
                              <a:latin typeface="Cambria Math" panose="02040503050406030204" pitchFamily="18" charset="0"/>
                            </a:rPr>
                          </m:ctrlPr>
                        </m:sSubPr>
                        <m:e>
                          <m:r>
                            <m:rPr>
                              <m:sty m:val="p"/>
                            </m:rPr>
                            <a:rPr lang="en-US" sz="2400">
                              <a:solidFill>
                                <a:srgbClr val="000000"/>
                              </a:solidFill>
                              <a:latin typeface="Cambria Math" panose="02040503050406030204" pitchFamily="18" charset="0"/>
                            </a:rPr>
                            <m:t>π</m:t>
                          </m:r>
                        </m:e>
                        <m:sub>
                          <m:r>
                            <a:rPr lang="en-US" sz="2400" i="1">
                              <a:solidFill>
                                <a:srgbClr val="000000"/>
                              </a:solidFill>
                              <a:latin typeface="Cambria Math" panose="02040503050406030204" pitchFamily="18" charset="0"/>
                            </a:rPr>
                            <m:t>𝑡</m:t>
                          </m:r>
                        </m:sub>
                      </m:sSub>
                      <m:r>
                        <a:rPr lang="en-US" sz="2400" i="1">
                          <a:solidFill>
                            <a:srgbClr val="000000"/>
                          </a:solidFill>
                          <a:latin typeface="Cambria Math" panose="02040503050406030204" pitchFamily="18" charset="0"/>
                        </a:rPr>
                        <m:t>=2.8%−0.16</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𝑢</m:t>
                          </m:r>
                        </m:e>
                        <m:sub>
                          <m:r>
                            <a:rPr lang="en-US" sz="2400" i="1">
                              <a:solidFill>
                                <a:srgbClr val="000000"/>
                              </a:solidFill>
                              <a:latin typeface="Cambria Math" panose="02040503050406030204" pitchFamily="18" charset="0"/>
                            </a:rPr>
                            <m:t>𝑡</m:t>
                          </m:r>
                        </m:sub>
                      </m:sSub>
                      <m:r>
                        <a:rPr lang="en-US" sz="2400" i="1">
                          <a:solidFill>
                            <a:srgbClr val="000000"/>
                          </a:solidFill>
                          <a:latin typeface="Cambria Math" panose="02040503050406030204" pitchFamily="18" charset="0"/>
                        </a:rPr>
                        <m:t>                                 (8.8)</m:t>
                      </m:r>
                    </m:oMath>
                  </m:oMathPara>
                </a14:m>
                <a:endParaRPr lang="en-US" sz="2400" dirty="0"/>
              </a:p>
            </p:txBody>
          </p:sp>
        </mc:Choice>
        <mc:Fallback xmlns="">
          <p:sp>
            <p:nvSpPr>
              <p:cNvPr id="4" name="Object 3"/>
              <p:cNvSpPr txBox="1">
                <a:spLocks noRot="1" noChangeAspect="1" noMove="1" noResize="1" noEditPoints="1" noAdjustHandles="1" noChangeArrowheads="1" noChangeShapeType="1" noTextEdit="1"/>
              </p:cNvSpPr>
              <p:nvPr/>
            </p:nvSpPr>
            <p:spPr>
              <a:xfrm>
                <a:off x="2667000" y="2792414"/>
                <a:ext cx="7010400" cy="12461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24678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3826"/>
            <a:ext cx="8229600" cy="984885"/>
          </a:xfrm>
        </p:spPr>
        <p:txBody>
          <a:bodyPr wrap="square">
            <a:noAutofit/>
          </a:bodyPr>
          <a:lstStyle/>
          <a:p>
            <a:r>
              <a:rPr lang="en-IN" sz="3200" dirty="0">
                <a:latin typeface="+mj-lt"/>
              </a:rPr>
              <a:t>FOCUS: Theory ahead of Facts: Milton Friedman and Edmund Phelps</a:t>
            </a:r>
            <a:endParaRPr lang="en-US" sz="3200" dirty="0">
              <a:latin typeface="+mj-lt"/>
            </a:endParaRPr>
          </a:p>
        </p:txBody>
      </p:sp>
      <p:sp>
        <p:nvSpPr>
          <p:cNvPr id="5" name="Content Placeholder 4"/>
          <p:cNvSpPr>
            <a:spLocks noGrp="1"/>
          </p:cNvSpPr>
          <p:nvPr>
            <p:ph idx="1"/>
          </p:nvPr>
        </p:nvSpPr>
        <p:spPr>
          <a:xfrm>
            <a:off x="1981200" y="1371601"/>
            <a:ext cx="8229600" cy="2649443"/>
          </a:xfrm>
        </p:spPr>
        <p:txBody>
          <a:bodyPr>
            <a:noAutofit/>
          </a:bodyPr>
          <a:lstStyle/>
          <a:p>
            <a:pPr>
              <a:spcBef>
                <a:spcPts val="525"/>
              </a:spcBef>
            </a:pPr>
            <a:r>
              <a:rPr lang="en-US" sz="2400" dirty="0">
                <a:ea typeface="ヒラギノ角ゴ Pro W3" pitchFamily="-84" charset="-128"/>
              </a:rPr>
              <a:t>Milton Friedman and Edmund Phelps argued that the trade-off between inflation and unemployment in the late 1960s was an illusion.</a:t>
            </a:r>
          </a:p>
          <a:p>
            <a:pPr>
              <a:spcBef>
                <a:spcPts val="525"/>
              </a:spcBef>
            </a:pPr>
            <a:r>
              <a:rPr lang="en-US" sz="2400" dirty="0">
                <a:ea typeface="ヒラギノ角ゴ Pro W3" pitchFamily="-84" charset="-128"/>
              </a:rPr>
              <a:t>Accordingly, the Phillips curve is a temporary, rather than a permanent, trade-off between inflation and unemployment that comes not from inflation per se, but from a rising rate of inflation, which results in unanticipated inflation.</a:t>
            </a:r>
          </a:p>
        </p:txBody>
      </p:sp>
    </p:spTree>
    <p:extLst>
      <p:ext uri="{BB962C8B-B14F-4D97-AF65-F5344CB8AC3E}">
        <p14:creationId xmlns:p14="http://schemas.microsoft.com/office/powerpoint/2010/main" val="4122290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3826"/>
            <a:ext cx="8229600" cy="492443"/>
          </a:xfrm>
        </p:spPr>
        <p:txBody>
          <a:bodyPr wrap="square">
            <a:noAutofit/>
          </a:bodyPr>
          <a:lstStyle/>
          <a:p>
            <a:r>
              <a:rPr lang="en-IN" sz="3200" dirty="0">
                <a:latin typeface="+mj-lt"/>
              </a:rPr>
              <a:t>8.4 A Summary and Many Warnings </a:t>
            </a:r>
            <a:r>
              <a:rPr lang="en-IN" sz="2400" dirty="0">
                <a:latin typeface="+mj-lt"/>
              </a:rPr>
              <a:t>(1 of 5)</a:t>
            </a:r>
            <a:endParaRPr lang="en-US" sz="3200" dirty="0">
              <a:latin typeface="+mj-lt"/>
            </a:endParaRPr>
          </a:p>
        </p:txBody>
      </p:sp>
      <p:sp>
        <p:nvSpPr>
          <p:cNvPr id="5" name="Content Placeholder 4"/>
          <p:cNvSpPr>
            <a:spLocks noGrp="1"/>
          </p:cNvSpPr>
          <p:nvPr>
            <p:ph idx="1"/>
          </p:nvPr>
        </p:nvSpPr>
        <p:spPr>
          <a:xfrm>
            <a:off x="1981200" y="847726"/>
            <a:ext cx="8229600" cy="3452227"/>
          </a:xfrm>
        </p:spPr>
        <p:txBody>
          <a:bodyPr>
            <a:noAutofit/>
          </a:bodyPr>
          <a:lstStyle/>
          <a:p>
            <a:pPr>
              <a:spcBef>
                <a:spcPts val="525"/>
              </a:spcBef>
            </a:pPr>
            <a:r>
              <a:rPr lang="en-US" sz="2400" dirty="0">
                <a:ea typeface="ヒラギノ角ゴ Pro W3" pitchFamily="-84" charset="-128"/>
              </a:rPr>
              <a:t>The relation between unemployment and inflation in the United States today is well captured by a relation between the change in the inflation rate and the deviation of the unemployment rate from the natural rate of unemployment.</a:t>
            </a:r>
          </a:p>
          <a:p>
            <a:pPr>
              <a:spcBef>
                <a:spcPts val="525"/>
              </a:spcBef>
            </a:pPr>
            <a:r>
              <a:rPr lang="en-US" sz="2400" dirty="0">
                <a:ea typeface="ヒラギノ角ゴ Pro W3" pitchFamily="-84" charset="-128"/>
              </a:rPr>
              <a:t>When the unemployment rate is above (below) the natural rate of unemployment, the inflation rate typically decreases (increases).</a:t>
            </a:r>
          </a:p>
          <a:p>
            <a:pPr>
              <a:spcBef>
                <a:spcPts val="525"/>
              </a:spcBef>
            </a:pPr>
            <a:r>
              <a:rPr lang="en-US" sz="2400" dirty="0">
                <a:ea typeface="ヒラギノ角ゴ Pro W3" pitchFamily="-84" charset="-128"/>
              </a:rPr>
              <a:t>The natural rate of unemployment differ across counties due to, e.g., </a:t>
            </a:r>
            <a:r>
              <a:rPr lang="en-US" sz="2400" b="1" dirty="0">
                <a:ea typeface="ヒラギノ角ゴ Pro W3" pitchFamily="-84" charset="-128"/>
              </a:rPr>
              <a:t>labor-market rigidities</a:t>
            </a:r>
            <a:r>
              <a:rPr lang="en-US" sz="2400" dirty="0">
                <a:ea typeface="ヒラギノ角ゴ Pro W3" pitchFamily="-84" charset="-128"/>
              </a:rPr>
              <a:t>, and also over time.</a:t>
            </a:r>
          </a:p>
        </p:txBody>
      </p:sp>
    </p:spTree>
    <p:extLst>
      <p:ext uri="{BB962C8B-B14F-4D97-AF65-F5344CB8AC3E}">
        <p14:creationId xmlns:p14="http://schemas.microsoft.com/office/powerpoint/2010/main" val="1705604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0016"/>
            <a:ext cx="8229600" cy="984885"/>
          </a:xfrm>
        </p:spPr>
        <p:txBody>
          <a:bodyPr wrap="square">
            <a:noAutofit/>
          </a:bodyPr>
          <a:lstStyle/>
          <a:p>
            <a:r>
              <a:rPr lang="en-IN" sz="3200" dirty="0">
                <a:latin typeface="+mj-lt"/>
              </a:rPr>
              <a:t>FOCUS: Changes in the U.S. Natural Rate of Unemployment since 1990</a:t>
            </a:r>
            <a:endParaRPr lang="en-US" sz="3200" dirty="0">
              <a:latin typeface="+mj-lt"/>
            </a:endParaRPr>
          </a:p>
        </p:txBody>
      </p:sp>
      <p:sp>
        <p:nvSpPr>
          <p:cNvPr id="5" name="Content Placeholder 4"/>
          <p:cNvSpPr>
            <a:spLocks noGrp="1"/>
          </p:cNvSpPr>
          <p:nvPr>
            <p:ph idx="1"/>
          </p:nvPr>
        </p:nvSpPr>
        <p:spPr>
          <a:xfrm>
            <a:off x="1981200" y="1371993"/>
            <a:ext cx="8229600" cy="4752583"/>
          </a:xfrm>
        </p:spPr>
        <p:txBody>
          <a:bodyPr>
            <a:noAutofit/>
          </a:bodyPr>
          <a:lstStyle/>
          <a:p>
            <a:pPr>
              <a:spcBef>
                <a:spcPts val="525"/>
              </a:spcBef>
            </a:pPr>
            <a:r>
              <a:rPr lang="en-US" sz="2400" dirty="0">
                <a:ea typeface="ヒラギノ角ゴ Pro W3" pitchFamily="-84" charset="-128"/>
              </a:rPr>
              <a:t>Possible explanations for the decrease of the U.S. natural rate of unemployment from 6% or 7% in the 1970s and 1980s to about 4% today:</a:t>
            </a:r>
          </a:p>
          <a:p>
            <a:pPr lvl="1">
              <a:spcBef>
                <a:spcPts val="525"/>
              </a:spcBef>
            </a:pPr>
            <a:r>
              <a:rPr lang="en-US" sz="2400" dirty="0">
                <a:ea typeface="ヒラギノ角ゴ Pro W3" pitchFamily="-84" charset="-128"/>
              </a:rPr>
              <a:t>Increased globalization and stronger competition between U.S. and foreign firms may have lowered the markup.</a:t>
            </a:r>
          </a:p>
          <a:p>
            <a:pPr lvl="1">
              <a:spcBef>
                <a:spcPts val="525"/>
              </a:spcBef>
            </a:pPr>
            <a:r>
              <a:rPr lang="en-US" sz="2400" dirty="0">
                <a:ea typeface="ヒラギノ角ゴ Pro W3" pitchFamily="-84" charset="-128"/>
              </a:rPr>
              <a:t>Increases in employment by temporary help agencies.</a:t>
            </a:r>
          </a:p>
          <a:p>
            <a:pPr lvl="1">
              <a:spcBef>
                <a:spcPts val="525"/>
              </a:spcBef>
            </a:pPr>
            <a:r>
              <a:rPr lang="en-US" sz="2400" dirty="0">
                <a:ea typeface="ヒラギノ角ゴ Pro W3" pitchFamily="-84" charset="-128"/>
              </a:rPr>
              <a:t>The aging U.S. population.</a:t>
            </a:r>
          </a:p>
          <a:p>
            <a:pPr lvl="1">
              <a:spcBef>
                <a:spcPts val="525"/>
              </a:spcBef>
            </a:pPr>
            <a:r>
              <a:rPr lang="en-US" sz="2400" dirty="0">
                <a:ea typeface="ヒラギノ角ゴ Pro W3" pitchFamily="-84" charset="-128"/>
              </a:rPr>
              <a:t>An increase in the incarceration rate.</a:t>
            </a:r>
          </a:p>
          <a:p>
            <a:pPr lvl="1">
              <a:spcBef>
                <a:spcPts val="525"/>
              </a:spcBef>
            </a:pPr>
            <a:r>
              <a:rPr lang="en-US" sz="2400" dirty="0">
                <a:ea typeface="ヒラギノ角ゴ Pro W3" pitchFamily="-84" charset="-128"/>
              </a:rPr>
              <a:t>The increase in the number of workers on disability.</a:t>
            </a:r>
          </a:p>
          <a:p>
            <a:pPr lvl="1">
              <a:spcBef>
                <a:spcPts val="525"/>
              </a:spcBef>
            </a:pPr>
            <a:r>
              <a:rPr lang="en-US" sz="2400" dirty="0">
                <a:ea typeface="ヒラギノ角ゴ Pro W3" pitchFamily="-84" charset="-128"/>
              </a:rPr>
              <a:t>The long-term effects of the 2008-2009 recession.</a:t>
            </a:r>
          </a:p>
        </p:txBody>
      </p:sp>
    </p:spTree>
    <p:extLst>
      <p:ext uri="{BB962C8B-B14F-4D97-AF65-F5344CB8AC3E}">
        <p14:creationId xmlns:p14="http://schemas.microsoft.com/office/powerpoint/2010/main" val="660017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0016"/>
            <a:ext cx="8229600" cy="984885"/>
          </a:xfrm>
        </p:spPr>
        <p:txBody>
          <a:bodyPr wrap="square">
            <a:noAutofit/>
          </a:bodyPr>
          <a:lstStyle/>
          <a:p>
            <a:r>
              <a:rPr lang="en-IN" sz="3200" dirty="0">
                <a:latin typeface="+mj-lt"/>
              </a:rPr>
              <a:t>FOCUS: What Explains European Unemployment? </a:t>
            </a:r>
            <a:r>
              <a:rPr lang="en-IN" sz="2400" dirty="0">
                <a:latin typeface="+mj-lt"/>
              </a:rPr>
              <a:t>(1 of 2)</a:t>
            </a:r>
            <a:endParaRPr lang="en-US" sz="3200" dirty="0">
              <a:latin typeface="+mj-lt"/>
            </a:endParaRPr>
          </a:p>
        </p:txBody>
      </p:sp>
      <p:sp>
        <p:nvSpPr>
          <p:cNvPr id="5" name="Content Placeholder 4"/>
          <p:cNvSpPr>
            <a:spLocks noGrp="1"/>
          </p:cNvSpPr>
          <p:nvPr>
            <p:ph idx="1"/>
          </p:nvPr>
        </p:nvSpPr>
        <p:spPr>
          <a:xfrm>
            <a:off x="1981200" y="1371600"/>
            <a:ext cx="8229600" cy="3772828"/>
          </a:xfrm>
        </p:spPr>
        <p:txBody>
          <a:bodyPr>
            <a:noAutofit/>
          </a:bodyPr>
          <a:lstStyle/>
          <a:p>
            <a:pPr>
              <a:spcBef>
                <a:spcPts val="525"/>
              </a:spcBef>
            </a:pPr>
            <a:r>
              <a:rPr lang="en-US" sz="2400" dirty="0">
                <a:ea typeface="ヒラギノ角ゴ Pro W3" pitchFamily="-84" charset="-128"/>
              </a:rPr>
              <a:t>Factors for labor-market rigidities:</a:t>
            </a:r>
          </a:p>
          <a:p>
            <a:pPr lvl="1">
              <a:spcBef>
                <a:spcPts val="525"/>
              </a:spcBef>
            </a:pPr>
            <a:r>
              <a:rPr lang="en-US" sz="2400" dirty="0">
                <a:ea typeface="ヒラギノ角ゴ Pro W3" pitchFamily="-84" charset="-128"/>
              </a:rPr>
              <a:t>A generous system of unemployment insurance</a:t>
            </a:r>
          </a:p>
          <a:p>
            <a:pPr lvl="1">
              <a:spcBef>
                <a:spcPts val="525"/>
              </a:spcBef>
            </a:pPr>
            <a:r>
              <a:rPr lang="en-US" sz="2400" dirty="0">
                <a:ea typeface="ヒラギノ角ゴ Pro W3" pitchFamily="-84" charset="-128"/>
              </a:rPr>
              <a:t>A high degree of employment protection</a:t>
            </a:r>
          </a:p>
          <a:p>
            <a:pPr lvl="1">
              <a:spcBef>
                <a:spcPts val="525"/>
              </a:spcBef>
            </a:pPr>
            <a:r>
              <a:rPr lang="en-US" sz="2400" dirty="0">
                <a:ea typeface="ヒラギノ角ゴ Pro W3" pitchFamily="-84" charset="-128"/>
              </a:rPr>
              <a:t>Minimum wages</a:t>
            </a:r>
          </a:p>
          <a:p>
            <a:pPr lvl="1">
              <a:spcBef>
                <a:spcPts val="525"/>
              </a:spcBef>
            </a:pPr>
            <a:r>
              <a:rPr lang="en-US" sz="2400" dirty="0">
                <a:ea typeface="ヒラギノ角ゴ Pro W3" pitchFamily="-84" charset="-128"/>
              </a:rPr>
              <a:t>Bargaining rules, such as extension agreements</a:t>
            </a:r>
          </a:p>
          <a:p>
            <a:pPr>
              <a:spcBef>
                <a:spcPts val="525"/>
              </a:spcBef>
            </a:pPr>
            <a:r>
              <a:rPr lang="en-US" sz="2400" dirty="0">
                <a:ea typeface="ヒラギノ角ゴ Pro W3" pitchFamily="-84" charset="-128"/>
              </a:rPr>
              <a:t>Key facts of unemployment in Europe:</a:t>
            </a:r>
          </a:p>
          <a:p>
            <a:pPr lvl="1">
              <a:spcBef>
                <a:spcPts val="525"/>
              </a:spcBef>
            </a:pPr>
            <a:r>
              <a:rPr lang="en-US" sz="2400" dirty="0">
                <a:ea typeface="ヒラギノ角ゴ Pro W3" pitchFamily="-84" charset="-128"/>
              </a:rPr>
              <a:t>Unemployment was not always high</a:t>
            </a:r>
          </a:p>
          <a:p>
            <a:pPr lvl="1">
              <a:spcBef>
                <a:spcPts val="525"/>
              </a:spcBef>
            </a:pPr>
            <a:r>
              <a:rPr lang="en-US" sz="2400" dirty="0">
                <a:ea typeface="ヒラギノ角ゴ Pro W3" pitchFamily="-84" charset="-128"/>
              </a:rPr>
              <a:t>Some European counties actually had low unemployment prior to the start of the current crisis</a:t>
            </a:r>
          </a:p>
        </p:txBody>
      </p:sp>
    </p:spTree>
    <p:extLst>
      <p:ext uri="{BB962C8B-B14F-4D97-AF65-F5344CB8AC3E}">
        <p14:creationId xmlns:p14="http://schemas.microsoft.com/office/powerpoint/2010/main" val="356152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0016"/>
            <a:ext cx="8229600" cy="984885"/>
          </a:xfrm>
        </p:spPr>
        <p:txBody>
          <a:bodyPr wrap="square">
            <a:noAutofit/>
          </a:bodyPr>
          <a:lstStyle/>
          <a:p>
            <a:r>
              <a:rPr lang="en-IN" sz="3200" dirty="0">
                <a:latin typeface="+mj-lt"/>
              </a:rPr>
              <a:t>FOCUS: What Explains European Unemployment?</a:t>
            </a:r>
            <a:r>
              <a:rPr lang="en-IN" sz="2400" dirty="0">
                <a:latin typeface="+mj-lt"/>
              </a:rPr>
              <a:t> (2 of 2)</a:t>
            </a:r>
            <a:endParaRPr lang="en-US" sz="3200" dirty="0">
              <a:latin typeface="+mj-lt"/>
            </a:endParaRPr>
          </a:p>
        </p:txBody>
      </p:sp>
      <p:sp>
        <p:nvSpPr>
          <p:cNvPr id="5" name="Content Placeholder 4"/>
          <p:cNvSpPr>
            <a:spLocks noGrp="1"/>
          </p:cNvSpPr>
          <p:nvPr>
            <p:ph idx="1"/>
          </p:nvPr>
        </p:nvSpPr>
        <p:spPr>
          <a:xfrm>
            <a:off x="1981200" y="1371600"/>
            <a:ext cx="8229600" cy="738664"/>
          </a:xfrm>
        </p:spPr>
        <p:txBody>
          <a:bodyPr>
            <a:noAutofit/>
          </a:bodyPr>
          <a:lstStyle/>
          <a:p>
            <a:pPr marL="0" indent="0">
              <a:buNone/>
            </a:pPr>
            <a:r>
              <a:rPr lang="en-US" sz="2400" b="1" dirty="0"/>
              <a:t>Figure 1 </a:t>
            </a:r>
            <a:r>
              <a:rPr lang="en-US" sz="2400" dirty="0"/>
              <a:t>Unemployment Rates in 15 European Countries, 2006</a:t>
            </a:r>
          </a:p>
        </p:txBody>
      </p:sp>
      <p:pic>
        <p:nvPicPr>
          <p:cNvPr id="27650" name="Picture 2" descr="A bar graph plots the unemployment rate in fifteen European countries during 2006.&#10;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937" y="2212488"/>
            <a:ext cx="6732126" cy="405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142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82022"/>
            <a:ext cx="8229600" cy="557174"/>
          </a:xfrm>
        </p:spPr>
        <p:txBody>
          <a:bodyPr>
            <a:noAutofit/>
          </a:bodyPr>
          <a:lstStyle/>
          <a:p>
            <a:r>
              <a:rPr lang="en-IN" sz="3600" dirty="0"/>
              <a:t>Macroeconomics</a:t>
            </a:r>
          </a:p>
        </p:txBody>
      </p:sp>
      <p:sp>
        <p:nvSpPr>
          <p:cNvPr id="3" name="Text Placeholder 2"/>
          <p:cNvSpPr>
            <a:spLocks noGrp="1"/>
          </p:cNvSpPr>
          <p:nvPr>
            <p:ph type="body" sz="quarter" idx="13"/>
          </p:nvPr>
        </p:nvSpPr>
        <p:spPr>
          <a:xfrm>
            <a:off x="1981200" y="762000"/>
            <a:ext cx="8229600" cy="381000"/>
          </a:xfrm>
        </p:spPr>
        <p:txBody>
          <a:bodyPr>
            <a:noAutofit/>
          </a:bodyPr>
          <a:lstStyle/>
          <a:p>
            <a:r>
              <a:rPr lang="en-US" dirty="0"/>
              <a:t>Eighth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6105525" y="2828925"/>
            <a:ext cx="4114800" cy="558800"/>
          </a:xfrm>
        </p:spPr>
        <p:txBody>
          <a:bodyPr wrap="square">
            <a:noAutofit/>
          </a:bodyPr>
          <a:lstStyle/>
          <a:p>
            <a:pPr marL="0" indent="0" algn="ctr">
              <a:buNone/>
            </a:pPr>
            <a:r>
              <a:rPr lang="en-US" sz="3200" dirty="0"/>
              <a:t>Chapter 14</a:t>
            </a:r>
          </a:p>
        </p:txBody>
      </p:sp>
      <p:sp>
        <p:nvSpPr>
          <p:cNvPr id="4" name="Text Placeholder 3"/>
          <p:cNvSpPr>
            <a:spLocks noGrp="1"/>
          </p:cNvSpPr>
          <p:nvPr>
            <p:ph type="body" sz="quarter" idx="14"/>
          </p:nvPr>
        </p:nvSpPr>
        <p:spPr>
          <a:xfrm>
            <a:off x="6096000" y="3495676"/>
            <a:ext cx="4114800" cy="466725"/>
          </a:xfrm>
        </p:spPr>
        <p:txBody>
          <a:bodyPr vert="horz" wrap="square" lIns="0" tIns="0" rIns="0" bIns="0" rtlCol="0" anchor="ctr">
            <a:noAutofit/>
          </a:bodyPr>
          <a:lstStyle/>
          <a:p>
            <a:pPr algn="ctr"/>
            <a:r>
              <a:rPr lang="en-US" sz="2000" dirty="0">
                <a:ea typeface="ヒラギノ角ゴ Pro W3" pitchFamily="-84" charset="-128"/>
              </a:rPr>
              <a:t>Financial Markets and Expectations</a:t>
            </a:r>
            <a:endParaRPr lang="en-US" sz="2000" dirty="0">
              <a:latin typeface="Times New Roman" panose="02020603050405020304" pitchFamily="18" charset="0"/>
              <a:cs typeface="Times New Roman" panose="02020603050405020304" pitchFamily="18" charset="0"/>
            </a:endParaRPr>
          </a:p>
        </p:txBody>
      </p:sp>
      <p:pic>
        <p:nvPicPr>
          <p:cNvPr id="12" name="Picture Placeholder 11" descr="Front Cover: Macroeconomics, Eighth Edition by Olivier Blanchard">
            <a:extLst>
              <a:ext uri="{FF2B5EF4-FFF2-40B4-BE49-F238E27FC236}">
                <a16:creationId xmlns:a16="http://schemas.microsoft.com/office/drawing/2014/main" id="{4B7C0549-CC8A-406F-AE51-9FCA19C1137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1981201" y="1268227"/>
            <a:ext cx="4037479" cy="5046848"/>
          </a:xfrm>
          <a:prstGeom prst="rect">
            <a:avLst/>
          </a:prstGeom>
        </p:spPr>
      </p:pic>
      <p:sp>
        <p:nvSpPr>
          <p:cNvPr id="9"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4343400" y="6410325"/>
            <a:ext cx="5943600" cy="219075"/>
          </a:xfrm>
        </p:spPr>
        <p:txBody>
          <a:bodyPr wrap="square">
            <a:noAutofit/>
          </a:bodyPr>
          <a:lstStyle/>
          <a:p>
            <a:pPr marL="0" indent="0">
              <a:spcBef>
                <a:spcPts val="0"/>
              </a:spcBef>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8" name="TextBox 9"/>
          <p:cNvSpPr txBox="1"/>
          <p:nvPr/>
        </p:nvSpPr>
        <p:spPr>
          <a:xfrm>
            <a:off x="6857992" y="4419601"/>
            <a:ext cx="2971808" cy="5757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dirty="0">
                <a:solidFill>
                  <a:schemeClr val="bg1"/>
                </a:solidFill>
              </a:rPr>
              <a:t>Slide in this Presentation Contain Hyperlinks. JAWS users should be able to get a list of links by using INSERT+F7</a:t>
            </a:r>
          </a:p>
        </p:txBody>
      </p:sp>
    </p:spTree>
    <p:extLst>
      <p:ext uri="{BB962C8B-B14F-4D97-AF65-F5344CB8AC3E}">
        <p14:creationId xmlns:p14="http://schemas.microsoft.com/office/powerpoint/2010/main" val="511230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915886" y="690828"/>
            <a:ext cx="8294914" cy="546625"/>
          </a:xfrm>
        </p:spPr>
        <p:txBody>
          <a:bodyPr wrap="square">
            <a:spAutoFit/>
          </a:bodyPr>
          <a:lstStyle/>
          <a:p>
            <a:r>
              <a:rPr lang="en-US" sz="3600" dirty="0"/>
              <a:t>Financial Markets and Expectations</a:t>
            </a:r>
          </a:p>
        </p:txBody>
      </p:sp>
      <p:sp>
        <p:nvSpPr>
          <p:cNvPr id="3" name="Content Placeholder 2"/>
          <p:cNvSpPr>
            <a:spLocks noGrp="1"/>
          </p:cNvSpPr>
          <p:nvPr>
            <p:ph idx="1"/>
          </p:nvPr>
        </p:nvSpPr>
        <p:spPr>
          <a:xfrm>
            <a:off x="1715589" y="2203268"/>
            <a:ext cx="8495211" cy="2445798"/>
          </a:xfrm>
        </p:spPr>
        <p:txBody>
          <a:bodyPr wrap="square">
            <a:spAutoFit/>
          </a:bodyPr>
          <a:lstStyle/>
          <a:p>
            <a:r>
              <a:rPr lang="en-US" sz="2400" dirty="0">
                <a:ea typeface="ヒラギノ角ゴ Pro W3" pitchFamily="-84" charset="-128"/>
              </a:rPr>
              <a:t>Our focus throughout this chapter will be on the role expectations play in the determination of asset prices, from bonds, to stocks, to houses.</a:t>
            </a:r>
          </a:p>
          <a:p>
            <a:r>
              <a:rPr lang="en-US" sz="2400" dirty="0">
                <a:ea typeface="ヒラギノ角ゴ Pro W3" pitchFamily="-84" charset="-128"/>
              </a:rPr>
              <a:t>We discussed the role of expectations informally at various points in the core.</a:t>
            </a:r>
          </a:p>
          <a:p>
            <a:r>
              <a:rPr lang="en-US" sz="2400" dirty="0">
                <a:ea typeface="ヒラギノ角ゴ Pro W3" pitchFamily="-84" charset="-128"/>
              </a:rPr>
              <a:t>It is now time to do it more formally.</a:t>
            </a:r>
          </a:p>
        </p:txBody>
      </p:sp>
    </p:spTree>
    <p:extLst>
      <p:ext uri="{BB962C8B-B14F-4D97-AF65-F5344CB8AC3E}">
        <p14:creationId xmlns:p14="http://schemas.microsoft.com/office/powerpoint/2010/main" val="72209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1107996"/>
          </a:xfrm>
        </p:spPr>
        <p:txBody>
          <a:bodyPr wrap="square">
            <a:spAutoFit/>
          </a:bodyPr>
          <a:lstStyle/>
          <a:p>
            <a:r>
              <a:rPr lang="en-US" sz="3600" dirty="0">
                <a:latin typeface="+mj-lt"/>
              </a:rPr>
              <a:t>6.1 Nominal versus Real Interest Rates </a:t>
            </a:r>
            <a:r>
              <a:rPr lang="en-US" sz="2800" dirty="0">
                <a:latin typeface="+mj-lt"/>
              </a:rPr>
              <a:t>(1 of 6)</a:t>
            </a:r>
          </a:p>
        </p:txBody>
      </p:sp>
      <p:sp>
        <p:nvSpPr>
          <p:cNvPr id="3" name="Content Placeholder 2"/>
          <p:cNvSpPr>
            <a:spLocks noGrp="1"/>
          </p:cNvSpPr>
          <p:nvPr>
            <p:ph idx="1"/>
          </p:nvPr>
        </p:nvSpPr>
        <p:spPr>
          <a:xfrm>
            <a:off x="1990725" y="1371601"/>
            <a:ext cx="8229600" cy="2344231"/>
          </a:xfrm>
        </p:spPr>
        <p:txBody>
          <a:bodyPr wrap="square">
            <a:spAutoFit/>
          </a:bodyPr>
          <a:lstStyle/>
          <a:p>
            <a:pPr>
              <a:spcBef>
                <a:spcPts val="525"/>
              </a:spcBef>
            </a:pPr>
            <a:r>
              <a:rPr lang="en-US" sz="2400" b="1" dirty="0">
                <a:ea typeface="ヒラギノ角ゴ Pro W3" pitchFamily="-84" charset="-128"/>
              </a:rPr>
              <a:t>Nominal interest rate </a:t>
            </a:r>
            <a:r>
              <a:rPr lang="en-US" sz="2400" dirty="0">
                <a:ea typeface="ヒラギノ角ゴ Pro W3" pitchFamily="-84" charset="-128"/>
              </a:rPr>
              <a:t>is the interest rate in terms of dollars.</a:t>
            </a:r>
          </a:p>
          <a:p>
            <a:pPr>
              <a:spcBef>
                <a:spcPts val="525"/>
              </a:spcBef>
            </a:pPr>
            <a:r>
              <a:rPr lang="en-US" sz="2400" b="1" dirty="0">
                <a:ea typeface="ヒラギノ角ゴ Pro W3" pitchFamily="-84" charset="-128"/>
              </a:rPr>
              <a:t>Real interest rate </a:t>
            </a:r>
            <a:r>
              <a:rPr lang="en-US" sz="2400" dirty="0">
                <a:ea typeface="ヒラギノ角ゴ Pro W3" pitchFamily="-84" charset="-128"/>
              </a:rPr>
              <a:t>is the interest rate in terms of a basket of goods.</a:t>
            </a:r>
          </a:p>
          <a:p>
            <a:pPr>
              <a:spcBef>
                <a:spcPts val="525"/>
              </a:spcBef>
            </a:pPr>
            <a:r>
              <a:rPr lang="en-US" sz="2400" dirty="0">
                <a:ea typeface="ヒラギノ角ゴ Pro W3" pitchFamily="-84" charset="-128"/>
              </a:rPr>
              <a:t>We must adjust the nominal interest rate to take into account expected inflation.</a:t>
            </a:r>
          </a:p>
        </p:txBody>
      </p:sp>
    </p:spTree>
    <p:extLst>
      <p:ext uri="{BB962C8B-B14F-4D97-AF65-F5344CB8AC3E}">
        <p14:creationId xmlns:p14="http://schemas.microsoft.com/office/powerpoint/2010/main" val="3381067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4654"/>
            <a:ext cx="8229600" cy="989823"/>
          </a:xfrm>
        </p:spPr>
        <p:txBody>
          <a:bodyPr wrap="square">
            <a:spAutoFit/>
          </a:bodyPr>
          <a:lstStyle/>
          <a:p>
            <a:r>
              <a:rPr lang="en-US" sz="3600" dirty="0"/>
              <a:t>14.1 Expected Present Discounted Values </a:t>
            </a:r>
            <a:r>
              <a:rPr lang="en-US" sz="2800" dirty="0"/>
              <a:t>(1 of 6)</a:t>
            </a:r>
            <a:endParaRPr lang="en-US" sz="3600" dirty="0"/>
          </a:p>
        </p:txBody>
      </p:sp>
      <p:sp>
        <p:nvSpPr>
          <p:cNvPr id="3" name="Content Placeholder 2"/>
          <p:cNvSpPr>
            <a:spLocks noGrp="1"/>
          </p:cNvSpPr>
          <p:nvPr>
            <p:ph idx="1"/>
          </p:nvPr>
        </p:nvSpPr>
        <p:spPr>
          <a:xfrm>
            <a:off x="1981200" y="1371601"/>
            <a:ext cx="8229600" cy="2266261"/>
          </a:xfrm>
        </p:spPr>
        <p:txBody>
          <a:bodyPr wrap="square">
            <a:spAutoFit/>
          </a:bodyPr>
          <a:lstStyle/>
          <a:p>
            <a:r>
              <a:rPr lang="en-US" sz="2400" dirty="0">
                <a:ea typeface="ヒラギノ角ゴ Pro W3" pitchFamily="-84" charset="-128"/>
              </a:rPr>
              <a:t>The </a:t>
            </a:r>
            <a:r>
              <a:rPr lang="en-US" sz="2400" b="1" dirty="0">
                <a:ea typeface="ヒラギノ角ゴ Pro W3" pitchFamily="-84" charset="-128"/>
              </a:rPr>
              <a:t>expected present discounted value </a:t>
            </a:r>
            <a:r>
              <a:rPr lang="en-US" sz="2400" dirty="0">
                <a:ea typeface="ヒラギノ角ゴ Pro W3" pitchFamily="-84" charset="-128"/>
              </a:rPr>
              <a:t>of a sequence of future payments is the value today of this expected sequence of payments.</a:t>
            </a:r>
          </a:p>
          <a:p>
            <a:r>
              <a:rPr lang="en-US" sz="2400" dirty="0">
                <a:ea typeface="ヒラギノ角ゴ Pro W3" pitchFamily="-84" charset="-128"/>
              </a:rPr>
              <a:t>Expected presented discounted values are not directly observable but must be constructed from information on the sequence of expected payments and expected interest rates.</a:t>
            </a:r>
          </a:p>
        </p:txBody>
      </p:sp>
    </p:spTree>
    <p:extLst>
      <p:ext uri="{BB962C8B-B14F-4D97-AF65-F5344CB8AC3E}">
        <p14:creationId xmlns:p14="http://schemas.microsoft.com/office/powerpoint/2010/main" val="4112745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4654"/>
            <a:ext cx="8229600" cy="989823"/>
          </a:xfrm>
        </p:spPr>
        <p:txBody>
          <a:bodyPr wrap="square">
            <a:spAutoFit/>
          </a:bodyPr>
          <a:lstStyle/>
          <a:p>
            <a:r>
              <a:rPr lang="en-US" sz="3600" dirty="0"/>
              <a:t>14.1 Expected Present Discounted Values </a:t>
            </a:r>
            <a:r>
              <a:rPr lang="en-US" sz="2800" dirty="0"/>
              <a:t>(2 of 6)</a:t>
            </a:r>
            <a:endParaRPr lang="en-US" sz="3600" dirty="0"/>
          </a:p>
        </p:txBody>
      </p:sp>
      <p:sp>
        <p:nvSpPr>
          <p:cNvPr id="3" name="Content Placeholder 2"/>
          <p:cNvSpPr>
            <a:spLocks noGrp="1"/>
          </p:cNvSpPr>
          <p:nvPr>
            <p:ph idx="1"/>
          </p:nvPr>
        </p:nvSpPr>
        <p:spPr>
          <a:xfrm>
            <a:off x="1981200" y="1371601"/>
            <a:ext cx="8229600" cy="1933863"/>
          </a:xfrm>
        </p:spPr>
        <p:txBody>
          <a:bodyPr wrap="square">
            <a:spAutoFit/>
          </a:bodyPr>
          <a:lstStyle/>
          <a:p>
            <a:r>
              <a:rPr lang="en-US" sz="2400" dirty="0">
                <a:ea typeface="ヒラギノ角ゴ Pro W3" pitchFamily="-84" charset="-128"/>
              </a:rPr>
              <a:t>1/(1 + </a:t>
            </a:r>
            <a:r>
              <a:rPr lang="en-US" sz="2400" i="1" dirty="0">
                <a:ea typeface="ヒラギノ角ゴ Pro W3" pitchFamily="-84" charset="-128"/>
              </a:rPr>
              <a:t>i</a:t>
            </a:r>
            <a:r>
              <a:rPr lang="en-US" sz="2400" i="1" baseline="-25000" dirty="0">
                <a:ea typeface="ヒラギノ角ゴ Pro W3" pitchFamily="-84" charset="-128"/>
              </a:rPr>
              <a:t>t</a:t>
            </a:r>
            <a:r>
              <a:rPr lang="en-US" sz="2400" dirty="0">
                <a:ea typeface="ヒラギノ角ゴ Pro W3" pitchFamily="-84" charset="-128"/>
              </a:rPr>
              <a:t>) is the </a:t>
            </a:r>
            <a:r>
              <a:rPr lang="en-US" sz="2400" b="1" dirty="0">
                <a:ea typeface="ヒラギノ角ゴ Pro W3" pitchFamily="-84" charset="-128"/>
              </a:rPr>
              <a:t>discount factor </a:t>
            </a:r>
            <a:r>
              <a:rPr lang="en-US" sz="2400" dirty="0">
                <a:ea typeface="ヒラギノ角ゴ Pro W3" pitchFamily="-84" charset="-128"/>
              </a:rPr>
              <a:t>with the </a:t>
            </a:r>
            <a:r>
              <a:rPr lang="en-US" sz="2400" b="1" dirty="0">
                <a:ea typeface="ヒラギノ角ゴ Pro W3" pitchFamily="-84" charset="-128"/>
              </a:rPr>
              <a:t>discount rate </a:t>
            </a:r>
            <a:r>
              <a:rPr lang="en-US" sz="2400" i="1" dirty="0">
                <a:ea typeface="ヒラギノ角ゴ Pro W3" pitchFamily="-84" charset="-128"/>
              </a:rPr>
              <a:t>i</a:t>
            </a:r>
            <a:r>
              <a:rPr lang="en-US" sz="2400" i="1" baseline="-25000" dirty="0">
                <a:ea typeface="ヒラギノ角ゴ Pro W3" pitchFamily="-84" charset="-128"/>
              </a:rPr>
              <a:t>t </a:t>
            </a:r>
            <a:r>
              <a:rPr lang="en-US" sz="2400" dirty="0">
                <a:ea typeface="ヒラギノ角ゴ Pro W3" pitchFamily="-84" charset="-128"/>
              </a:rPr>
              <a:t>, which is used to compute the </a:t>
            </a:r>
            <a:r>
              <a:rPr lang="en-US" sz="2400" i="1" dirty="0">
                <a:ea typeface="ヒラギノ角ゴ Pro W3" pitchFamily="-84" charset="-128"/>
              </a:rPr>
              <a:t>present discounted value </a:t>
            </a:r>
            <a:r>
              <a:rPr lang="en-US" sz="2400" dirty="0">
                <a:ea typeface="ヒラギノ角ゴ Pro W3" pitchFamily="-84" charset="-128"/>
              </a:rPr>
              <a:t>of one dollar to be received next year.</a:t>
            </a:r>
          </a:p>
          <a:p>
            <a:r>
              <a:rPr lang="en-US" sz="2400" dirty="0">
                <a:ea typeface="ヒラギノ角ゴ Pro W3" pitchFamily="-84" charset="-128"/>
              </a:rPr>
              <a:t>The higher the nominal interest rate, the lower the value today if a dollar received next year.</a:t>
            </a:r>
          </a:p>
        </p:txBody>
      </p:sp>
    </p:spTree>
    <p:extLst>
      <p:ext uri="{BB962C8B-B14F-4D97-AF65-F5344CB8AC3E}">
        <p14:creationId xmlns:p14="http://schemas.microsoft.com/office/powerpoint/2010/main" val="3528948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3853"/>
            <a:ext cx="8229600" cy="989823"/>
          </a:xfrm>
        </p:spPr>
        <p:txBody>
          <a:bodyPr wrap="square">
            <a:spAutoFit/>
          </a:bodyPr>
          <a:lstStyle/>
          <a:p>
            <a:r>
              <a:rPr lang="en-US" sz="3600" dirty="0">
                <a:ea typeface="ヒラギノ角ゴ Pro W3" pitchFamily="-65" charset="-128"/>
              </a:rPr>
              <a:t>14.1 Expected Present Discounted Values </a:t>
            </a:r>
            <a:r>
              <a:rPr lang="en-US" sz="2800" dirty="0">
                <a:ea typeface="ヒラギノ角ゴ Pro W3" pitchFamily="-65" charset="-128"/>
              </a:rPr>
              <a:t>(3 of 6)</a:t>
            </a:r>
            <a:endParaRPr lang="en-US" sz="2800" dirty="0"/>
          </a:p>
        </p:txBody>
      </p:sp>
      <p:sp>
        <p:nvSpPr>
          <p:cNvPr id="3" name="Content Placeholder 2"/>
          <p:cNvSpPr>
            <a:spLocks noGrp="1"/>
          </p:cNvSpPr>
          <p:nvPr>
            <p:ph idx="1"/>
          </p:nvPr>
        </p:nvSpPr>
        <p:spPr>
          <a:xfrm>
            <a:off x="1981200" y="1369831"/>
            <a:ext cx="8229600" cy="757130"/>
          </a:xfrm>
        </p:spPr>
        <p:txBody>
          <a:bodyPr wrap="square">
            <a:spAutoFit/>
          </a:bodyPr>
          <a:lstStyle/>
          <a:p>
            <a:r>
              <a:rPr lang="en-US" sz="2400" dirty="0">
                <a:ea typeface="ヒラギノ角ゴ Pro W3" pitchFamily="-84" charset="-128"/>
              </a:rPr>
              <a:t>Example: The value today of a dollar received two years from now.</a:t>
            </a:r>
          </a:p>
        </p:txBody>
      </p:sp>
      <p:sp>
        <p:nvSpPr>
          <p:cNvPr id="7" name="Content Placeholder 6"/>
          <p:cNvSpPr>
            <a:spLocks noGrp="1"/>
          </p:cNvSpPr>
          <p:nvPr>
            <p:ph idx="13"/>
          </p:nvPr>
        </p:nvSpPr>
        <p:spPr>
          <a:xfrm>
            <a:off x="1981200" y="2209800"/>
            <a:ext cx="8218622" cy="424732"/>
          </a:xfrm>
        </p:spPr>
        <p:txBody>
          <a:bodyPr wrap="square">
            <a:spAutoFit/>
          </a:bodyPr>
          <a:lstStyle/>
          <a:p>
            <a:pPr marL="0" indent="0">
              <a:buNone/>
            </a:pPr>
            <a:r>
              <a:rPr lang="en-US" sz="2400" b="1" dirty="0"/>
              <a:t>Figure 14.1 </a:t>
            </a:r>
            <a:r>
              <a:rPr lang="en-US" sz="2400" dirty="0"/>
              <a:t>Computing Present Discounted Values</a:t>
            </a:r>
          </a:p>
        </p:txBody>
      </p:sp>
      <p:pic>
        <p:nvPicPr>
          <p:cNvPr id="6" name="Picture 5" descr="An illustration shows the discounted values for “This year,” “Next year,” and “2 years from now.”&#10;Long description is available in notes, press F6."/>
          <p:cNvPicPr>
            <a:picLocks noChangeAspect="1"/>
          </p:cNvPicPr>
          <p:nvPr/>
        </p:nvPicPr>
        <p:blipFill>
          <a:blip r:embed="rId3"/>
          <a:stretch>
            <a:fillRect/>
          </a:stretch>
        </p:blipFill>
        <p:spPr>
          <a:xfrm>
            <a:off x="2054703" y="2743200"/>
            <a:ext cx="8069265" cy="2489454"/>
          </a:xfrm>
          <a:prstGeom prst="rect">
            <a:avLst/>
          </a:prstGeom>
        </p:spPr>
      </p:pic>
    </p:spTree>
    <p:extLst>
      <p:ext uri="{BB962C8B-B14F-4D97-AF65-F5344CB8AC3E}">
        <p14:creationId xmlns:p14="http://schemas.microsoft.com/office/powerpoint/2010/main" val="2012187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5189"/>
            <a:ext cx="8229600" cy="989823"/>
          </a:xfrm>
        </p:spPr>
        <p:txBody>
          <a:bodyPr wrap="square">
            <a:spAutoFit/>
          </a:bodyPr>
          <a:lstStyle/>
          <a:p>
            <a:r>
              <a:rPr lang="en-US" sz="3600" dirty="0">
                <a:ea typeface="ヒラギノ角ゴ Pro W3" pitchFamily="-65" charset="-128"/>
              </a:rPr>
              <a:t>14.1 Expected Present Discounted Values </a:t>
            </a:r>
            <a:r>
              <a:rPr lang="en-US" sz="2800" dirty="0">
                <a:ea typeface="ヒラギノ角ゴ Pro W3" pitchFamily="-65" charset="-128"/>
              </a:rPr>
              <a:t>(4 of 6)</a:t>
            </a:r>
            <a:endParaRPr lang="en-US" sz="2800" dirty="0"/>
          </a:p>
        </p:txBody>
      </p:sp>
      <p:sp>
        <p:nvSpPr>
          <p:cNvPr id="3" name="Content Placeholder 2"/>
          <p:cNvSpPr>
            <a:spLocks noGrp="1"/>
          </p:cNvSpPr>
          <p:nvPr>
            <p:ph idx="1"/>
          </p:nvPr>
        </p:nvSpPr>
        <p:spPr>
          <a:xfrm>
            <a:off x="1981200" y="1420582"/>
            <a:ext cx="8229600" cy="646331"/>
          </a:xfrm>
        </p:spPr>
        <p:txBody>
          <a:bodyPr wrap="square">
            <a:spAutoFit/>
          </a:bodyPr>
          <a:lstStyle/>
          <a:p>
            <a:r>
              <a:rPr lang="en-US" sz="2000" dirty="0">
                <a:ea typeface="ヒラギノ角ゴ Pro W3" pitchFamily="-84" charset="-128"/>
              </a:rPr>
              <a:t>The </a:t>
            </a:r>
            <a:r>
              <a:rPr lang="en-US" sz="2000" b="1" dirty="0">
                <a:ea typeface="ヒラギノ角ゴ Pro W3" pitchFamily="-84" charset="-128"/>
              </a:rPr>
              <a:t>expected present discounted</a:t>
            </a:r>
            <a:r>
              <a:rPr lang="en-US" sz="2000" dirty="0">
                <a:ea typeface="ヒラギノ角ゴ Pro W3" pitchFamily="-84" charset="-128"/>
              </a:rPr>
              <a:t> </a:t>
            </a:r>
            <a:r>
              <a:rPr lang="en-US" sz="2000" b="1" dirty="0">
                <a:ea typeface="ヒラギノ角ゴ Pro W3" pitchFamily="-84" charset="-128"/>
              </a:rPr>
              <a:t>value</a:t>
            </a:r>
            <a:r>
              <a:rPr lang="en-US" sz="2000" dirty="0">
                <a:ea typeface="ヒラギノ角ゴ Pro W3" pitchFamily="-84" charset="-128"/>
              </a:rPr>
              <a:t> or </a:t>
            </a:r>
            <a:r>
              <a:rPr lang="en-US" sz="2000" b="1" dirty="0">
                <a:ea typeface="ヒラギノ角ゴ Pro W3" pitchFamily="-84" charset="-128"/>
              </a:rPr>
              <a:t>present value </a:t>
            </a:r>
            <a:r>
              <a:rPr lang="en-US" sz="2000" dirty="0">
                <a:ea typeface="ヒラギノ角ゴ Pro W3" pitchFamily="-84" charset="-128"/>
              </a:rPr>
              <a:t>of a payment $</a:t>
            </a:r>
            <a:r>
              <a:rPr lang="en-US" sz="2000" i="1" dirty="0">
                <a:solidFill>
                  <a:srgbClr val="000000"/>
                </a:solidFill>
                <a:ea typeface="ヒラギノ角ゴ Pro W3" pitchFamily="-84" charset="-128"/>
                <a:cs typeface="Times New Roman" panose="02020603050405020304" pitchFamily="18" charset="0"/>
              </a:rPr>
              <a:t>z</a:t>
            </a:r>
            <a:r>
              <a:rPr lang="en-US" sz="2000" dirty="0">
                <a:ea typeface="ヒラギノ角ゴ Pro W3" pitchFamily="-84" charset="-128"/>
              </a:rPr>
              <a:t> and its expected payment $</a:t>
            </a:r>
            <a:r>
              <a:rPr lang="en-US" sz="2000" i="1" dirty="0" err="1">
                <a:ea typeface="ヒラギノ角ゴ Pro W3" pitchFamily="-84" charset="-128"/>
                <a:cs typeface="Times New Roman" panose="02020603050405020304" pitchFamily="18" charset="0"/>
              </a:rPr>
              <a:t>z</a:t>
            </a:r>
            <a:r>
              <a:rPr lang="en-US" sz="2000" i="1" baseline="30000" dirty="0" err="1">
                <a:ea typeface="ヒラギノ角ゴ Pro W3" pitchFamily="-84" charset="-128"/>
                <a:cs typeface="Times New Roman" panose="02020603050405020304" pitchFamily="18" charset="0"/>
              </a:rPr>
              <a:t>e</a:t>
            </a:r>
            <a:r>
              <a:rPr lang="en-US" sz="2000" i="1" dirty="0">
                <a:ea typeface="ヒラギノ角ゴ Pro W3" pitchFamily="-84" charset="-128"/>
              </a:rPr>
              <a:t> </a:t>
            </a:r>
            <a:r>
              <a:rPr lang="en-US" sz="2000" dirty="0">
                <a:ea typeface="ヒラギノ角ゴ Pro W3" pitchFamily="-84" charset="-128"/>
              </a:rPr>
              <a:t>in the future:</a:t>
            </a:r>
          </a:p>
        </p:txBody>
      </p:sp>
      <mc:AlternateContent xmlns:mc="http://schemas.openxmlformats.org/markup-compatibility/2006" xmlns:a14="http://schemas.microsoft.com/office/drawing/2010/main">
        <mc:Choice Requires="a14">
          <p:sp>
            <p:nvSpPr>
              <p:cNvPr id="5" name="Object 4"/>
              <p:cNvSpPr txBox="1"/>
              <p:nvPr/>
            </p:nvSpPr>
            <p:spPr>
              <a:xfrm>
                <a:off x="2667000" y="2209801"/>
                <a:ext cx="6850194" cy="7920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Sub>
                            </m:e>
                          </m:d>
                        </m:den>
                      </m:f>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Sub>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e>
                          </m:d>
                        </m:den>
                      </m:f>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14.1</m:t>
                          </m:r>
                        </m:e>
                      </m:d>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2667000" y="2209801"/>
                <a:ext cx="6850194" cy="792053"/>
              </a:xfrm>
              <a:prstGeom prst="rect">
                <a:avLst/>
              </a:prstGeom>
              <a:blipFill>
                <a:blip r:embed="rId3"/>
                <a:stretch>
                  <a:fillRect/>
                </a:stretch>
              </a:blipFill>
            </p:spPr>
            <p:txBody>
              <a:bodyPr/>
              <a:lstStyle/>
              <a:p>
                <a:r>
                  <a:rPr lang="en-US">
                    <a:noFill/>
                  </a:rPr>
                  <a:t> </a:t>
                </a:r>
              </a:p>
            </p:txBody>
          </p:sp>
        </mc:Fallback>
      </mc:AlternateContent>
      <p:sp>
        <p:nvSpPr>
          <p:cNvPr id="7" name="Content Placeholder 6"/>
          <p:cNvSpPr>
            <a:spLocks noGrp="1"/>
          </p:cNvSpPr>
          <p:nvPr>
            <p:ph idx="13"/>
          </p:nvPr>
        </p:nvSpPr>
        <p:spPr>
          <a:xfrm>
            <a:off x="1981200" y="3197423"/>
            <a:ext cx="8229600" cy="369332"/>
          </a:xfrm>
        </p:spPr>
        <p:txBody>
          <a:bodyPr>
            <a:spAutoFit/>
          </a:bodyPr>
          <a:lstStyle/>
          <a:p>
            <a:r>
              <a:rPr lang="en-US" sz="2000" dirty="0">
                <a:ea typeface="ヒラギノ角ゴ Pro W3" pitchFamily="-84" charset="-128"/>
              </a:rPr>
              <a:t>For constant interest rates </a:t>
            </a:r>
            <a:r>
              <a:rPr lang="en-US" sz="2000" i="1" dirty="0">
                <a:solidFill>
                  <a:srgbClr val="000000"/>
                </a:solidFill>
                <a:ea typeface="ヒラギノ角ゴ Pro W3" pitchFamily="-84" charset="-128"/>
                <a:cs typeface="Times New Roman" panose="02020603050405020304" pitchFamily="18" charset="0"/>
              </a:rPr>
              <a:t>i</a:t>
            </a:r>
            <a:r>
              <a:rPr lang="en-US" sz="2000" dirty="0">
                <a:ea typeface="ヒラギノ角ゴ Pro W3" pitchFamily="-84" charset="-128"/>
              </a:rPr>
              <a:t>:</a:t>
            </a:r>
          </a:p>
        </p:txBody>
      </p:sp>
      <mc:AlternateContent xmlns:mc="http://schemas.openxmlformats.org/markup-compatibility/2006" xmlns:a14="http://schemas.microsoft.com/office/drawing/2010/main">
        <mc:Choice Requires="a14">
          <p:sp>
            <p:nvSpPr>
              <p:cNvPr id="6" name="Object 5"/>
              <p:cNvSpPr txBox="1"/>
              <p:nvPr/>
            </p:nvSpPr>
            <p:spPr>
              <a:xfrm>
                <a:off x="2596178" y="3739068"/>
                <a:ext cx="6940320" cy="75673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Sub>
                            </m:e>
                          </m:d>
                        </m:den>
                      </m:f>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Sub>
                            </m:e>
                          </m:d>
                        </m:den>
                      </m:f>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14.2</m:t>
                          </m:r>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2596178" y="3739068"/>
                <a:ext cx="6940320" cy="756733"/>
              </a:xfrm>
              <a:prstGeom prst="rect">
                <a:avLst/>
              </a:prstGeom>
              <a:blipFill>
                <a:blip r:embed="rId4"/>
                <a:stretch>
                  <a:fillRect/>
                </a:stretch>
              </a:blipFill>
            </p:spPr>
            <p:txBody>
              <a:bodyPr/>
              <a:lstStyle/>
              <a:p>
                <a:r>
                  <a:rPr lang="en-US">
                    <a:noFill/>
                  </a:rPr>
                  <a:t> </a:t>
                </a:r>
              </a:p>
            </p:txBody>
          </p:sp>
        </mc:Fallback>
      </mc:AlternateContent>
      <p:sp>
        <p:nvSpPr>
          <p:cNvPr id="4" name="Content Placeholder 3"/>
          <p:cNvSpPr>
            <a:spLocks noGrp="1"/>
          </p:cNvSpPr>
          <p:nvPr>
            <p:ph idx="14"/>
          </p:nvPr>
        </p:nvSpPr>
        <p:spPr>
          <a:xfrm>
            <a:off x="1981200" y="4797623"/>
            <a:ext cx="8229600" cy="369332"/>
          </a:xfrm>
        </p:spPr>
        <p:txBody>
          <a:bodyPr>
            <a:spAutoFit/>
          </a:bodyPr>
          <a:lstStyle/>
          <a:p>
            <a:r>
              <a:rPr lang="en-US" sz="2000" dirty="0">
                <a:ea typeface="ヒラギノ角ゴ Pro W3" pitchFamily="-84" charset="-128"/>
              </a:rPr>
              <a:t>For constant interest rates and constant payments </a:t>
            </a:r>
            <a:r>
              <a:rPr lang="en-US" sz="2000" dirty="0">
                <a:solidFill>
                  <a:srgbClr val="000000"/>
                </a:solidFill>
                <a:ea typeface="ヒラギノ角ゴ Pro W3" pitchFamily="-84" charset="-128"/>
              </a:rPr>
              <a:t>$</a:t>
            </a:r>
            <a:r>
              <a:rPr lang="en-US" sz="2000" i="1" dirty="0">
                <a:solidFill>
                  <a:srgbClr val="000000"/>
                </a:solidFill>
                <a:ea typeface="ヒラギノ角ゴ Pro W3" pitchFamily="-84" charset="-128"/>
                <a:cs typeface="Times New Roman" panose="02020603050405020304" pitchFamily="18" charset="0"/>
              </a:rPr>
              <a:t>z</a:t>
            </a:r>
            <a:r>
              <a:rPr lang="en-US" sz="2000" dirty="0">
                <a:ea typeface="ヒラギノ角ゴ Pro W3" pitchFamily="-84" charset="-128"/>
              </a:rPr>
              <a:t>:</a:t>
            </a:r>
          </a:p>
        </p:txBody>
      </p:sp>
      <mc:AlternateContent xmlns:mc="http://schemas.openxmlformats.org/markup-compatibility/2006" xmlns:a14="http://schemas.microsoft.com/office/drawing/2010/main">
        <mc:Choice Requires="a14">
          <p:sp>
            <p:nvSpPr>
              <p:cNvPr id="8" name="Object 7"/>
              <p:cNvSpPr txBox="1"/>
              <p:nvPr/>
            </p:nvSpPr>
            <p:spPr>
              <a:xfrm>
                <a:off x="4018307" y="5303450"/>
                <a:ext cx="4117286" cy="94495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𝑖</m:t>
                                  </m:r>
                                </m:e>
                              </m:d>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𝑖</m:t>
                                      </m:r>
                                    </m:e>
                                  </m:d>
                                </m:e>
                                <m:sup>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p>
                              </m:sSup>
                            </m:den>
                          </m:f>
                        </m:e>
                      </m:d>
                    </m:oMath>
                  </m:oMathPara>
                </a14:m>
                <a:endParaRPr lang="en-US" dirty="0"/>
              </a:p>
            </p:txBody>
          </p:sp>
        </mc:Choice>
        <mc:Fallback xmlns="">
          <p:sp>
            <p:nvSpPr>
              <p:cNvPr id="8" name="Object 7"/>
              <p:cNvSpPr txBox="1">
                <a:spLocks noRot="1" noChangeAspect="1" noMove="1" noResize="1" noEditPoints="1" noAdjustHandles="1" noChangeArrowheads="1" noChangeShapeType="1" noTextEdit="1"/>
              </p:cNvSpPr>
              <p:nvPr/>
            </p:nvSpPr>
            <p:spPr>
              <a:xfrm>
                <a:off x="4018307" y="5303450"/>
                <a:ext cx="4117286" cy="94495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960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5189"/>
            <a:ext cx="8229600" cy="989823"/>
          </a:xfrm>
        </p:spPr>
        <p:txBody>
          <a:bodyPr wrap="square">
            <a:spAutoFit/>
          </a:bodyPr>
          <a:lstStyle/>
          <a:p>
            <a:r>
              <a:rPr lang="en-US" sz="3600" dirty="0">
                <a:ea typeface="ヒラギノ角ゴ Pro W3" pitchFamily="-65" charset="-128"/>
              </a:rPr>
              <a:t>14.1 Expected Present Discounted Values </a:t>
            </a:r>
            <a:r>
              <a:rPr lang="en-US" sz="2800" dirty="0">
                <a:ea typeface="ヒラギノ角ゴ Pro W3" pitchFamily="-65" charset="-128"/>
              </a:rPr>
              <a:t>(5 of 6)</a:t>
            </a:r>
            <a:endParaRPr lang="en-US" sz="2800" dirty="0"/>
          </a:p>
        </p:txBody>
      </p:sp>
      <p:sp>
        <p:nvSpPr>
          <p:cNvPr id="3" name="Content Placeholder 2"/>
          <p:cNvSpPr>
            <a:spLocks noGrp="1"/>
          </p:cNvSpPr>
          <p:nvPr>
            <p:ph idx="1"/>
          </p:nvPr>
        </p:nvSpPr>
        <p:spPr>
          <a:xfrm>
            <a:off x="1981200" y="1367416"/>
            <a:ext cx="8229600" cy="424732"/>
          </a:xfrm>
        </p:spPr>
        <p:txBody>
          <a:bodyPr wrap="square">
            <a:spAutoFit/>
          </a:bodyPr>
          <a:lstStyle/>
          <a:p>
            <a:r>
              <a:rPr lang="en-US" sz="2400" dirty="0">
                <a:ea typeface="ヒラギノ角ゴ Pro W3" pitchFamily="-84" charset="-128"/>
              </a:rPr>
              <a:t>For constant interest rates and payment forever :</a:t>
            </a:r>
          </a:p>
        </p:txBody>
      </p:sp>
      <mc:AlternateContent xmlns:mc="http://schemas.openxmlformats.org/markup-compatibility/2006" xmlns:a14="http://schemas.microsoft.com/office/drawing/2010/main">
        <mc:Choice Requires="a14">
          <p:sp>
            <p:nvSpPr>
              <p:cNvPr id="4" name="Object 3"/>
              <p:cNvSpPr txBox="1"/>
              <p:nvPr/>
            </p:nvSpPr>
            <p:spPr>
              <a:xfrm>
                <a:off x="5591888" y="1905001"/>
                <a:ext cx="961313" cy="634059"/>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num>
                        <m:den>
                          <m:r>
                            <a:rPr lang="en-US" i="1">
                              <a:solidFill>
                                <a:srgbClr val="000000"/>
                              </a:solidFill>
                              <a:latin typeface="Cambria Math" panose="02040503050406030204" pitchFamily="18" charset="0"/>
                            </a:rPr>
                            <m:t>𝑖</m:t>
                          </m:r>
                        </m:den>
                      </m:f>
                    </m:oMath>
                  </m:oMathPara>
                </a14:m>
                <a:endParaRPr lang="en-US" dirty="0"/>
              </a:p>
            </p:txBody>
          </p:sp>
        </mc:Choice>
        <mc:Fallback xmlns="">
          <p:sp>
            <p:nvSpPr>
              <p:cNvPr id="4" name="Object 3"/>
              <p:cNvSpPr txBox="1">
                <a:spLocks noRot="1" noChangeAspect="1" noMove="1" noResize="1" noEditPoints="1" noAdjustHandles="1" noChangeArrowheads="1" noChangeShapeType="1" noTextEdit="1"/>
              </p:cNvSpPr>
              <p:nvPr/>
            </p:nvSpPr>
            <p:spPr>
              <a:xfrm>
                <a:off x="5591888" y="1905001"/>
                <a:ext cx="961313" cy="634059"/>
              </a:xfrm>
              <a:prstGeom prst="rect">
                <a:avLst/>
              </a:prstGeom>
              <a:blipFill>
                <a:blip r:embed="rId3"/>
                <a:stretch>
                  <a:fillRect/>
                </a:stretch>
              </a:blipFill>
            </p:spPr>
            <p:txBody>
              <a:bodyPr/>
              <a:lstStyle/>
              <a:p>
                <a:r>
                  <a:rPr lang="en-US">
                    <a:noFill/>
                  </a:rPr>
                  <a:t> </a:t>
                </a:r>
              </a:p>
            </p:txBody>
          </p:sp>
        </mc:Fallback>
      </mc:AlternateContent>
      <p:sp>
        <p:nvSpPr>
          <p:cNvPr id="7" name="Content Placeholder 6"/>
          <p:cNvSpPr>
            <a:spLocks noGrp="1"/>
          </p:cNvSpPr>
          <p:nvPr>
            <p:ph idx="13"/>
          </p:nvPr>
        </p:nvSpPr>
        <p:spPr>
          <a:xfrm>
            <a:off x="1981200" y="2685380"/>
            <a:ext cx="8229600" cy="1601464"/>
          </a:xfrm>
        </p:spPr>
        <p:txBody>
          <a:bodyPr>
            <a:spAutoFit/>
          </a:bodyPr>
          <a:lstStyle/>
          <a:p>
            <a:r>
              <a:rPr lang="en-US" sz="2400" dirty="0">
                <a:ea typeface="ヒラギノ角ゴ Pro W3" pitchFamily="-84" charset="-128"/>
              </a:rPr>
              <a:t>If </a:t>
            </a:r>
            <a:r>
              <a:rPr lang="en-US" sz="2400" i="1" dirty="0" err="1">
                <a:solidFill>
                  <a:srgbClr val="000000"/>
                </a:solidFill>
                <a:ea typeface="ヒラギノ角ゴ Pro W3" pitchFamily="-84" charset="-128"/>
                <a:cs typeface="Times New Roman" panose="02020603050405020304" pitchFamily="18" charset="0"/>
              </a:rPr>
              <a:t>i</a:t>
            </a:r>
            <a:r>
              <a:rPr lang="en-US" sz="2400" dirty="0">
                <a:ea typeface="ヒラギノ角ゴ Pro W3" pitchFamily="-84" charset="-128"/>
              </a:rPr>
              <a:t> = 0, then the present discounted value of a sequence of expected payments is just the sum of those expected payments.</a:t>
            </a:r>
          </a:p>
          <a:p>
            <a:r>
              <a:rPr lang="en-US" sz="2400" dirty="0">
                <a:ea typeface="ヒラギノ角ゴ Pro W3" pitchFamily="-84" charset="-128"/>
              </a:rPr>
              <a:t>The present value of a sequence of real payments (discounted by real interest rates </a:t>
            </a:r>
            <a:r>
              <a:rPr lang="en-US" sz="2400" i="1" dirty="0" err="1">
                <a:solidFill>
                  <a:srgbClr val="000000"/>
                </a:solidFill>
                <a:ea typeface="ヒラギノ角ゴ Pro W3" pitchFamily="-84" charset="-128"/>
                <a:cs typeface="Times New Roman" panose="02020603050405020304" pitchFamily="18" charset="0"/>
              </a:rPr>
              <a:t>r</a:t>
            </a:r>
            <a:r>
              <a:rPr lang="en-US" sz="2400" i="1" baseline="-25000" dirty="0" err="1">
                <a:ea typeface="ヒラギノ角ゴ Pro W3" pitchFamily="-84" charset="-128"/>
              </a:rPr>
              <a:t>t</a:t>
            </a:r>
            <a:r>
              <a:rPr lang="en-US" sz="2400" dirty="0">
                <a:ea typeface="ヒラギノ角ゴ Pro W3" pitchFamily="-84" charset="-128"/>
              </a:rPr>
              <a:t>):</a:t>
            </a:r>
          </a:p>
        </p:txBody>
      </p:sp>
      <mc:AlternateContent xmlns:mc="http://schemas.openxmlformats.org/markup-compatibility/2006" xmlns:a14="http://schemas.microsoft.com/office/drawing/2010/main">
        <mc:Choice Requires="a14">
          <p:sp>
            <p:nvSpPr>
              <p:cNvPr id="5" name="Object 4"/>
              <p:cNvSpPr txBox="1"/>
              <p:nvPr/>
            </p:nvSpPr>
            <p:spPr>
              <a:xfrm>
                <a:off x="2561231" y="5058313"/>
                <a:ext cx="7028634" cy="91570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e>
                          </m:d>
                        </m:den>
                      </m:f>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e>
                          </m:d>
                        </m:den>
                      </m:f>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14.3</m:t>
                          </m:r>
                        </m:e>
                      </m:d>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2561231" y="5058313"/>
                <a:ext cx="7028634" cy="91570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67120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4654"/>
            <a:ext cx="8229600" cy="989823"/>
          </a:xfrm>
        </p:spPr>
        <p:txBody>
          <a:bodyPr wrap="square">
            <a:spAutoFit/>
          </a:bodyPr>
          <a:lstStyle/>
          <a:p>
            <a:r>
              <a:rPr lang="en-US" sz="3600" dirty="0"/>
              <a:t>14.1 Expected Present Discounted Values </a:t>
            </a:r>
            <a:r>
              <a:rPr lang="en-US" sz="2800" dirty="0"/>
              <a:t>(6 of 6)</a:t>
            </a:r>
            <a:endParaRPr lang="en-US" sz="3600" dirty="0"/>
          </a:p>
        </p:txBody>
      </p:sp>
      <p:sp>
        <p:nvSpPr>
          <p:cNvPr id="3" name="Content Placeholder 2"/>
          <p:cNvSpPr>
            <a:spLocks noGrp="1"/>
          </p:cNvSpPr>
          <p:nvPr>
            <p:ph idx="1"/>
          </p:nvPr>
        </p:nvSpPr>
        <p:spPr>
          <a:xfrm>
            <a:off x="1981200" y="1371601"/>
            <a:ext cx="8229600" cy="2214965"/>
          </a:xfrm>
        </p:spPr>
        <p:txBody>
          <a:bodyPr wrap="square">
            <a:spAutoFit/>
          </a:bodyPr>
          <a:lstStyle/>
          <a:p>
            <a:r>
              <a:rPr lang="en-US" sz="2400" dirty="0">
                <a:ea typeface="ヒラギノ角ゴ Pro W3" pitchFamily="-84" charset="-128"/>
              </a:rPr>
              <a:t>Two ways to compute the present value of payments:</a:t>
            </a:r>
          </a:p>
          <a:p>
            <a:pPr marL="914400" lvl="1" indent="-457200">
              <a:buFont typeface="+mj-lt"/>
              <a:buAutoNum type="arabicPeriod"/>
            </a:pPr>
            <a:r>
              <a:rPr lang="en-US" sz="2400" dirty="0">
                <a:ea typeface="ヒラギノ角ゴ Pro W3" pitchFamily="-84" charset="-128"/>
              </a:rPr>
              <a:t>The present value of the sequence of payments expressed in dollars, discounted using nominal interest rates, and then divided by the price level today.</a:t>
            </a:r>
          </a:p>
          <a:p>
            <a:pPr marL="914400" lvl="1" indent="-457200">
              <a:buFont typeface="+mj-lt"/>
              <a:buAutoNum type="arabicPeriod"/>
            </a:pPr>
            <a:r>
              <a:rPr lang="en-US" sz="2400" dirty="0">
                <a:ea typeface="ヒラギノ角ゴ Pro W3" pitchFamily="-84" charset="-128"/>
              </a:rPr>
              <a:t>The present value of the sequence of payments expressed in real terms, discounted using real interest rates.</a:t>
            </a:r>
          </a:p>
        </p:txBody>
      </p:sp>
    </p:spTree>
    <p:extLst>
      <p:ext uri="{BB962C8B-B14F-4D97-AF65-F5344CB8AC3E}">
        <p14:creationId xmlns:p14="http://schemas.microsoft.com/office/powerpoint/2010/main" val="470769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5990"/>
            <a:ext cx="8229600" cy="989823"/>
          </a:xfrm>
        </p:spPr>
        <p:txBody>
          <a:bodyPr wrap="square">
            <a:spAutoFit/>
          </a:bodyPr>
          <a:lstStyle/>
          <a:p>
            <a:r>
              <a:rPr lang="en-US" sz="3600" dirty="0">
                <a:ea typeface="ヒラギノ角ゴ Pro W3" pitchFamily="-84" charset="-128"/>
              </a:rPr>
              <a:t>FOCUS: The Vocabulary of Bond Markets </a:t>
            </a:r>
            <a:r>
              <a:rPr lang="en-US" sz="2800" dirty="0">
                <a:ea typeface="ヒラギノ角ゴ Pro W3" pitchFamily="-84" charset="-128"/>
              </a:rPr>
              <a:t>(1 of 3)</a:t>
            </a:r>
            <a:endParaRPr lang="en-US" sz="3600" dirty="0"/>
          </a:p>
        </p:txBody>
      </p:sp>
      <p:sp>
        <p:nvSpPr>
          <p:cNvPr id="3" name="Content Placeholder 2"/>
          <p:cNvSpPr>
            <a:spLocks noGrp="1"/>
          </p:cNvSpPr>
          <p:nvPr>
            <p:ph idx="1"/>
          </p:nvPr>
        </p:nvSpPr>
        <p:spPr>
          <a:xfrm>
            <a:off x="1981200" y="1373671"/>
            <a:ext cx="8229600" cy="3981603"/>
          </a:xfrm>
        </p:spPr>
        <p:txBody>
          <a:bodyPr wrap="square">
            <a:spAutoFit/>
          </a:bodyPr>
          <a:lstStyle/>
          <a:p>
            <a:r>
              <a:rPr lang="en-US" sz="2400" b="1" dirty="0">
                <a:ea typeface="ヒラギノ角ゴ Pro W3" pitchFamily="-84" charset="-128"/>
              </a:rPr>
              <a:t>Government bonds</a:t>
            </a:r>
            <a:r>
              <a:rPr lang="en-US" sz="2400" dirty="0">
                <a:ea typeface="ヒラギノ角ゴ Pro W3" pitchFamily="-84" charset="-128"/>
              </a:rPr>
              <a:t>: Bonds issued by the governments</a:t>
            </a:r>
          </a:p>
          <a:p>
            <a:r>
              <a:rPr lang="en-US" sz="2400" b="1" dirty="0">
                <a:ea typeface="ヒラギノ角ゴ Pro W3" pitchFamily="-84" charset="-128"/>
              </a:rPr>
              <a:t>Corporate bonds</a:t>
            </a:r>
            <a:r>
              <a:rPr lang="en-US" sz="2400" dirty="0">
                <a:ea typeface="ヒラギノ角ゴ Pro W3" pitchFamily="-84" charset="-128"/>
              </a:rPr>
              <a:t>: Bonds issued by firms</a:t>
            </a:r>
          </a:p>
          <a:p>
            <a:r>
              <a:rPr lang="en-US" sz="2400" b="1" dirty="0">
                <a:ea typeface="ヒラギノ角ゴ Pro W3" pitchFamily="-84" charset="-128"/>
              </a:rPr>
              <a:t>Bond ratings</a:t>
            </a:r>
            <a:r>
              <a:rPr lang="en-US" sz="2400" dirty="0">
                <a:ea typeface="ヒラギノ角ゴ Pro W3" pitchFamily="-84" charset="-128"/>
              </a:rPr>
              <a:t>: ratings for default risk</a:t>
            </a:r>
          </a:p>
          <a:p>
            <a:r>
              <a:rPr lang="en-US" sz="2400" b="1" dirty="0">
                <a:ea typeface="ヒラギノ角ゴ Pro W3" pitchFamily="-84" charset="-128"/>
              </a:rPr>
              <a:t>Risk premium</a:t>
            </a:r>
            <a:r>
              <a:rPr lang="en-US" sz="2400" dirty="0">
                <a:ea typeface="ヒラギノ角ゴ Pro W3" pitchFamily="-84" charset="-128"/>
              </a:rPr>
              <a:t>: The difference between the interest rate paid on a given bond and the interest rate on the bond with the best rating</a:t>
            </a:r>
          </a:p>
          <a:p>
            <a:r>
              <a:rPr lang="en-US" sz="2400" b="1" dirty="0">
                <a:ea typeface="ヒラギノ角ゴ Pro W3" pitchFamily="-84" charset="-128"/>
              </a:rPr>
              <a:t>Junk bonds</a:t>
            </a:r>
            <a:r>
              <a:rPr lang="en-US" sz="2400" dirty="0">
                <a:ea typeface="ヒラギノ角ゴ Pro W3" pitchFamily="-84" charset="-128"/>
              </a:rPr>
              <a:t>: Bonds with high default risk</a:t>
            </a:r>
          </a:p>
          <a:p>
            <a:r>
              <a:rPr lang="en-US" sz="2400" b="1" dirty="0">
                <a:ea typeface="ヒラギノ角ゴ Pro W3" pitchFamily="-84" charset="-128"/>
              </a:rPr>
              <a:t>Discount bonds</a:t>
            </a:r>
            <a:r>
              <a:rPr lang="en-US" sz="2400" dirty="0">
                <a:ea typeface="ヒラギノ角ゴ Pro W3" pitchFamily="-84" charset="-128"/>
              </a:rPr>
              <a:t>: Bonds that promise a single payment at maturity called the </a:t>
            </a:r>
            <a:r>
              <a:rPr lang="en-US" sz="2400" b="1" dirty="0">
                <a:ea typeface="ヒラギノ角ゴ Pro W3" pitchFamily="-84" charset="-128"/>
              </a:rPr>
              <a:t>face value</a:t>
            </a:r>
          </a:p>
        </p:txBody>
      </p:sp>
    </p:spTree>
    <p:extLst>
      <p:ext uri="{BB962C8B-B14F-4D97-AF65-F5344CB8AC3E}">
        <p14:creationId xmlns:p14="http://schemas.microsoft.com/office/powerpoint/2010/main" val="3047527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5990"/>
            <a:ext cx="8229600" cy="989823"/>
          </a:xfrm>
        </p:spPr>
        <p:txBody>
          <a:bodyPr wrap="square">
            <a:spAutoFit/>
          </a:bodyPr>
          <a:lstStyle/>
          <a:p>
            <a:r>
              <a:rPr lang="en-US" sz="3600" dirty="0">
                <a:ea typeface="ヒラギノ角ゴ Pro W3" pitchFamily="-84" charset="-128"/>
              </a:rPr>
              <a:t>FOCUS: The Vocabulary of Bond Markets </a:t>
            </a:r>
            <a:r>
              <a:rPr lang="en-US" sz="2800" dirty="0">
                <a:ea typeface="ヒラギノ角ゴ Pro W3" pitchFamily="-84" charset="-128"/>
              </a:rPr>
              <a:t>(2 of 3)</a:t>
            </a:r>
            <a:endParaRPr lang="en-US" sz="3600" dirty="0"/>
          </a:p>
        </p:txBody>
      </p:sp>
      <p:sp>
        <p:nvSpPr>
          <p:cNvPr id="3" name="Content Placeholder 2"/>
          <p:cNvSpPr>
            <a:spLocks noGrp="1"/>
          </p:cNvSpPr>
          <p:nvPr>
            <p:ph idx="1"/>
          </p:nvPr>
        </p:nvSpPr>
        <p:spPr>
          <a:xfrm>
            <a:off x="1981200" y="1373671"/>
            <a:ext cx="8229600" cy="3981603"/>
          </a:xfrm>
        </p:spPr>
        <p:txBody>
          <a:bodyPr wrap="square">
            <a:spAutoFit/>
          </a:bodyPr>
          <a:lstStyle/>
          <a:p>
            <a:r>
              <a:rPr lang="en-US" sz="2400" b="1" dirty="0">
                <a:ea typeface="ヒラギノ角ゴ Pro W3" pitchFamily="-84" charset="-128"/>
              </a:rPr>
              <a:t>Coupon bonds</a:t>
            </a:r>
            <a:r>
              <a:rPr lang="en-US" sz="2400" dirty="0">
                <a:ea typeface="ヒラギノ角ゴ Pro W3" pitchFamily="-84" charset="-128"/>
              </a:rPr>
              <a:t>: Bonds that promise multiple payments before maturity and one payment at maturity</a:t>
            </a:r>
          </a:p>
          <a:p>
            <a:r>
              <a:rPr lang="en-US" sz="2400" b="1" dirty="0">
                <a:ea typeface="ヒラギノ角ゴ Pro W3" pitchFamily="-84" charset="-128"/>
              </a:rPr>
              <a:t>Coupon payments</a:t>
            </a:r>
            <a:r>
              <a:rPr lang="en-US" sz="2400" dirty="0">
                <a:ea typeface="ヒラギノ角ゴ Pro W3" pitchFamily="-84" charset="-128"/>
              </a:rPr>
              <a:t>: The payments before maturity</a:t>
            </a:r>
          </a:p>
          <a:p>
            <a:r>
              <a:rPr lang="en-US" sz="2400" b="1" dirty="0">
                <a:ea typeface="ヒラギノ角ゴ Pro W3" pitchFamily="-84" charset="-128"/>
              </a:rPr>
              <a:t>Coupon rate</a:t>
            </a:r>
            <a:r>
              <a:rPr lang="en-US" sz="2400" dirty="0">
                <a:ea typeface="ヒラギノ角ゴ Pro W3" pitchFamily="-84" charset="-128"/>
              </a:rPr>
              <a:t>: The ratio of the coupon payments to the face value</a:t>
            </a:r>
          </a:p>
          <a:p>
            <a:r>
              <a:rPr lang="en-US" sz="2400" b="1" dirty="0">
                <a:ea typeface="ヒラギノ角ゴ Pro W3" pitchFamily="-84" charset="-128"/>
              </a:rPr>
              <a:t>Current yield</a:t>
            </a:r>
            <a:r>
              <a:rPr lang="en-US" sz="2400" dirty="0">
                <a:ea typeface="ヒラギノ角ゴ Pro W3" pitchFamily="-84" charset="-128"/>
              </a:rPr>
              <a:t>: The ratio of the coupon payment to the price of the bond</a:t>
            </a:r>
          </a:p>
          <a:p>
            <a:r>
              <a:rPr lang="en-US" sz="2400" b="1" dirty="0">
                <a:ea typeface="ヒラギノ角ゴ Pro W3" pitchFamily="-84" charset="-128"/>
              </a:rPr>
              <a:t>Life</a:t>
            </a:r>
            <a:r>
              <a:rPr lang="en-US" sz="2400" dirty="0">
                <a:ea typeface="ヒラギノ角ゴ Pro W3" pitchFamily="-84" charset="-128"/>
              </a:rPr>
              <a:t>: The amount of time left until the bond matures</a:t>
            </a:r>
          </a:p>
          <a:p>
            <a:r>
              <a:rPr lang="en-US" sz="2400" b="1" dirty="0">
                <a:ea typeface="ヒラギノ角ゴ Pro W3" pitchFamily="-84" charset="-128"/>
              </a:rPr>
              <a:t>Treasury bills (T-bills)</a:t>
            </a:r>
            <a:r>
              <a:rPr lang="en-US" sz="2400" dirty="0">
                <a:ea typeface="ヒラギノ角ゴ Pro W3" pitchFamily="-84" charset="-128"/>
              </a:rPr>
              <a:t>: U.S. government bonds with a maturity up to a year</a:t>
            </a:r>
            <a:endParaRPr lang="en-US" sz="2400" b="1" dirty="0">
              <a:ea typeface="ヒラギノ角ゴ Pro W3" pitchFamily="-84" charset="-128"/>
            </a:endParaRPr>
          </a:p>
        </p:txBody>
      </p:sp>
    </p:spTree>
    <p:extLst>
      <p:ext uri="{BB962C8B-B14F-4D97-AF65-F5344CB8AC3E}">
        <p14:creationId xmlns:p14="http://schemas.microsoft.com/office/powerpoint/2010/main" val="2158901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5990"/>
            <a:ext cx="8229600" cy="989823"/>
          </a:xfrm>
        </p:spPr>
        <p:txBody>
          <a:bodyPr wrap="square">
            <a:spAutoFit/>
          </a:bodyPr>
          <a:lstStyle/>
          <a:p>
            <a:r>
              <a:rPr lang="en-US" sz="3600" dirty="0">
                <a:ea typeface="ヒラギノ角ゴ Pro W3" pitchFamily="-84" charset="-128"/>
              </a:rPr>
              <a:t>FOCUS: The Vocabulary of Bond Markets </a:t>
            </a:r>
            <a:r>
              <a:rPr lang="en-US" sz="2800" dirty="0">
                <a:ea typeface="ヒラギノ角ゴ Pro W3" pitchFamily="-84" charset="-128"/>
              </a:rPr>
              <a:t>(3 of 3)</a:t>
            </a:r>
            <a:endParaRPr lang="en-US" sz="3600" dirty="0"/>
          </a:p>
        </p:txBody>
      </p:sp>
      <p:sp>
        <p:nvSpPr>
          <p:cNvPr id="3" name="Content Placeholder 2"/>
          <p:cNvSpPr>
            <a:spLocks noGrp="1"/>
          </p:cNvSpPr>
          <p:nvPr>
            <p:ph idx="1"/>
          </p:nvPr>
        </p:nvSpPr>
        <p:spPr>
          <a:xfrm>
            <a:off x="1981200" y="1373670"/>
            <a:ext cx="8229600" cy="3802066"/>
          </a:xfrm>
        </p:spPr>
        <p:txBody>
          <a:bodyPr wrap="square">
            <a:spAutoFit/>
          </a:bodyPr>
          <a:lstStyle/>
          <a:p>
            <a:r>
              <a:rPr lang="en-US" sz="2400" b="1" dirty="0">
                <a:ea typeface="ヒラギノ角ゴ Pro W3" pitchFamily="-84" charset="-128"/>
              </a:rPr>
              <a:t>Treasury notes</a:t>
            </a:r>
            <a:r>
              <a:rPr lang="en-US" sz="2400" dirty="0">
                <a:ea typeface="ヒラギノ角ゴ Pro W3" pitchFamily="-84" charset="-128"/>
              </a:rPr>
              <a:t>: U.S. government bonds with a maturity of 1 to 10 years</a:t>
            </a:r>
            <a:endParaRPr lang="en-US" sz="2400" b="1" dirty="0">
              <a:ea typeface="ヒラギノ角ゴ Pro W3" pitchFamily="-84" charset="-128"/>
            </a:endParaRPr>
          </a:p>
          <a:p>
            <a:r>
              <a:rPr lang="en-US" sz="2400" b="1" dirty="0">
                <a:ea typeface="ヒラギノ角ゴ Pro W3" pitchFamily="-84" charset="-128"/>
              </a:rPr>
              <a:t>Treasury bonds</a:t>
            </a:r>
            <a:r>
              <a:rPr lang="en-US" sz="2400" dirty="0">
                <a:ea typeface="ヒラギノ角ゴ Pro W3" pitchFamily="-84" charset="-128"/>
              </a:rPr>
              <a:t>: U.S. government bonds with a maturity of 10 or more years </a:t>
            </a:r>
          </a:p>
          <a:p>
            <a:r>
              <a:rPr lang="en-US" sz="2400" b="1" dirty="0">
                <a:ea typeface="ヒラギノ角ゴ Pro W3" pitchFamily="-84" charset="-128"/>
              </a:rPr>
              <a:t>Term premium</a:t>
            </a:r>
            <a:r>
              <a:rPr lang="en-US" sz="2400" dirty="0">
                <a:ea typeface="ヒラギノ角ゴ Pro W3" pitchFamily="-84" charset="-128"/>
              </a:rPr>
              <a:t>: The premium associated with longer maturities</a:t>
            </a:r>
          </a:p>
          <a:p>
            <a:r>
              <a:rPr lang="en-US" sz="2400" b="1" dirty="0">
                <a:ea typeface="ヒラギノ角ゴ Pro W3" pitchFamily="-84" charset="-128"/>
              </a:rPr>
              <a:t>Indexed bonds</a:t>
            </a:r>
            <a:r>
              <a:rPr lang="en-US" sz="2400" dirty="0">
                <a:ea typeface="ヒラギノ角ゴ Pro W3" pitchFamily="-84" charset="-128"/>
              </a:rPr>
              <a:t>: Bonds that promise payments adjusted for inflation</a:t>
            </a:r>
          </a:p>
          <a:p>
            <a:r>
              <a:rPr lang="en-US" sz="2400" b="1" dirty="0">
                <a:ea typeface="ヒラギノ角ゴ Pro W3" pitchFamily="-84" charset="-128"/>
              </a:rPr>
              <a:t>Treasury Inflation Protected Securities (TIPS)</a:t>
            </a:r>
            <a:r>
              <a:rPr lang="en-US" sz="2400" dirty="0">
                <a:ea typeface="ヒラギノ角ゴ Pro W3" pitchFamily="-84" charset="-128"/>
              </a:rPr>
              <a:t>: Indexed bonds introduced in the United States in 1997</a:t>
            </a:r>
          </a:p>
        </p:txBody>
      </p:sp>
    </p:spTree>
    <p:extLst>
      <p:ext uri="{BB962C8B-B14F-4D97-AF65-F5344CB8AC3E}">
        <p14:creationId xmlns:p14="http://schemas.microsoft.com/office/powerpoint/2010/main" val="3914804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3594"/>
            <a:ext cx="8229600" cy="888833"/>
          </a:xfrm>
        </p:spPr>
        <p:txBody>
          <a:bodyPr wrap="square">
            <a:spAutoFit/>
          </a:bodyPr>
          <a:lstStyle/>
          <a:p>
            <a:r>
              <a:rPr lang="en-US" sz="3600" dirty="0"/>
              <a:t>14.2 Bond Prices and Bond Yields     </a:t>
            </a:r>
            <a:r>
              <a:rPr lang="en-US" sz="2800" dirty="0"/>
              <a:t>(1 of 9)</a:t>
            </a:r>
            <a:endParaRPr lang="en-US" sz="3600" dirty="0"/>
          </a:p>
        </p:txBody>
      </p:sp>
      <p:sp>
        <p:nvSpPr>
          <p:cNvPr id="3" name="Content Placeholder 2"/>
          <p:cNvSpPr>
            <a:spLocks noGrp="1"/>
          </p:cNvSpPr>
          <p:nvPr>
            <p:ph idx="1"/>
          </p:nvPr>
        </p:nvSpPr>
        <p:spPr>
          <a:xfrm>
            <a:off x="1981200" y="1371600"/>
            <a:ext cx="8229600" cy="2547364"/>
          </a:xfrm>
        </p:spPr>
        <p:txBody>
          <a:bodyPr wrap="square">
            <a:spAutoFit/>
          </a:bodyPr>
          <a:lstStyle/>
          <a:p>
            <a:r>
              <a:rPr lang="en-US" sz="2400" dirty="0">
                <a:ea typeface="ヒラギノ角ゴ Pro W3" pitchFamily="-84" charset="-128"/>
              </a:rPr>
              <a:t>Bonds differ in two basic dimensions:</a:t>
            </a:r>
          </a:p>
          <a:p>
            <a:pPr lvl="1"/>
            <a:r>
              <a:rPr lang="en-US" sz="2400" b="1" dirty="0">
                <a:ea typeface="ヒラギノ角ゴ Pro W3" pitchFamily="-84" charset="-128"/>
              </a:rPr>
              <a:t>Maturity</a:t>
            </a:r>
            <a:r>
              <a:rPr lang="en-US" sz="2400" dirty="0">
                <a:ea typeface="ヒラギノ角ゴ Pro W3" pitchFamily="-84" charset="-128"/>
              </a:rPr>
              <a:t>: The length of time over which the bond promises to make payments to the holder of the bond.</a:t>
            </a:r>
          </a:p>
          <a:p>
            <a:pPr lvl="1"/>
            <a:r>
              <a:rPr lang="en-US" sz="2400" i="1" dirty="0">
                <a:ea typeface="ヒラギノ角ゴ Pro W3" pitchFamily="-84" charset="-128"/>
              </a:rPr>
              <a:t>Risk</a:t>
            </a:r>
            <a:r>
              <a:rPr lang="en-US" sz="2400" dirty="0">
                <a:ea typeface="ヒラギノ角ゴ Pro W3" pitchFamily="-84" charset="-128"/>
              </a:rPr>
              <a:t>: (1) Default risk as the risk that the issuer of the bond will not pay back the full amount promised by the bond; or (2) price risk as the uncertainty about the price you can sell the bond for if you want to sell it in the future before maturity.</a:t>
            </a:r>
          </a:p>
        </p:txBody>
      </p:sp>
    </p:spTree>
    <p:extLst>
      <p:ext uri="{BB962C8B-B14F-4D97-AF65-F5344CB8AC3E}">
        <p14:creationId xmlns:p14="http://schemas.microsoft.com/office/powerpoint/2010/main" val="364341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66675"/>
            <a:ext cx="8229600" cy="1107996"/>
          </a:xfrm>
        </p:spPr>
        <p:txBody>
          <a:bodyPr wrap="square">
            <a:spAutoFit/>
          </a:bodyPr>
          <a:lstStyle/>
          <a:p>
            <a:r>
              <a:rPr lang="en-US" sz="3600" dirty="0">
                <a:latin typeface="+mj-lt"/>
              </a:rPr>
              <a:t>6.1 Nominal versus Real Interest Rates </a:t>
            </a:r>
            <a:r>
              <a:rPr lang="en-US" sz="2800" dirty="0">
                <a:latin typeface="+mj-lt"/>
              </a:rPr>
              <a:t>(2 of 6)</a:t>
            </a:r>
          </a:p>
        </p:txBody>
      </p:sp>
      <p:sp>
        <p:nvSpPr>
          <p:cNvPr id="3" name="Content Placeholder 2"/>
          <p:cNvSpPr>
            <a:spLocks noGrp="1"/>
          </p:cNvSpPr>
          <p:nvPr>
            <p:ph idx="1"/>
          </p:nvPr>
        </p:nvSpPr>
        <p:spPr>
          <a:xfrm>
            <a:off x="1990725" y="1371600"/>
            <a:ext cx="8229600" cy="738664"/>
          </a:xfrm>
        </p:spPr>
        <p:txBody>
          <a:bodyPr wrap="square">
            <a:spAutoFit/>
          </a:bodyPr>
          <a:lstStyle/>
          <a:p>
            <a:pPr marL="0" indent="0">
              <a:spcBef>
                <a:spcPct val="0"/>
              </a:spcBef>
              <a:buNone/>
            </a:pPr>
            <a:r>
              <a:rPr lang="en-US" sz="2400" b="1" dirty="0"/>
              <a:t>Figure 6.1 </a:t>
            </a:r>
            <a:r>
              <a:rPr lang="en-US" sz="2400" dirty="0"/>
              <a:t>Definition and Derivation of the Real Interest Rate</a:t>
            </a:r>
          </a:p>
        </p:txBody>
      </p:sp>
      <p:pic>
        <p:nvPicPr>
          <p:cNvPr id="4" name="Picture 3" descr="A two-part illustration shows the derivation of one-year real interest rate and one-year real interest rate, from information about one-year nominal interest rate.&#10;Long description is available in notes, press F6."/>
          <p:cNvPicPr>
            <a:picLocks noChangeAspect="1"/>
          </p:cNvPicPr>
          <p:nvPr/>
        </p:nvPicPr>
        <p:blipFill>
          <a:blip r:embed="rId3"/>
          <a:stretch>
            <a:fillRect/>
          </a:stretch>
        </p:blipFill>
        <p:spPr>
          <a:xfrm>
            <a:off x="3352800" y="2209800"/>
            <a:ext cx="5486400" cy="3974320"/>
          </a:xfrm>
          <a:prstGeom prst="rect">
            <a:avLst/>
          </a:prstGeom>
        </p:spPr>
      </p:pic>
    </p:spTree>
    <p:extLst>
      <p:ext uri="{BB962C8B-B14F-4D97-AF65-F5344CB8AC3E}">
        <p14:creationId xmlns:p14="http://schemas.microsoft.com/office/powerpoint/2010/main" val="3131730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3594"/>
            <a:ext cx="8229600" cy="888833"/>
          </a:xfrm>
        </p:spPr>
        <p:txBody>
          <a:bodyPr wrap="square">
            <a:spAutoFit/>
          </a:bodyPr>
          <a:lstStyle/>
          <a:p>
            <a:r>
              <a:rPr lang="en-US" sz="3600" dirty="0"/>
              <a:t>14.2 Bond Prices and Bond Yields     </a:t>
            </a:r>
            <a:r>
              <a:rPr lang="en-US" sz="2800" dirty="0"/>
              <a:t>(2 of 9)</a:t>
            </a:r>
            <a:endParaRPr lang="en-US" sz="3600" dirty="0"/>
          </a:p>
        </p:txBody>
      </p:sp>
      <p:sp>
        <p:nvSpPr>
          <p:cNvPr id="3" name="Content Placeholder 2"/>
          <p:cNvSpPr>
            <a:spLocks noGrp="1"/>
          </p:cNvSpPr>
          <p:nvPr>
            <p:ph idx="1"/>
          </p:nvPr>
        </p:nvSpPr>
        <p:spPr>
          <a:xfrm>
            <a:off x="1981200" y="1371601"/>
            <a:ext cx="8229600" cy="3290131"/>
          </a:xfrm>
        </p:spPr>
        <p:txBody>
          <a:bodyPr wrap="square">
            <a:spAutoFit/>
          </a:bodyPr>
          <a:lstStyle/>
          <a:p>
            <a:r>
              <a:rPr lang="en-US" sz="2400" b="1" dirty="0">
                <a:ea typeface="ヒラギノ角ゴ Pro W3" pitchFamily="-84" charset="-128"/>
              </a:rPr>
              <a:t>Yield to maturity </a:t>
            </a:r>
            <a:r>
              <a:rPr lang="en-US" sz="2400" dirty="0">
                <a:ea typeface="ヒラギノ角ゴ Pro W3" pitchFamily="-84" charset="-128"/>
              </a:rPr>
              <a:t>or</a:t>
            </a:r>
            <a:r>
              <a:rPr lang="en-US" sz="2400" b="1" dirty="0">
                <a:ea typeface="ヒラギノ角ゴ Pro W3" pitchFamily="-84" charset="-128"/>
              </a:rPr>
              <a:t> yield</a:t>
            </a:r>
            <a:r>
              <a:rPr lang="en-US" sz="2400" dirty="0">
                <a:ea typeface="ヒラギノ角ゴ Pro W3" pitchFamily="-84" charset="-128"/>
              </a:rPr>
              <a:t>: The interest rates associated with bonds of different maturities</a:t>
            </a:r>
          </a:p>
          <a:p>
            <a:r>
              <a:rPr lang="en-US" sz="2400" b="1" dirty="0">
                <a:ea typeface="ヒラギノ角ゴ Pro W3" pitchFamily="-84" charset="-128"/>
              </a:rPr>
              <a:t>Short-term interest rates</a:t>
            </a:r>
            <a:r>
              <a:rPr lang="en-US" sz="2400" dirty="0">
                <a:ea typeface="ヒラギノ角ゴ Pro W3" pitchFamily="-84" charset="-128"/>
              </a:rPr>
              <a:t>: Yields on bonds with a short maturity, typically a year or less</a:t>
            </a:r>
          </a:p>
          <a:p>
            <a:r>
              <a:rPr lang="en-US" sz="2400" b="1" dirty="0">
                <a:ea typeface="ヒラギノ角ゴ Pro W3" pitchFamily="-84" charset="-128"/>
              </a:rPr>
              <a:t>Long-term interest rates</a:t>
            </a:r>
            <a:r>
              <a:rPr lang="en-US" sz="2400" dirty="0">
                <a:ea typeface="ヒラギノ角ゴ Pro W3" pitchFamily="-84" charset="-128"/>
              </a:rPr>
              <a:t>: Yields on bonds with a longer maturity than a year</a:t>
            </a:r>
          </a:p>
          <a:p>
            <a:r>
              <a:rPr lang="en-US" sz="2400" b="1" dirty="0">
                <a:ea typeface="ヒラギノ角ゴ Pro W3" pitchFamily="-84" charset="-128"/>
              </a:rPr>
              <a:t>Term structure of interest rates or yield curve</a:t>
            </a:r>
            <a:r>
              <a:rPr lang="en-US" sz="2400" dirty="0">
                <a:ea typeface="ヒラギノ角ゴ Pro W3" pitchFamily="-84" charset="-128"/>
              </a:rPr>
              <a:t>: The relation between maturity and yield</a:t>
            </a:r>
          </a:p>
        </p:txBody>
      </p:sp>
    </p:spTree>
    <p:extLst>
      <p:ext uri="{BB962C8B-B14F-4D97-AF65-F5344CB8AC3E}">
        <p14:creationId xmlns:p14="http://schemas.microsoft.com/office/powerpoint/2010/main" val="1427018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369"/>
            <a:ext cx="8229600" cy="984885"/>
          </a:xfrm>
        </p:spPr>
        <p:txBody>
          <a:bodyPr wrap="square">
            <a:noAutofit/>
          </a:bodyPr>
          <a:lstStyle/>
          <a:p>
            <a:r>
              <a:rPr lang="en-US" sz="3600" dirty="0"/>
              <a:t>14.2 Bond Prices and Bond Yields     </a:t>
            </a:r>
            <a:r>
              <a:rPr lang="en-US" sz="2800" dirty="0"/>
              <a:t>(3 of 9)</a:t>
            </a:r>
            <a:endParaRPr lang="en-US" sz="3600" dirty="0"/>
          </a:p>
        </p:txBody>
      </p:sp>
      <p:sp>
        <p:nvSpPr>
          <p:cNvPr id="3" name="Content Placeholder 2"/>
          <p:cNvSpPr>
            <a:spLocks noGrp="1"/>
          </p:cNvSpPr>
          <p:nvPr>
            <p:ph idx="1"/>
          </p:nvPr>
        </p:nvSpPr>
        <p:spPr>
          <a:xfrm>
            <a:off x="1981200" y="1275737"/>
            <a:ext cx="8229600" cy="307777"/>
          </a:xfrm>
        </p:spPr>
        <p:txBody>
          <a:bodyPr wrap="square">
            <a:noAutofit/>
          </a:bodyPr>
          <a:lstStyle/>
          <a:p>
            <a:pPr marL="0" indent="0">
              <a:buNone/>
            </a:pPr>
            <a:r>
              <a:rPr lang="en-US" sz="2000" b="1" dirty="0"/>
              <a:t>Figure 14.2 </a:t>
            </a:r>
            <a:r>
              <a:rPr lang="en-US" sz="2000" dirty="0"/>
              <a:t>U.S. Yield Curves: November 1, 2000 and June 1, 2001</a:t>
            </a:r>
          </a:p>
        </p:txBody>
      </p:sp>
      <p:sp>
        <p:nvSpPr>
          <p:cNvPr id="4" name="Content Placeholder 3"/>
          <p:cNvSpPr>
            <a:spLocks noGrp="1"/>
          </p:cNvSpPr>
          <p:nvPr>
            <p:ph idx="13"/>
          </p:nvPr>
        </p:nvSpPr>
        <p:spPr>
          <a:xfrm>
            <a:off x="1971675" y="1683776"/>
            <a:ext cx="8229600" cy="609600"/>
          </a:xfrm>
        </p:spPr>
        <p:txBody>
          <a:bodyPr>
            <a:noAutofit/>
          </a:bodyPr>
          <a:lstStyle/>
          <a:p>
            <a:pPr marL="0" indent="0">
              <a:buNone/>
            </a:pPr>
            <a:r>
              <a:rPr lang="en-US" sz="2000" dirty="0"/>
              <a:t>The yield curve, which was slightly downward sloping in November 2000, was sharply upward sloping seven months later.</a:t>
            </a:r>
          </a:p>
        </p:txBody>
      </p:sp>
      <p:pic>
        <p:nvPicPr>
          <p:cNvPr id="6" name="Picture 5" descr="A dual line graph plots the yield percentage for November 2000 and June 2001 in different maturity periods.&#10;Long description is available in notes, press F6."/>
          <p:cNvPicPr>
            <a:picLocks noChangeAspect="1"/>
          </p:cNvPicPr>
          <p:nvPr/>
        </p:nvPicPr>
        <p:blipFill>
          <a:blip r:embed="rId3"/>
          <a:stretch>
            <a:fillRect/>
          </a:stretch>
        </p:blipFill>
        <p:spPr>
          <a:xfrm>
            <a:off x="2824183" y="2445864"/>
            <a:ext cx="6542880" cy="2992850"/>
          </a:xfrm>
          <a:prstGeom prst="rect">
            <a:avLst/>
          </a:prstGeom>
        </p:spPr>
      </p:pic>
      <p:sp>
        <p:nvSpPr>
          <p:cNvPr id="7" name="Content Placeholder 6"/>
          <p:cNvSpPr>
            <a:spLocks noGrp="1"/>
          </p:cNvSpPr>
          <p:nvPr>
            <p:ph sz="quarter" idx="14"/>
          </p:nvPr>
        </p:nvSpPr>
        <p:spPr>
          <a:xfrm>
            <a:off x="1981200" y="5705168"/>
            <a:ext cx="8229600" cy="609600"/>
          </a:xfrm>
        </p:spPr>
        <p:txBody>
          <a:bodyPr>
            <a:normAutofit/>
          </a:bodyPr>
          <a:lstStyle/>
          <a:p>
            <a:r>
              <a:rPr lang="en-IN" i="1" dirty="0"/>
              <a:t>Source: </a:t>
            </a:r>
            <a:r>
              <a:rPr lang="en-US" dirty="0"/>
              <a:t>FRED. Series DGS1MO, DGS3MO, DGS6MO, DGS1, DGS2, DGS3, DGS5, DGS7, DGS10, DGS20, DGS30.</a:t>
            </a:r>
            <a:endParaRPr lang="en-IN" dirty="0"/>
          </a:p>
        </p:txBody>
      </p:sp>
    </p:spTree>
    <p:extLst>
      <p:ext uri="{BB962C8B-B14F-4D97-AF65-F5344CB8AC3E}">
        <p14:creationId xmlns:p14="http://schemas.microsoft.com/office/powerpoint/2010/main" val="2941968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3594"/>
            <a:ext cx="8229600" cy="888833"/>
          </a:xfrm>
        </p:spPr>
        <p:txBody>
          <a:bodyPr wrap="square">
            <a:spAutoFit/>
          </a:bodyPr>
          <a:lstStyle/>
          <a:p>
            <a:r>
              <a:rPr lang="en-US" sz="3600" dirty="0"/>
              <a:t>14.2 Bond Prices and Bond Yields     </a:t>
            </a:r>
            <a:r>
              <a:rPr lang="en-US" sz="2800" dirty="0"/>
              <a:t>(4 of 9)</a:t>
            </a:r>
            <a:endParaRPr lang="en-US" sz="3600" dirty="0"/>
          </a:p>
        </p:txBody>
      </p:sp>
      <p:sp>
        <p:nvSpPr>
          <p:cNvPr id="3" name="Content Placeholder 2"/>
          <p:cNvSpPr>
            <a:spLocks noGrp="1"/>
          </p:cNvSpPr>
          <p:nvPr>
            <p:ph idx="1"/>
          </p:nvPr>
        </p:nvSpPr>
        <p:spPr>
          <a:xfrm>
            <a:off x="1981200" y="1219200"/>
            <a:ext cx="8229600" cy="757130"/>
          </a:xfrm>
        </p:spPr>
        <p:txBody>
          <a:bodyPr wrap="square">
            <a:spAutoFit/>
          </a:bodyPr>
          <a:lstStyle/>
          <a:p>
            <a:r>
              <a:rPr lang="en-US" sz="2400" dirty="0">
                <a:ea typeface="ヒラギノ角ゴ Pro W3" pitchFamily="-84" charset="-128"/>
              </a:rPr>
              <a:t>The price of a one-year bond that promises to pay $100 next year:</a:t>
            </a:r>
          </a:p>
        </p:txBody>
      </p:sp>
      <mc:AlternateContent xmlns:mc="http://schemas.openxmlformats.org/markup-compatibility/2006" xmlns:a14="http://schemas.microsoft.com/office/drawing/2010/main">
        <mc:Choice Requires="a14">
          <p:sp>
            <p:nvSpPr>
              <p:cNvPr id="5" name="Object 4"/>
              <p:cNvSpPr txBox="1"/>
              <p:nvPr/>
            </p:nvSpPr>
            <p:spPr>
              <a:xfrm>
                <a:off x="3587673" y="2148206"/>
                <a:ext cx="5007790" cy="79936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$100</m:t>
                          </m:r>
                        </m:num>
                        <m:den>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14.4</m:t>
                          </m:r>
                        </m:e>
                      </m:d>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3587673" y="2148206"/>
                <a:ext cx="5007790" cy="799368"/>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81200" y="3223736"/>
            <a:ext cx="8229600" cy="757130"/>
          </a:xfrm>
        </p:spPr>
        <p:txBody>
          <a:bodyPr>
            <a:spAutoFit/>
          </a:bodyPr>
          <a:lstStyle/>
          <a:p>
            <a:r>
              <a:rPr lang="en-US" sz="2400" dirty="0">
                <a:ea typeface="ヒラギノ角ゴ Pro W3" pitchFamily="-84" charset="-128"/>
              </a:rPr>
              <a:t>The price of a two-year bond that promises to pay $100 in two years:</a:t>
            </a:r>
          </a:p>
        </p:txBody>
      </p:sp>
      <mc:AlternateContent xmlns:mc="http://schemas.openxmlformats.org/markup-compatibility/2006" xmlns:a14="http://schemas.microsoft.com/office/drawing/2010/main">
        <mc:Choice Requires="a14">
          <p:sp>
            <p:nvSpPr>
              <p:cNvPr id="6" name="Object 5"/>
              <p:cNvSpPr txBox="1"/>
              <p:nvPr/>
            </p:nvSpPr>
            <p:spPr>
              <a:xfrm>
                <a:off x="3200400" y="4370608"/>
                <a:ext cx="5772938" cy="86128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$100</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e>
                          </m:d>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14.5</m:t>
                          </m:r>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3200400" y="4370608"/>
                <a:ext cx="5772938" cy="86128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7752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3594"/>
            <a:ext cx="8229600" cy="888833"/>
          </a:xfrm>
        </p:spPr>
        <p:txBody>
          <a:bodyPr wrap="square">
            <a:spAutoFit/>
          </a:bodyPr>
          <a:lstStyle/>
          <a:p>
            <a:r>
              <a:rPr lang="en-US" sz="3600" dirty="0"/>
              <a:t>14.2 Bond Prices and Bond Yields     </a:t>
            </a:r>
            <a:r>
              <a:rPr lang="en-US" sz="2800" dirty="0"/>
              <a:t>(5 of 9)</a:t>
            </a:r>
            <a:endParaRPr lang="en-US" sz="3600" dirty="0"/>
          </a:p>
        </p:txBody>
      </p:sp>
      <p:sp>
        <p:nvSpPr>
          <p:cNvPr id="3" name="Content Placeholder 2"/>
          <p:cNvSpPr>
            <a:spLocks noGrp="1"/>
          </p:cNvSpPr>
          <p:nvPr>
            <p:ph idx="1"/>
          </p:nvPr>
        </p:nvSpPr>
        <p:spPr>
          <a:xfrm>
            <a:off x="1981200" y="1219200"/>
            <a:ext cx="8229600" cy="757130"/>
          </a:xfrm>
        </p:spPr>
        <p:txBody>
          <a:bodyPr wrap="square">
            <a:spAutoFit/>
          </a:bodyPr>
          <a:lstStyle/>
          <a:p>
            <a:pPr marL="0" indent="0">
              <a:buNone/>
            </a:pPr>
            <a:r>
              <a:rPr lang="en-US" sz="2400" b="1" dirty="0"/>
              <a:t>Figure 14.3 </a:t>
            </a:r>
            <a:r>
              <a:rPr lang="en-US" sz="2400" dirty="0"/>
              <a:t>Returns from Holding One-Year and Two-Year Bonds for One Year</a:t>
            </a:r>
          </a:p>
        </p:txBody>
      </p:sp>
      <p:pic>
        <p:nvPicPr>
          <p:cNvPr id="9" name="Picture 8" descr="An illustration shows the returns from 1-year bonds and 2-year bonds in year t and year t plus 1.&#10;Long description is available in notes, press F6."/>
          <p:cNvPicPr>
            <a:picLocks noChangeAspect="1"/>
          </p:cNvPicPr>
          <p:nvPr/>
        </p:nvPicPr>
        <p:blipFill>
          <a:blip r:embed="rId3"/>
          <a:stretch>
            <a:fillRect/>
          </a:stretch>
        </p:blipFill>
        <p:spPr>
          <a:xfrm>
            <a:off x="2920021" y="2475132"/>
            <a:ext cx="6344481" cy="1907491"/>
          </a:xfrm>
          <a:prstGeom prst="rect">
            <a:avLst/>
          </a:prstGeom>
        </p:spPr>
      </p:pic>
    </p:spTree>
    <p:extLst>
      <p:ext uri="{BB962C8B-B14F-4D97-AF65-F5344CB8AC3E}">
        <p14:creationId xmlns:p14="http://schemas.microsoft.com/office/powerpoint/2010/main" val="526946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3594"/>
            <a:ext cx="8229600" cy="888833"/>
          </a:xfrm>
        </p:spPr>
        <p:txBody>
          <a:bodyPr wrap="square">
            <a:spAutoFit/>
          </a:bodyPr>
          <a:lstStyle/>
          <a:p>
            <a:r>
              <a:rPr lang="en-US" sz="3600" dirty="0"/>
              <a:t>14.2 Bond Prices and Bond Yields     </a:t>
            </a:r>
            <a:r>
              <a:rPr lang="en-US" sz="2800" dirty="0"/>
              <a:t>(6 of 9)</a:t>
            </a:r>
            <a:endParaRPr lang="en-US" sz="3600" dirty="0"/>
          </a:p>
        </p:txBody>
      </p:sp>
      <p:sp>
        <p:nvSpPr>
          <p:cNvPr id="3" name="Content Placeholder 2"/>
          <p:cNvSpPr>
            <a:spLocks noGrp="1"/>
          </p:cNvSpPr>
          <p:nvPr>
            <p:ph idx="1"/>
          </p:nvPr>
        </p:nvSpPr>
        <p:spPr>
          <a:xfrm>
            <a:off x="1981200" y="1219201"/>
            <a:ext cx="8229600" cy="2113399"/>
          </a:xfrm>
        </p:spPr>
        <p:txBody>
          <a:bodyPr wrap="square">
            <a:spAutoFit/>
          </a:bodyPr>
          <a:lstStyle/>
          <a:p>
            <a:r>
              <a:rPr lang="en-US" sz="2400" b="1" dirty="0">
                <a:ea typeface="ヒラギノ角ゴ Pro W3" pitchFamily="-84" charset="-128"/>
              </a:rPr>
              <a:t>Arbitrage</a:t>
            </a:r>
            <a:r>
              <a:rPr lang="en-US" sz="2400" dirty="0">
                <a:ea typeface="ヒラギノ角ゴ Pro W3" pitchFamily="-84" charset="-128"/>
              </a:rPr>
              <a:t>: The expected returns on two assets must be equal.</a:t>
            </a:r>
          </a:p>
          <a:p>
            <a:r>
              <a:rPr lang="en-US" sz="2400" b="1" dirty="0">
                <a:ea typeface="ヒラギノ角ゴ Pro W3" pitchFamily="-84" charset="-128"/>
              </a:rPr>
              <a:t>Expectations hypothesis</a:t>
            </a:r>
            <a:r>
              <a:rPr lang="en-US" sz="2400" dirty="0">
                <a:ea typeface="ヒラギノ角ゴ Pro W3" pitchFamily="-84" charset="-128"/>
              </a:rPr>
              <a:t>: Investors care only about the expected returns and do not care about risk.</a:t>
            </a:r>
          </a:p>
          <a:p>
            <a:r>
              <a:rPr lang="en-US" sz="2400" dirty="0">
                <a:ea typeface="ヒラギノ角ゴ Pro W3" pitchFamily="-84" charset="-128"/>
              </a:rPr>
              <a:t>Two bonds in Figure 14.3 must offer the same expected one-year return:</a:t>
            </a:r>
          </a:p>
        </p:txBody>
      </p:sp>
      <mc:AlternateContent xmlns:mc="http://schemas.openxmlformats.org/markup-compatibility/2006" xmlns:a14="http://schemas.microsoft.com/office/drawing/2010/main">
        <mc:Choice Requires="a14">
          <p:sp>
            <p:nvSpPr>
              <p:cNvPr id="5" name="Object 4"/>
              <p:cNvSpPr txBox="1"/>
              <p:nvPr/>
            </p:nvSpPr>
            <p:spPr>
              <a:xfrm>
                <a:off x="3848188" y="3962400"/>
                <a:ext cx="2857413" cy="8382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14.6</m:t>
                          </m:r>
                        </m:e>
                      </m:d>
                    </m:oMath>
                  </m:oMathPara>
                </a14:m>
                <a:br>
                  <a:rPr lang="en-US" i="1" dirty="0">
                    <a:solidFill>
                      <a:srgbClr val="000000"/>
                    </a:solidFill>
                    <a:latin typeface="Cambria Math" panose="02040503050406030204" pitchFamily="18" charset="0"/>
                  </a:rPr>
                </a:br>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3848188" y="3962400"/>
                <a:ext cx="2857413" cy="8382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580BC8B-F974-4383-9F7F-55B2A2CE324F}"/>
                  </a:ext>
                </a:extLst>
              </p:cNvPr>
              <p:cNvSpPr/>
              <p:nvPr/>
            </p:nvSpPr>
            <p:spPr>
              <a:xfrm>
                <a:off x="3848187" y="4673801"/>
                <a:ext cx="2855654" cy="6771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num>
                        <m:den>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14.7</m:t>
                          </m:r>
                        </m:e>
                      </m:d>
                    </m:oMath>
                  </m:oMathPara>
                </a14:m>
                <a:endParaRPr lang="en-US" dirty="0"/>
              </a:p>
            </p:txBody>
          </p:sp>
        </mc:Choice>
        <mc:Fallback xmlns="">
          <p:sp>
            <p:nvSpPr>
              <p:cNvPr id="8" name="Rectangle 7">
                <a:extLst>
                  <a:ext uri="{FF2B5EF4-FFF2-40B4-BE49-F238E27FC236}">
                    <a16:creationId xmlns:a16="http://schemas.microsoft.com/office/drawing/2014/main" id="{2580BC8B-F974-4383-9F7F-55B2A2CE324F}"/>
                  </a:ext>
                </a:extLst>
              </p:cNvPr>
              <p:cNvSpPr>
                <a:spLocks noRot="1" noChangeAspect="1" noMove="1" noResize="1" noEditPoints="1" noAdjustHandles="1" noChangeArrowheads="1" noChangeShapeType="1" noTextEdit="1"/>
              </p:cNvSpPr>
              <p:nvPr/>
            </p:nvSpPr>
            <p:spPr>
              <a:xfrm>
                <a:off x="3848187" y="4673801"/>
                <a:ext cx="2855654" cy="677173"/>
              </a:xfrm>
              <a:prstGeom prst="rect">
                <a:avLst/>
              </a:prstGeom>
              <a:blipFill>
                <a:blip r:embed="rId4"/>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81200" y="5575303"/>
            <a:ext cx="8229600" cy="757130"/>
          </a:xfrm>
        </p:spPr>
        <p:txBody>
          <a:bodyPr>
            <a:spAutoFit/>
          </a:bodyPr>
          <a:lstStyle/>
          <a:p>
            <a:pPr marL="287338" indent="0">
              <a:buNone/>
            </a:pPr>
            <a:r>
              <a:rPr lang="en-US" sz="2400" dirty="0">
                <a:ea typeface="ヒラギノ角ゴ Pro W3" pitchFamily="-84" charset="-128"/>
              </a:rPr>
              <a:t>which means that the price of a two-year bond today is the present value of the expected price of the bond next year.</a:t>
            </a:r>
          </a:p>
        </p:txBody>
      </p:sp>
    </p:spTree>
    <p:extLst>
      <p:ext uri="{BB962C8B-B14F-4D97-AF65-F5344CB8AC3E}">
        <p14:creationId xmlns:p14="http://schemas.microsoft.com/office/powerpoint/2010/main" val="4188016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3594"/>
            <a:ext cx="8229600" cy="888833"/>
          </a:xfrm>
        </p:spPr>
        <p:txBody>
          <a:bodyPr wrap="square">
            <a:spAutoFit/>
          </a:bodyPr>
          <a:lstStyle/>
          <a:p>
            <a:r>
              <a:rPr lang="en-US" sz="3600" dirty="0"/>
              <a:t>14.2 Bond Prices and Bond Yields     </a:t>
            </a:r>
            <a:r>
              <a:rPr lang="en-US" sz="2800" dirty="0"/>
              <a:t>(7 of 9)</a:t>
            </a:r>
            <a:endParaRPr lang="en-US" sz="3600" dirty="0"/>
          </a:p>
        </p:txBody>
      </p:sp>
      <p:sp>
        <p:nvSpPr>
          <p:cNvPr id="3" name="Content Placeholder 2"/>
          <p:cNvSpPr>
            <a:spLocks noGrp="1"/>
          </p:cNvSpPr>
          <p:nvPr>
            <p:ph idx="1"/>
          </p:nvPr>
        </p:nvSpPr>
        <p:spPr>
          <a:xfrm>
            <a:off x="1981200" y="1371600"/>
            <a:ext cx="8229600" cy="757130"/>
          </a:xfrm>
        </p:spPr>
        <p:txBody>
          <a:bodyPr wrap="square">
            <a:spAutoFit/>
          </a:bodyPr>
          <a:lstStyle/>
          <a:p>
            <a:r>
              <a:rPr lang="en-US" sz="2400" dirty="0">
                <a:ea typeface="ヒラギノ角ゴ Pro W3" pitchFamily="-84" charset="-128"/>
              </a:rPr>
              <a:t>The expected price of one-year bonds next year with a payment of $100:</a:t>
            </a:r>
          </a:p>
        </p:txBody>
      </p:sp>
      <mc:AlternateContent xmlns:mc="http://schemas.openxmlformats.org/markup-compatibility/2006" xmlns:a14="http://schemas.microsoft.com/office/drawing/2010/main">
        <mc:Choice Requires="a14">
          <p:sp>
            <p:nvSpPr>
              <p:cNvPr id="6" name="Object 5"/>
              <p:cNvSpPr txBox="1"/>
              <p:nvPr/>
            </p:nvSpPr>
            <p:spPr>
              <a:xfrm>
                <a:off x="3662405" y="2278564"/>
                <a:ext cx="4845262" cy="8456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$100</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e>
                          </m:d>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14.8</m:t>
                          </m:r>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3662405" y="2278564"/>
                <a:ext cx="4845262" cy="845636"/>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71675" y="3429000"/>
            <a:ext cx="8229600" cy="424732"/>
          </a:xfrm>
        </p:spPr>
        <p:txBody>
          <a:bodyPr>
            <a:spAutoFit/>
          </a:bodyPr>
          <a:lstStyle/>
          <a:p>
            <a:pPr marL="287338" indent="0">
              <a:buNone/>
            </a:pPr>
            <a:r>
              <a:rPr lang="en-US" sz="2400" dirty="0">
                <a:ea typeface="ヒラギノ角ゴ Pro W3" pitchFamily="-84" charset="-128"/>
              </a:rPr>
              <a:t> so that</a:t>
            </a:r>
          </a:p>
        </p:txBody>
      </p:sp>
      <mc:AlternateContent xmlns:mc="http://schemas.openxmlformats.org/markup-compatibility/2006" xmlns:a14="http://schemas.microsoft.com/office/drawing/2010/main">
        <mc:Choice Requires="a14">
          <p:sp>
            <p:nvSpPr>
              <p:cNvPr id="8" name="Object 7"/>
              <p:cNvSpPr txBox="1"/>
              <p:nvPr/>
            </p:nvSpPr>
            <p:spPr>
              <a:xfrm>
                <a:off x="3429000" y="3962400"/>
                <a:ext cx="5092700" cy="7572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$100</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e>
                          </m:d>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14.9</m:t>
                          </m:r>
                        </m:e>
                      </m:d>
                    </m:oMath>
                  </m:oMathPara>
                </a14:m>
                <a:endParaRPr lang="en-US" dirty="0"/>
              </a:p>
            </p:txBody>
          </p:sp>
        </mc:Choice>
        <mc:Fallback xmlns="">
          <p:sp>
            <p:nvSpPr>
              <p:cNvPr id="8" name="Object 7"/>
              <p:cNvSpPr txBox="1">
                <a:spLocks noRot="1" noChangeAspect="1" noMove="1" noResize="1" noEditPoints="1" noAdjustHandles="1" noChangeArrowheads="1" noChangeShapeType="1" noTextEdit="1"/>
              </p:cNvSpPr>
              <p:nvPr/>
            </p:nvSpPr>
            <p:spPr>
              <a:xfrm>
                <a:off x="3429000" y="3962400"/>
                <a:ext cx="5092700" cy="757238"/>
              </a:xfrm>
              <a:prstGeom prst="rect">
                <a:avLst/>
              </a:prstGeom>
              <a:blipFill>
                <a:blip r:embed="rId4"/>
                <a:stretch>
                  <a:fillRect/>
                </a:stretch>
              </a:blipFill>
            </p:spPr>
            <p:txBody>
              <a:bodyPr/>
              <a:lstStyle/>
              <a:p>
                <a:r>
                  <a:rPr lang="en-US">
                    <a:noFill/>
                  </a:rPr>
                  <a:t> </a:t>
                </a:r>
              </a:p>
            </p:txBody>
          </p:sp>
        </mc:Fallback>
      </mc:AlternateContent>
      <p:sp>
        <p:nvSpPr>
          <p:cNvPr id="5" name="Content Placeholder 4"/>
          <p:cNvSpPr>
            <a:spLocks noGrp="1"/>
          </p:cNvSpPr>
          <p:nvPr>
            <p:ph sz="quarter" idx="14"/>
          </p:nvPr>
        </p:nvSpPr>
        <p:spPr>
          <a:xfrm>
            <a:off x="1981200" y="4876800"/>
            <a:ext cx="8229600" cy="381000"/>
          </a:xfrm>
        </p:spPr>
        <p:txBody>
          <a:bodyPr>
            <a:normAutofit/>
          </a:bodyPr>
          <a:lstStyle/>
          <a:p>
            <a:pPr marL="287338" indent="0">
              <a:buNone/>
            </a:pPr>
            <a:r>
              <a:rPr lang="en-US" sz="2400" dirty="0">
                <a:ea typeface="ヒラギノ角ゴ Pro W3" pitchFamily="-84" charset="-128"/>
              </a:rPr>
              <a:t>which is the same as equation (14.5)</a:t>
            </a:r>
          </a:p>
        </p:txBody>
      </p:sp>
    </p:spTree>
    <p:extLst>
      <p:ext uri="{BB962C8B-B14F-4D97-AF65-F5344CB8AC3E}">
        <p14:creationId xmlns:p14="http://schemas.microsoft.com/office/powerpoint/2010/main" val="1727339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3594"/>
            <a:ext cx="8229600" cy="888833"/>
          </a:xfrm>
        </p:spPr>
        <p:txBody>
          <a:bodyPr wrap="square">
            <a:spAutoFit/>
          </a:bodyPr>
          <a:lstStyle/>
          <a:p>
            <a:r>
              <a:rPr lang="en-US" sz="3600" dirty="0"/>
              <a:t>14.2 Bond Prices and Bond Yields     </a:t>
            </a:r>
            <a:r>
              <a:rPr lang="en-US" sz="2800" dirty="0"/>
              <a:t>(8 of 9)</a:t>
            </a:r>
            <a:endParaRPr lang="en-US" sz="3600" dirty="0"/>
          </a:p>
        </p:txBody>
      </p:sp>
      <p:sp>
        <p:nvSpPr>
          <p:cNvPr id="3" name="Content Placeholder 2"/>
          <p:cNvSpPr>
            <a:spLocks noGrp="1"/>
          </p:cNvSpPr>
          <p:nvPr>
            <p:ph idx="1"/>
          </p:nvPr>
        </p:nvSpPr>
        <p:spPr>
          <a:xfrm>
            <a:off x="1981200" y="1426535"/>
            <a:ext cx="8229600" cy="1423467"/>
          </a:xfrm>
        </p:spPr>
        <p:txBody>
          <a:bodyPr wrap="square">
            <a:spAutoFit/>
          </a:bodyPr>
          <a:lstStyle/>
          <a:p>
            <a:r>
              <a:rPr lang="en-US" sz="2000" dirty="0">
                <a:ea typeface="ヒラギノ角ゴ Pro W3" pitchFamily="-84" charset="-128"/>
              </a:rPr>
              <a:t>The </a:t>
            </a:r>
            <a:r>
              <a:rPr lang="en-US" sz="2000" i="1" dirty="0">
                <a:ea typeface="ヒラギノ角ゴ Pro W3" pitchFamily="-84" charset="-128"/>
              </a:rPr>
              <a:t>yield to maturity </a:t>
            </a:r>
            <a:r>
              <a:rPr lang="en-US" sz="2000" dirty="0">
                <a:ea typeface="ヒラギノ角ゴ Pro W3" pitchFamily="-84" charset="-128"/>
              </a:rPr>
              <a:t>on an </a:t>
            </a:r>
            <a:r>
              <a:rPr lang="en-US" sz="2000" i="1" dirty="0">
                <a:ea typeface="ヒラギノ角ゴ Pro W3" pitchFamily="-84" charset="-128"/>
              </a:rPr>
              <a:t>n</a:t>
            </a:r>
            <a:r>
              <a:rPr lang="en-US" sz="2000" dirty="0">
                <a:ea typeface="ヒラギノ角ゴ Pro W3" pitchFamily="-84" charset="-128"/>
              </a:rPr>
              <a:t>-year bond (</a:t>
            </a:r>
            <a:r>
              <a:rPr lang="en-US" sz="2000" b="1" i="1" dirty="0">
                <a:ea typeface="ヒラギノ角ゴ Pro W3" pitchFamily="-84" charset="-128"/>
              </a:rPr>
              <a:t>n</a:t>
            </a:r>
            <a:r>
              <a:rPr lang="en-US" sz="2000" b="1" dirty="0">
                <a:ea typeface="ヒラギノ角ゴ Pro W3" pitchFamily="-84" charset="-128"/>
              </a:rPr>
              <a:t>-year interest rate</a:t>
            </a:r>
            <a:r>
              <a:rPr lang="en-US" sz="2000" dirty="0">
                <a:ea typeface="ヒラギノ角ゴ Pro W3" pitchFamily="-84" charset="-128"/>
              </a:rPr>
              <a:t>) is the constant annual interest rate that makes the bond price today equal to the present value of future payments on the bond.</a:t>
            </a:r>
          </a:p>
          <a:p>
            <a:r>
              <a:rPr lang="en-US" sz="2000" dirty="0">
                <a:ea typeface="ヒラギノ角ゴ Pro W3" pitchFamily="-84" charset="-128"/>
              </a:rPr>
              <a:t>The yield to maturity on a two-year bond that satisfies:</a:t>
            </a:r>
          </a:p>
        </p:txBody>
      </p:sp>
      <mc:AlternateContent xmlns:mc="http://schemas.openxmlformats.org/markup-compatibility/2006" xmlns:a14="http://schemas.microsoft.com/office/drawing/2010/main">
        <mc:Choice Requires="a14">
          <p:sp>
            <p:nvSpPr>
              <p:cNvPr id="6" name="Object 5"/>
              <p:cNvSpPr txBox="1"/>
              <p:nvPr/>
            </p:nvSpPr>
            <p:spPr>
              <a:xfrm>
                <a:off x="3856346" y="2971801"/>
                <a:ext cx="4479311" cy="75677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$100</m:t>
                          </m:r>
                        </m:num>
                        <m:den>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𝑡</m:t>
                                      </m:r>
                                    </m:sub>
                                  </m:sSub>
                                </m:e>
                              </m:d>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14.10</m:t>
                          </m:r>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3856346" y="2971801"/>
                <a:ext cx="4479311" cy="756779"/>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71675" y="3883223"/>
            <a:ext cx="8229600" cy="369332"/>
          </a:xfrm>
        </p:spPr>
        <p:txBody>
          <a:bodyPr>
            <a:spAutoFit/>
          </a:bodyPr>
          <a:lstStyle/>
          <a:p>
            <a:pPr marL="287338" indent="0">
              <a:buNone/>
            </a:pPr>
            <a:r>
              <a:rPr lang="en-US" sz="2000" dirty="0">
                <a:ea typeface="ヒラギノ角ゴ Pro W3" pitchFamily="-84" charset="-128"/>
              </a:rPr>
              <a:t>is:</a:t>
            </a:r>
          </a:p>
        </p:txBody>
      </p:sp>
      <mc:AlternateContent xmlns:mc="http://schemas.openxmlformats.org/markup-compatibility/2006" xmlns:a14="http://schemas.microsoft.com/office/drawing/2010/main">
        <mc:Choice Requires="a14">
          <p:sp>
            <p:nvSpPr>
              <p:cNvPr id="7" name="Object 6"/>
              <p:cNvSpPr txBox="1"/>
              <p:nvPr/>
            </p:nvSpPr>
            <p:spPr>
              <a:xfrm>
                <a:off x="3502100" y="4343400"/>
                <a:ext cx="5184701" cy="73727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e>
                      </m:d>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14.11</m:t>
                          </m:r>
                        </m:e>
                      </m:d>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3502100" y="4343400"/>
                <a:ext cx="5184701" cy="737276"/>
              </a:xfrm>
              <a:prstGeom prst="rect">
                <a:avLst/>
              </a:prstGeom>
              <a:blipFill>
                <a:blip r:embed="rId4"/>
                <a:stretch>
                  <a:fillRect/>
                </a:stretch>
              </a:blipFill>
            </p:spPr>
            <p:txBody>
              <a:bodyPr/>
              <a:lstStyle/>
              <a:p>
                <a:r>
                  <a:rPr lang="en-US">
                    <a:noFill/>
                  </a:rPr>
                  <a:t> </a:t>
                </a:r>
              </a:p>
            </p:txBody>
          </p:sp>
        </mc:Fallback>
      </mc:AlternateContent>
      <p:sp>
        <p:nvSpPr>
          <p:cNvPr id="5" name="Content Placeholder 4"/>
          <p:cNvSpPr>
            <a:spLocks noGrp="1"/>
          </p:cNvSpPr>
          <p:nvPr>
            <p:ph sz="quarter" idx="14"/>
          </p:nvPr>
        </p:nvSpPr>
        <p:spPr>
          <a:xfrm>
            <a:off x="1981200" y="5257800"/>
            <a:ext cx="8229600" cy="923330"/>
          </a:xfrm>
        </p:spPr>
        <p:txBody>
          <a:bodyPr>
            <a:spAutoFit/>
          </a:bodyPr>
          <a:lstStyle/>
          <a:p>
            <a:pPr marL="346075" indent="-346075">
              <a:buNone/>
            </a:pPr>
            <a:r>
              <a:rPr lang="en-US" sz="2000" dirty="0">
                <a:ea typeface="ヒラギノ角ゴ Pro W3" pitchFamily="-84" charset="-128"/>
              </a:rPr>
              <a:t>	which means that </a:t>
            </a:r>
            <a:r>
              <a:rPr lang="en-US" sz="2000" i="1" dirty="0">
                <a:ea typeface="ヒラギノ角ゴ Pro W3" pitchFamily="-84" charset="-128"/>
              </a:rPr>
              <a:t>the two-year interest rate is (approximately) the average of the current one-year interest rate and next year’s expected one-year interest rate</a:t>
            </a:r>
            <a:r>
              <a:rPr lang="en-US" sz="2000" dirty="0">
                <a:ea typeface="ヒラギノ角ゴ Pro W3" pitchFamily="-84" charset="-128"/>
              </a:rPr>
              <a:t>.</a:t>
            </a:r>
          </a:p>
        </p:txBody>
      </p:sp>
    </p:spTree>
    <p:extLst>
      <p:ext uri="{BB962C8B-B14F-4D97-AF65-F5344CB8AC3E}">
        <p14:creationId xmlns:p14="http://schemas.microsoft.com/office/powerpoint/2010/main" val="562517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3594"/>
            <a:ext cx="8229600" cy="888833"/>
          </a:xfrm>
        </p:spPr>
        <p:txBody>
          <a:bodyPr wrap="square">
            <a:spAutoFit/>
          </a:bodyPr>
          <a:lstStyle/>
          <a:p>
            <a:r>
              <a:rPr lang="en-US" sz="3600" dirty="0"/>
              <a:t>14.2 Bond Prices and Bond Yields     </a:t>
            </a:r>
            <a:r>
              <a:rPr lang="en-US" sz="2800" dirty="0"/>
              <a:t>(9 of 9)</a:t>
            </a:r>
            <a:endParaRPr lang="en-US" sz="3600" dirty="0"/>
          </a:p>
        </p:txBody>
      </p:sp>
      <p:sp>
        <p:nvSpPr>
          <p:cNvPr id="3" name="Content Placeholder 2"/>
          <p:cNvSpPr>
            <a:spLocks noGrp="1"/>
          </p:cNvSpPr>
          <p:nvPr>
            <p:ph idx="1"/>
          </p:nvPr>
        </p:nvSpPr>
        <p:spPr>
          <a:xfrm>
            <a:off x="1981200" y="1371600"/>
            <a:ext cx="8229600" cy="424732"/>
          </a:xfrm>
        </p:spPr>
        <p:txBody>
          <a:bodyPr wrap="square">
            <a:spAutoFit/>
          </a:bodyPr>
          <a:lstStyle/>
          <a:p>
            <a:r>
              <a:rPr lang="en-US" sz="2400" dirty="0">
                <a:ea typeface="ヒラギノ角ゴ Pro W3" pitchFamily="-84" charset="-128"/>
              </a:rPr>
              <a:t>Equation (14.8) with a risk premium </a:t>
            </a:r>
            <a:r>
              <a:rPr lang="en-US" sz="2400" i="1" dirty="0">
                <a:latin typeface="Times New Roman" panose="02020603050405020304" pitchFamily="18" charset="0"/>
                <a:ea typeface="ヒラギノ角ゴ Pro W3" pitchFamily="-84" charset="-128"/>
                <a:cs typeface="Times New Roman" panose="02020603050405020304" pitchFamily="18" charset="0"/>
              </a:rPr>
              <a:t>x</a:t>
            </a:r>
            <a:r>
              <a:rPr lang="en-US" sz="2400" dirty="0">
                <a:ea typeface="ヒラギノ角ゴ Pro W3" pitchFamily="-84" charset="-128"/>
              </a:rPr>
              <a:t> on the two-year bond:</a:t>
            </a:r>
          </a:p>
        </p:txBody>
      </p:sp>
      <mc:AlternateContent xmlns:mc="http://schemas.openxmlformats.org/markup-compatibility/2006" xmlns:a14="http://schemas.microsoft.com/office/drawing/2010/main">
        <mc:Choice Requires="a14">
          <p:sp>
            <p:nvSpPr>
              <p:cNvPr id="6" name="Object 5"/>
              <p:cNvSpPr txBox="1"/>
              <p:nvPr/>
            </p:nvSpPr>
            <p:spPr>
              <a:xfrm>
                <a:off x="2803372" y="2253383"/>
                <a:ext cx="6547159" cy="83245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$100</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14.12</m:t>
                          </m:r>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2803372" y="2253383"/>
                <a:ext cx="6547159" cy="832457"/>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71675" y="3318225"/>
            <a:ext cx="8229600" cy="424732"/>
          </a:xfrm>
        </p:spPr>
        <p:txBody>
          <a:bodyPr>
            <a:spAutoFit/>
          </a:bodyPr>
          <a:lstStyle/>
          <a:p>
            <a:pPr marL="287338" indent="0">
              <a:buNone/>
            </a:pPr>
            <a:r>
              <a:rPr lang="en-IN" sz="2400" dirty="0">
                <a:ea typeface="ヒラギノ角ゴ Pro W3" pitchFamily="-84" charset="-128"/>
              </a:rPr>
              <a:t>so that the two-year yield is:</a:t>
            </a:r>
          </a:p>
        </p:txBody>
      </p:sp>
      <mc:AlternateContent xmlns:mc="http://schemas.openxmlformats.org/markup-compatibility/2006" xmlns:a14="http://schemas.microsoft.com/office/drawing/2010/main">
        <mc:Choice Requires="a14">
          <p:sp>
            <p:nvSpPr>
              <p:cNvPr id="7" name="Object 6"/>
              <p:cNvSpPr txBox="1"/>
              <p:nvPr/>
            </p:nvSpPr>
            <p:spPr>
              <a:xfrm>
                <a:off x="3010230" y="3810000"/>
                <a:ext cx="6286171" cy="7672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14.13</m:t>
                          </m:r>
                        </m:e>
                      </m:d>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3010230" y="3810000"/>
                <a:ext cx="6286171" cy="767212"/>
              </a:xfrm>
              <a:prstGeom prst="rect">
                <a:avLst/>
              </a:prstGeom>
              <a:blipFill>
                <a:blip r:embed="rId4"/>
                <a:stretch>
                  <a:fillRect/>
                </a:stretch>
              </a:blipFill>
            </p:spPr>
            <p:txBody>
              <a:bodyPr/>
              <a:lstStyle/>
              <a:p>
                <a:r>
                  <a:rPr lang="en-US">
                    <a:noFill/>
                  </a:rPr>
                  <a:t> </a:t>
                </a:r>
              </a:p>
            </p:txBody>
          </p:sp>
        </mc:Fallback>
      </mc:AlternateContent>
      <p:sp>
        <p:nvSpPr>
          <p:cNvPr id="5" name="Content Placeholder 4"/>
          <p:cNvSpPr>
            <a:spLocks noGrp="1"/>
          </p:cNvSpPr>
          <p:nvPr>
            <p:ph sz="quarter" idx="14"/>
          </p:nvPr>
        </p:nvSpPr>
        <p:spPr>
          <a:xfrm>
            <a:off x="1981200" y="4692802"/>
            <a:ext cx="8229600" cy="757130"/>
          </a:xfrm>
        </p:spPr>
        <p:txBody>
          <a:bodyPr>
            <a:spAutoFit/>
          </a:bodyPr>
          <a:lstStyle/>
          <a:p>
            <a:pPr marL="346075" indent="-22225">
              <a:buNone/>
            </a:pPr>
            <a:r>
              <a:rPr lang="en-IN" sz="2400" dirty="0">
                <a:ea typeface="ヒラギノ角ゴ Pro W3" pitchFamily="-84" charset="-128"/>
              </a:rPr>
              <a:t>which is the average of the current and expected one-year rate plus a risk premium.</a:t>
            </a:r>
          </a:p>
        </p:txBody>
      </p:sp>
    </p:spTree>
    <p:extLst>
      <p:ext uri="{BB962C8B-B14F-4D97-AF65-F5344CB8AC3E}">
        <p14:creationId xmlns:p14="http://schemas.microsoft.com/office/powerpoint/2010/main" val="2937091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5623"/>
            <a:ext cx="8229600" cy="989823"/>
          </a:xfrm>
        </p:spPr>
        <p:txBody>
          <a:bodyPr wrap="square">
            <a:spAutoFit/>
          </a:bodyPr>
          <a:lstStyle/>
          <a:p>
            <a:r>
              <a:rPr lang="en-IN" sz="3600" dirty="0"/>
              <a:t>14.3 The Stock Market and Movements in Stock Prices </a:t>
            </a:r>
            <a:r>
              <a:rPr lang="en-IN" sz="2800" dirty="0"/>
              <a:t>(1 of 6)</a:t>
            </a:r>
            <a:endParaRPr lang="en-US" sz="3600" dirty="0"/>
          </a:p>
        </p:txBody>
      </p:sp>
      <p:sp>
        <p:nvSpPr>
          <p:cNvPr id="3" name="Content Placeholder 2"/>
          <p:cNvSpPr>
            <a:spLocks noGrp="1"/>
          </p:cNvSpPr>
          <p:nvPr>
            <p:ph idx="1"/>
          </p:nvPr>
        </p:nvSpPr>
        <p:spPr>
          <a:xfrm>
            <a:off x="1981200" y="1371638"/>
            <a:ext cx="8229600" cy="2036455"/>
          </a:xfrm>
        </p:spPr>
        <p:txBody>
          <a:bodyPr wrap="square">
            <a:spAutoFit/>
          </a:bodyPr>
          <a:lstStyle/>
          <a:p>
            <a:r>
              <a:rPr lang="en-US" sz="2400" dirty="0">
                <a:ea typeface="ヒラギノ角ゴ Pro W3" pitchFamily="-84" charset="-128"/>
              </a:rPr>
              <a:t>Firms finance themselves through:</a:t>
            </a:r>
          </a:p>
          <a:p>
            <a:pPr lvl="1"/>
            <a:r>
              <a:rPr lang="en-US" sz="2400" b="1" dirty="0">
                <a:ea typeface="ヒラギノ角ゴ Pro W3" pitchFamily="-84" charset="-128"/>
              </a:rPr>
              <a:t>Internal finance</a:t>
            </a:r>
            <a:r>
              <a:rPr lang="en-US" sz="2400" dirty="0">
                <a:ea typeface="ヒラギノ角ゴ Pro W3" pitchFamily="-84" charset="-128"/>
              </a:rPr>
              <a:t>: Using their own earnings</a:t>
            </a:r>
          </a:p>
          <a:p>
            <a:pPr lvl="1"/>
            <a:r>
              <a:rPr lang="en-US" sz="2400" b="1" dirty="0">
                <a:ea typeface="ヒラギノ角ゴ Pro W3" pitchFamily="-84" charset="-128"/>
              </a:rPr>
              <a:t>External finance</a:t>
            </a:r>
            <a:r>
              <a:rPr lang="en-US" sz="2400" dirty="0">
                <a:ea typeface="ヒラギノ角ゴ Pro W3" pitchFamily="-84" charset="-128"/>
              </a:rPr>
              <a:t>: Bank loans</a:t>
            </a:r>
          </a:p>
          <a:p>
            <a:pPr lvl="1"/>
            <a:r>
              <a:rPr lang="en-US" sz="2400" b="1" dirty="0">
                <a:ea typeface="ヒラギノ角ゴ Pro W3" pitchFamily="-84" charset="-128"/>
              </a:rPr>
              <a:t>Debt finance</a:t>
            </a:r>
            <a:r>
              <a:rPr lang="en-US" sz="2400" dirty="0">
                <a:ea typeface="ヒラギノ角ゴ Pro W3" pitchFamily="-84" charset="-128"/>
              </a:rPr>
              <a:t>: Bonds and loans</a:t>
            </a:r>
          </a:p>
          <a:p>
            <a:pPr lvl="1"/>
            <a:r>
              <a:rPr lang="en-US" sz="2400" b="1" dirty="0">
                <a:ea typeface="ヒラギノ角ゴ Pro W3" pitchFamily="-84" charset="-128"/>
              </a:rPr>
              <a:t>Equity finance</a:t>
            </a:r>
            <a:r>
              <a:rPr lang="en-US" sz="2400" dirty="0">
                <a:ea typeface="ヒラギノ角ゴ Pro W3" pitchFamily="-84" charset="-128"/>
              </a:rPr>
              <a:t>: Issuing </a:t>
            </a:r>
            <a:r>
              <a:rPr lang="en-US" sz="2400" b="1" dirty="0">
                <a:ea typeface="ヒラギノ角ゴ Pro W3" pitchFamily="-84" charset="-128"/>
              </a:rPr>
              <a:t>stocks</a:t>
            </a:r>
            <a:r>
              <a:rPr lang="en-US" sz="2400" dirty="0">
                <a:ea typeface="ヒラギノ角ゴ Pro W3" pitchFamily="-84" charset="-128"/>
              </a:rPr>
              <a:t> or </a:t>
            </a:r>
            <a:r>
              <a:rPr lang="en-US" sz="2400" b="1" dirty="0">
                <a:ea typeface="ヒラギノ角ゴ Pro W3" pitchFamily="-84" charset="-128"/>
              </a:rPr>
              <a:t>shares</a:t>
            </a:r>
            <a:r>
              <a:rPr lang="en-US" sz="2400" dirty="0">
                <a:ea typeface="ヒラギノ角ゴ Pro W3" pitchFamily="-84" charset="-128"/>
              </a:rPr>
              <a:t> that pay </a:t>
            </a:r>
            <a:r>
              <a:rPr lang="en-US" sz="2400" b="1" dirty="0">
                <a:ea typeface="ヒラギノ角ゴ Pro W3" pitchFamily="-84" charset="-128"/>
              </a:rPr>
              <a:t>dividends</a:t>
            </a:r>
          </a:p>
        </p:txBody>
      </p:sp>
    </p:spTree>
    <p:extLst>
      <p:ext uri="{BB962C8B-B14F-4D97-AF65-F5344CB8AC3E}">
        <p14:creationId xmlns:p14="http://schemas.microsoft.com/office/powerpoint/2010/main" val="163447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902"/>
            <a:ext cx="8229600" cy="1097280"/>
          </a:xfrm>
        </p:spPr>
        <p:txBody>
          <a:bodyPr wrap="square">
            <a:noAutofit/>
          </a:bodyPr>
          <a:lstStyle/>
          <a:p>
            <a:r>
              <a:rPr lang="en-IN" sz="3600" dirty="0"/>
              <a:t>14.3 The Stock Market and Movements in Stock Prices </a:t>
            </a:r>
            <a:r>
              <a:rPr lang="en-IN" sz="2800" dirty="0"/>
              <a:t>(2 of 6)</a:t>
            </a:r>
            <a:endParaRPr lang="en-US" sz="3600" dirty="0"/>
          </a:p>
        </p:txBody>
      </p:sp>
      <p:sp>
        <p:nvSpPr>
          <p:cNvPr id="4" name="Content Placeholder 3"/>
          <p:cNvSpPr>
            <a:spLocks noGrp="1"/>
          </p:cNvSpPr>
          <p:nvPr>
            <p:ph idx="13"/>
          </p:nvPr>
        </p:nvSpPr>
        <p:spPr>
          <a:xfrm>
            <a:off x="1989431" y="1447800"/>
            <a:ext cx="8229600" cy="609600"/>
          </a:xfrm>
        </p:spPr>
        <p:txBody>
          <a:bodyPr>
            <a:noAutofit/>
          </a:bodyPr>
          <a:lstStyle/>
          <a:p>
            <a:pPr marL="0" indent="0">
              <a:buNone/>
            </a:pPr>
            <a:r>
              <a:rPr lang="en-US" sz="2000" b="1" dirty="0"/>
              <a:t>Figure 14.4 </a:t>
            </a:r>
            <a:r>
              <a:rPr lang="en-US" sz="2000" dirty="0"/>
              <a:t>Standard and Poor’s Stock Price Index in Real Terms since 1970</a:t>
            </a:r>
          </a:p>
        </p:txBody>
      </p:sp>
      <p:sp>
        <p:nvSpPr>
          <p:cNvPr id="5" name="Content Placeholder 4"/>
          <p:cNvSpPr>
            <a:spLocks noGrp="1"/>
          </p:cNvSpPr>
          <p:nvPr>
            <p:ph sz="quarter" idx="14"/>
          </p:nvPr>
        </p:nvSpPr>
        <p:spPr>
          <a:xfrm>
            <a:off x="1994029" y="2336896"/>
            <a:ext cx="8237831" cy="381000"/>
          </a:xfrm>
        </p:spPr>
        <p:txBody>
          <a:bodyPr>
            <a:noAutofit/>
          </a:bodyPr>
          <a:lstStyle/>
          <a:p>
            <a:pPr marL="0" indent="0">
              <a:buNone/>
            </a:pPr>
            <a:r>
              <a:rPr lang="en-US" sz="2000" dirty="0"/>
              <a:t>Note the sharp fluctuations in stock prices since the mid-1990s.</a:t>
            </a:r>
          </a:p>
        </p:txBody>
      </p:sp>
      <p:pic>
        <p:nvPicPr>
          <p:cNvPr id="10" name="Picture Placeholder 9" descr="An undulated line graph plots the index for the years between 1970 and 2015.&#10;Long description is available in notes, press F6.">
            <a:extLst>
              <a:ext uri="{FF2B5EF4-FFF2-40B4-BE49-F238E27FC236}">
                <a16:creationId xmlns:a16="http://schemas.microsoft.com/office/drawing/2014/main" id="{891639C2-5587-4294-8431-275B6DC044F8}"/>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2558407" y="2836990"/>
            <a:ext cx="7075186" cy="3030411"/>
          </a:xfrm>
          <a:prstGeom prst="rect">
            <a:avLst/>
          </a:prstGeom>
        </p:spPr>
      </p:pic>
      <p:sp>
        <p:nvSpPr>
          <p:cNvPr id="6" name="Content Placeholder 5"/>
          <p:cNvSpPr>
            <a:spLocks noGrp="1"/>
          </p:cNvSpPr>
          <p:nvPr>
            <p:ph sz="quarter" idx="15"/>
          </p:nvPr>
        </p:nvSpPr>
        <p:spPr>
          <a:xfrm>
            <a:off x="1981201" y="6019800"/>
            <a:ext cx="8237831" cy="304800"/>
          </a:xfrm>
        </p:spPr>
        <p:txBody>
          <a:bodyPr>
            <a:noAutofit/>
          </a:bodyPr>
          <a:lstStyle/>
          <a:p>
            <a:pPr marL="0" indent="0">
              <a:buNone/>
            </a:pPr>
            <a:r>
              <a:rPr lang="en-US" i="1" dirty="0"/>
              <a:t>Source: </a:t>
            </a:r>
            <a:r>
              <a:rPr lang="en-US" dirty="0"/>
              <a:t>FRED SP500, CPIAUCSL.</a:t>
            </a:r>
          </a:p>
        </p:txBody>
      </p:sp>
    </p:spTree>
    <p:extLst>
      <p:ext uri="{BB962C8B-B14F-4D97-AF65-F5344CB8AC3E}">
        <p14:creationId xmlns:p14="http://schemas.microsoft.com/office/powerpoint/2010/main" val="111363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76200"/>
            <a:ext cx="8229600" cy="1097280"/>
          </a:xfrm>
        </p:spPr>
        <p:txBody>
          <a:bodyPr wrap="square">
            <a:spAutoFit/>
          </a:bodyPr>
          <a:lstStyle/>
          <a:p>
            <a:r>
              <a:rPr lang="en-US" sz="3600" dirty="0">
                <a:latin typeface="+mj-lt"/>
              </a:rPr>
              <a:t>6.1 Nominal versus Real Interest Rates </a:t>
            </a:r>
            <a:r>
              <a:rPr lang="en-US" sz="2800" dirty="0">
                <a:latin typeface="+mj-lt"/>
              </a:rPr>
              <a:t>(3 of 6)</a:t>
            </a:r>
            <a:endParaRPr lang="en-US" sz="3600" dirty="0">
              <a:latin typeface="+mj-lt"/>
            </a:endParaRPr>
          </a:p>
        </p:txBody>
      </p:sp>
      <p:sp>
        <p:nvSpPr>
          <p:cNvPr id="3" name="Content Placeholder 2"/>
          <p:cNvSpPr>
            <a:spLocks noGrp="1"/>
          </p:cNvSpPr>
          <p:nvPr>
            <p:ph idx="1"/>
          </p:nvPr>
        </p:nvSpPr>
        <p:spPr>
          <a:xfrm>
            <a:off x="1981200" y="1333500"/>
            <a:ext cx="8229600" cy="400110"/>
          </a:xfrm>
        </p:spPr>
        <p:txBody>
          <a:bodyPr wrap="square">
            <a:spAutoFit/>
          </a:bodyPr>
          <a:lstStyle/>
          <a:p>
            <a:pPr>
              <a:spcBef>
                <a:spcPts val="525"/>
              </a:spcBef>
            </a:pPr>
            <a:r>
              <a:rPr lang="en-US" sz="2400" dirty="0">
                <a:ea typeface="ヒラギノ角ゴ Pro W3" pitchFamily="-84" charset="-128"/>
              </a:rPr>
              <a:t>One-year real interest rate </a:t>
            </a:r>
            <a:r>
              <a:rPr lang="en-US" sz="2600" i="1" dirty="0" err="1">
                <a:ea typeface="ヒラギノ角ゴ Pro W3" pitchFamily="-84" charset="-128"/>
                <a:cs typeface="Times New Roman" panose="02020603050405020304" pitchFamily="18" charset="0"/>
              </a:rPr>
              <a:t>r</a:t>
            </a:r>
            <a:r>
              <a:rPr lang="en-US" sz="2600" i="1" baseline="-25000" dirty="0" err="1">
                <a:ea typeface="ヒラギノ角ゴ Pro W3" pitchFamily="-84" charset="-128"/>
                <a:cs typeface="Times New Roman" panose="02020603050405020304" pitchFamily="18" charset="0"/>
              </a:rPr>
              <a:t>t</a:t>
            </a:r>
            <a:r>
              <a:rPr lang="en-US" sz="2400" dirty="0">
                <a:ea typeface="ヒラギノ角ゴ Pro W3" pitchFamily="-84" charset="-128"/>
              </a:rPr>
              <a:t>:</a:t>
            </a:r>
          </a:p>
        </p:txBody>
      </p:sp>
      <mc:AlternateContent xmlns:mc="http://schemas.openxmlformats.org/markup-compatibility/2006" xmlns:a14="http://schemas.microsoft.com/office/drawing/2010/main">
        <mc:Choice Requires="a14">
          <p:sp>
            <p:nvSpPr>
              <p:cNvPr id="6" name="Object 5"/>
              <p:cNvSpPr txBox="1"/>
              <p:nvPr/>
            </p:nvSpPr>
            <p:spPr>
              <a:xfrm>
                <a:off x="3258884" y="1886700"/>
                <a:ext cx="5635281" cy="92560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a:solidFill>
                            <a:srgbClr val="000000"/>
                          </a:solidFill>
                          <a:latin typeface="Cambria Math" panose="02040503050406030204" pitchFamily="18" charset="0"/>
                        </a:rPr>
                        <m:t>1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r>
                        <m:rPr>
                          <m:nor/>
                        </m:rPr>
                        <a:rPr lang="en-US">
                          <a:solidFill>
                            <a:srgbClr val="000000"/>
                          </a:solidFill>
                          <a:latin typeface="Cambria Math" panose="02040503050406030204" pitchFamily="18" charset="0"/>
                        </a:rPr>
                        <m:t> = </m:t>
                      </m:r>
                      <m:d>
                        <m:dPr>
                          <m:ctrlPr>
                            <a:rPr lang="en-US" i="1">
                              <a:solidFill>
                                <a:srgbClr val="000000"/>
                              </a:solidFill>
                              <a:latin typeface="Cambria Math" panose="02040503050406030204" pitchFamily="18" charset="0"/>
                            </a:rPr>
                          </m:ctrlPr>
                        </m:dPr>
                        <m:e>
                          <m:r>
                            <m:rPr>
                              <m:nor/>
                            </m:rPr>
                            <a:rPr lang="en-US">
                              <a:solidFill>
                                <a:srgbClr val="000000"/>
                              </a:solidFill>
                              <a:latin typeface="Cambria Math" panose="02040503050406030204" pitchFamily="18" charset="0"/>
                            </a:rPr>
                            <m:t>1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Sub>
                        </m:e>
                      </m:d>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m:rPr>
                                  <m:sty m:val="p"/>
                                </m:rPr>
                                <a:rPr lang="en-US">
                                  <a:solidFill>
                                    <a:srgbClr val="000000"/>
                                  </a:solidFill>
                                  <a:latin typeface="Cambria Math" panose="02040503050406030204" pitchFamily="18" charset="0"/>
                                </a:rPr>
                                <m:t>t</m:t>
                              </m:r>
                            </m:sub>
                          </m:sSub>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den>
                      </m:f>
                      <m:r>
                        <a:rPr lang="en-US" i="1">
                          <a:solidFill>
                            <a:srgbClr val="000000"/>
                          </a:solidFill>
                          <a:latin typeface="Cambria Math" panose="02040503050406030204" pitchFamily="18" charset="0"/>
                        </a:rPr>
                        <m:t>			                                                     (6.1)</m:t>
                      </m:r>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3258884" y="1886700"/>
                <a:ext cx="5635281" cy="925603"/>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81200" y="2971800"/>
            <a:ext cx="8229600" cy="381000"/>
          </a:xfrm>
        </p:spPr>
        <p:txBody>
          <a:bodyPr/>
          <a:lstStyle/>
          <a:p>
            <a:pPr>
              <a:spcBef>
                <a:spcPts val="525"/>
              </a:spcBef>
            </a:pPr>
            <a:r>
              <a:rPr lang="en-US" sz="2400" dirty="0">
                <a:ea typeface="ヒラギノ角ゴ Pro W3" pitchFamily="-84" charset="-128"/>
              </a:rPr>
              <a:t>Denote expected inflation between </a:t>
            </a:r>
            <a:r>
              <a:rPr lang="en-US" sz="2400" i="1" dirty="0">
                <a:ea typeface="ヒラギノ角ゴ Pro W3" pitchFamily="-84" charset="-128"/>
              </a:rPr>
              <a:t>t</a:t>
            </a:r>
            <a:r>
              <a:rPr lang="en-US" sz="2400" dirty="0">
                <a:ea typeface="ヒラギノ角ゴ Pro W3" pitchFamily="-84" charset="-128"/>
              </a:rPr>
              <a:t> and </a:t>
            </a:r>
            <a:r>
              <a:rPr lang="en-US" sz="2400" i="1" dirty="0">
                <a:ea typeface="ヒラギノ角ゴ Pro W3" pitchFamily="-84" charset="-128"/>
              </a:rPr>
              <a:t>t</a:t>
            </a:r>
            <a:r>
              <a:rPr lang="en-US" sz="2400" dirty="0">
                <a:ea typeface="ヒラギノ角ゴ Pro W3" pitchFamily="-84" charset="-128"/>
              </a:rPr>
              <a:t> + 1 by:</a:t>
            </a:r>
          </a:p>
        </p:txBody>
      </p:sp>
      <mc:AlternateContent xmlns:mc="http://schemas.openxmlformats.org/markup-compatibility/2006" xmlns:a14="http://schemas.microsoft.com/office/drawing/2010/main">
        <mc:Choice Requires="a14">
          <p:sp>
            <p:nvSpPr>
              <p:cNvPr id="7" name="Object 6"/>
              <p:cNvSpPr txBox="1"/>
              <p:nvPr/>
            </p:nvSpPr>
            <p:spPr bwMode="auto">
              <a:xfrm>
                <a:off x="3255725" y="3592354"/>
                <a:ext cx="5663088" cy="979646"/>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𝑡</m:t>
                              </m:r>
                              <m:r>
                                <m:rPr>
                                  <m:nor/>
                                </m:rPr>
                                <a:rPr lang="en-US">
                                  <a:solidFill>
                                    <a:srgbClr val="000000"/>
                                  </a:solidFill>
                                  <a:latin typeface="Cambria Math" panose="02040503050406030204" pitchFamily="18" charset="0"/>
                                </a:rPr>
                                <m:t> + 1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m:rPr>
                                  <m:sty m:val="p"/>
                                </m:rPr>
                                <a:rPr lang="en-US">
                                  <a:solidFill>
                                    <a:srgbClr val="000000"/>
                                  </a:solidFill>
                                  <a:latin typeface="Cambria Math" panose="02040503050406030204" pitchFamily="18" charset="0"/>
                                </a:rPr>
                                <m:t>t</m:t>
                              </m:r>
                            </m:sub>
                          </m:sSub>
                          <m:r>
                            <a:rPr lang="en-US" i="1">
                              <a:solidFill>
                                <a:srgbClr val="000000"/>
                              </a:solidFill>
                              <a:latin typeface="Cambria Math" panose="02040503050406030204" pitchFamily="18" charset="0"/>
                            </a:rPr>
                            <m:t>)</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			                                                        (6.2)</m:t>
                      </m:r>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3255725" y="3592354"/>
                <a:ext cx="5663088" cy="979646"/>
              </a:xfrm>
              <a:prstGeom prst="rect">
                <a:avLst/>
              </a:prstGeom>
              <a:blipFill>
                <a:blip r:embed="rId4"/>
                <a:stretch>
                  <a:fillRect/>
                </a:stretch>
              </a:blipFill>
              <a:ln>
                <a:noFill/>
              </a:ln>
            </p:spPr>
            <p:txBody>
              <a:bodyPr/>
              <a:lstStyle/>
              <a:p>
                <a:r>
                  <a:rPr lang="en-US">
                    <a:noFill/>
                  </a:rPr>
                  <a:t> </a:t>
                </a:r>
              </a:p>
            </p:txBody>
          </p:sp>
        </mc:Fallback>
      </mc:AlternateContent>
      <p:sp>
        <p:nvSpPr>
          <p:cNvPr id="5" name="Content Placeholder 4"/>
          <p:cNvSpPr>
            <a:spLocks noGrp="1"/>
          </p:cNvSpPr>
          <p:nvPr>
            <p:ph idx="14"/>
          </p:nvPr>
        </p:nvSpPr>
        <p:spPr>
          <a:xfrm>
            <a:off x="1981200" y="4724400"/>
            <a:ext cx="8229600" cy="533400"/>
          </a:xfrm>
        </p:spPr>
        <p:txBody>
          <a:bodyPr/>
          <a:lstStyle/>
          <a:p>
            <a:pPr marL="0" indent="266700">
              <a:buNone/>
            </a:pPr>
            <a:r>
              <a:rPr lang="en-US" sz="2400" dirty="0">
                <a:ea typeface="ヒラギノ角ゴ Pro W3" pitchFamily="-84" charset="-128"/>
              </a:rPr>
              <a:t>so that equation (6.1) becomes</a:t>
            </a:r>
          </a:p>
        </p:txBody>
      </p:sp>
      <mc:AlternateContent xmlns:mc="http://schemas.openxmlformats.org/markup-compatibility/2006" xmlns:a14="http://schemas.microsoft.com/office/drawing/2010/main">
        <mc:Choice Requires="a14">
          <p:sp>
            <p:nvSpPr>
              <p:cNvPr id="12" name="Object 11"/>
              <p:cNvSpPr txBox="1"/>
              <p:nvPr/>
            </p:nvSpPr>
            <p:spPr bwMode="auto">
              <a:xfrm>
                <a:off x="3279300" y="5322888"/>
                <a:ext cx="5633403" cy="92551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Sub>
                        </m:num>
                        <m:den>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𝜋</m:t>
                              </m:r>
                            </m:e>
                            <m:sub>
                              <m:r>
                                <a:rPr lang="en-US" i="1">
                                  <a:solidFill>
                                    <a:srgbClr val="000000"/>
                                  </a:solidFill>
                                  <a:latin typeface="Cambria Math" panose="02040503050406030204" pitchFamily="18" charset="0"/>
                                </a:rPr>
                                <m:t>𝑡</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+1</m:t>
                          </m:r>
                        </m:den>
                      </m:f>
                      <m:r>
                        <a:rPr lang="en-US" i="1">
                          <a:solidFill>
                            <a:srgbClr val="000000"/>
                          </a:solidFill>
                          <a:latin typeface="Cambria Math" panose="02040503050406030204" pitchFamily="18" charset="0"/>
                        </a:rPr>
                        <m:t>			                                                    (6.3)</m:t>
                      </m:r>
                    </m:oMath>
                  </m:oMathPara>
                </a14:m>
                <a:endParaRPr lang="en-US" dirty="0"/>
              </a:p>
            </p:txBody>
          </p:sp>
        </mc:Choice>
        <mc:Fallback xmlns="">
          <p:sp>
            <p:nvSpPr>
              <p:cNvPr id="12" name="Object 11"/>
              <p:cNvSpPr txBox="1">
                <a:spLocks noRot="1" noChangeAspect="1" noMove="1" noResize="1" noEditPoints="1" noAdjustHandles="1" noChangeArrowheads="1" noChangeShapeType="1" noTextEdit="1"/>
              </p:cNvSpPr>
              <p:nvPr/>
            </p:nvSpPr>
            <p:spPr bwMode="auto">
              <a:xfrm>
                <a:off x="3279300" y="5322888"/>
                <a:ext cx="5633403" cy="925513"/>
              </a:xfrm>
              <a:prstGeom prst="rect">
                <a:avLst/>
              </a:prstGeom>
              <a:blipFill>
                <a:blip r:embed="rId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672618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5009"/>
            <a:ext cx="8229600" cy="989823"/>
          </a:xfrm>
        </p:spPr>
        <p:txBody>
          <a:bodyPr wrap="square">
            <a:spAutoFit/>
          </a:bodyPr>
          <a:lstStyle/>
          <a:p>
            <a:r>
              <a:rPr lang="en-IN" sz="3600" dirty="0"/>
              <a:t>14.3 The Stock Market and Movements in Stock Prices </a:t>
            </a:r>
            <a:r>
              <a:rPr lang="en-IN" sz="2800" dirty="0"/>
              <a:t>(3 of 6)</a:t>
            </a:r>
            <a:endParaRPr lang="en-US" sz="3600" dirty="0"/>
          </a:p>
        </p:txBody>
      </p:sp>
      <p:sp>
        <p:nvSpPr>
          <p:cNvPr id="3" name="Content Placeholder 2"/>
          <p:cNvSpPr>
            <a:spLocks noGrp="1"/>
          </p:cNvSpPr>
          <p:nvPr>
            <p:ph idx="1"/>
          </p:nvPr>
        </p:nvSpPr>
        <p:spPr>
          <a:xfrm>
            <a:off x="1981200" y="1374056"/>
            <a:ext cx="8229600" cy="757130"/>
          </a:xfrm>
        </p:spPr>
        <p:txBody>
          <a:bodyPr wrap="square">
            <a:spAutoFit/>
          </a:bodyPr>
          <a:lstStyle/>
          <a:p>
            <a:pPr marL="0" indent="0">
              <a:buNone/>
            </a:pPr>
            <a:r>
              <a:rPr lang="en-US" sz="2400" b="1" dirty="0"/>
              <a:t>Figure 14.5 </a:t>
            </a:r>
            <a:r>
              <a:rPr lang="en-US" sz="2400" dirty="0"/>
              <a:t>Returns from Holding One-Year Bonds or Stocks for One Year</a:t>
            </a:r>
          </a:p>
        </p:txBody>
      </p:sp>
      <p:pic>
        <p:nvPicPr>
          <p:cNvPr id="5" name="Picture 4" descr="An illustration shows the returns from 1-year bonds and stocks in year t and year t plus 1.&#10;Long description is available in notes, press F6."/>
          <p:cNvPicPr>
            <a:picLocks noChangeAspect="1"/>
          </p:cNvPicPr>
          <p:nvPr/>
        </p:nvPicPr>
        <p:blipFill>
          <a:blip r:embed="rId3"/>
          <a:stretch>
            <a:fillRect/>
          </a:stretch>
        </p:blipFill>
        <p:spPr>
          <a:xfrm>
            <a:off x="3247800" y="2346067"/>
            <a:ext cx="5694641" cy="1676400"/>
          </a:xfrm>
          <a:prstGeom prst="rect">
            <a:avLst/>
          </a:prstGeom>
        </p:spPr>
      </p:pic>
      <p:sp>
        <p:nvSpPr>
          <p:cNvPr id="4" name="Content Placeholder 3"/>
          <p:cNvSpPr>
            <a:spLocks noGrp="1"/>
          </p:cNvSpPr>
          <p:nvPr>
            <p:ph idx="13"/>
          </p:nvPr>
        </p:nvSpPr>
        <p:spPr>
          <a:xfrm>
            <a:off x="1981200" y="4267200"/>
            <a:ext cx="8229600" cy="1905000"/>
          </a:xfrm>
        </p:spPr>
        <p:txBody>
          <a:bodyPr/>
          <a:lstStyle/>
          <a:p>
            <a:pPr marL="285750" indent="-285750"/>
            <a:r>
              <a:rPr lang="en-US" sz="2400" dirty="0"/>
              <a:t>$</a:t>
            </a:r>
            <a:r>
              <a:rPr lang="en-US" sz="2400" i="1" dirty="0"/>
              <a:t>Q</a:t>
            </a:r>
            <a:r>
              <a:rPr lang="en-US" sz="2400" dirty="0"/>
              <a:t> is the price of the stock</a:t>
            </a:r>
          </a:p>
          <a:p>
            <a:pPr marL="285750" indent="-285750"/>
            <a:r>
              <a:rPr lang="en-US" sz="2400" dirty="0"/>
              <a:t>$</a:t>
            </a:r>
            <a:r>
              <a:rPr lang="en-US" sz="2400" i="1" dirty="0"/>
              <a:t>D</a:t>
            </a:r>
            <a:r>
              <a:rPr lang="en-US" sz="2400" i="1" baseline="30000" dirty="0"/>
              <a:t>e</a:t>
            </a:r>
            <a:r>
              <a:rPr lang="en-US" sz="2400" dirty="0"/>
              <a:t> is the expected dividend</a:t>
            </a:r>
          </a:p>
          <a:p>
            <a:pPr marL="285750" indent="-285750"/>
            <a:r>
              <a:rPr lang="en-US" sz="2400" b="1" dirty="0"/>
              <a:t>Ex-dividend price</a:t>
            </a:r>
            <a:r>
              <a:rPr lang="en-US" sz="2400" dirty="0"/>
              <a:t>: The stock price after the dividend has been paid this year</a:t>
            </a:r>
          </a:p>
        </p:txBody>
      </p:sp>
    </p:spTree>
    <p:extLst>
      <p:ext uri="{BB962C8B-B14F-4D97-AF65-F5344CB8AC3E}">
        <p14:creationId xmlns:p14="http://schemas.microsoft.com/office/powerpoint/2010/main" val="35163770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5009"/>
            <a:ext cx="8229600" cy="989823"/>
          </a:xfrm>
        </p:spPr>
        <p:txBody>
          <a:bodyPr wrap="square">
            <a:spAutoFit/>
          </a:bodyPr>
          <a:lstStyle/>
          <a:p>
            <a:r>
              <a:rPr lang="en-IN" sz="3600" dirty="0"/>
              <a:t>14.3 The Stock Market and Movements in Stock Prices </a:t>
            </a:r>
            <a:r>
              <a:rPr lang="en-IN" sz="2800" dirty="0"/>
              <a:t>(4 of 6)</a:t>
            </a:r>
            <a:endParaRPr lang="en-US" sz="3600" dirty="0"/>
          </a:p>
        </p:txBody>
      </p:sp>
      <p:sp>
        <p:nvSpPr>
          <p:cNvPr id="3" name="Content Placeholder 2"/>
          <p:cNvSpPr>
            <a:spLocks noGrp="1"/>
          </p:cNvSpPr>
          <p:nvPr>
            <p:ph idx="1"/>
          </p:nvPr>
        </p:nvSpPr>
        <p:spPr>
          <a:xfrm>
            <a:off x="1981200" y="1374057"/>
            <a:ext cx="8229600" cy="1089529"/>
          </a:xfrm>
        </p:spPr>
        <p:txBody>
          <a:bodyPr wrap="square">
            <a:spAutoFit/>
          </a:bodyPr>
          <a:lstStyle/>
          <a:p>
            <a:r>
              <a:rPr lang="en-IN" sz="2400" dirty="0"/>
              <a:t>Equilibrium requires that the expected rate of return from holding stocks for one year (left side) be the same as the rate of return on one-year bonds plus the equity premium </a:t>
            </a:r>
            <a:r>
              <a:rPr lang="en-IN" sz="2400" i="1" dirty="0">
                <a:latin typeface="Times New Roman" panose="02020603050405020304" pitchFamily="18" charset="0"/>
                <a:cs typeface="Times New Roman" panose="02020603050405020304" pitchFamily="18" charset="0"/>
              </a:rPr>
              <a:t>x</a:t>
            </a:r>
            <a:r>
              <a:rPr lang="en-IN" sz="2400" dirty="0"/>
              <a:t> (right side):</a:t>
            </a:r>
          </a:p>
        </p:txBody>
      </p:sp>
      <mc:AlternateContent xmlns:mc="http://schemas.openxmlformats.org/markup-compatibility/2006" xmlns:a14="http://schemas.microsoft.com/office/drawing/2010/main">
        <mc:Choice Requires="a14">
          <p:sp>
            <p:nvSpPr>
              <p:cNvPr id="5" name="Object 4"/>
              <p:cNvSpPr txBox="1"/>
              <p:nvPr/>
            </p:nvSpPr>
            <p:spPr>
              <a:xfrm>
                <a:off x="2819400" y="2996114"/>
                <a:ext cx="4833392" cy="96628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2819400" y="2996114"/>
                <a:ext cx="4833392" cy="966286"/>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81200" y="4102371"/>
            <a:ext cx="8229600" cy="381000"/>
          </a:xfrm>
        </p:spPr>
        <p:txBody>
          <a:bodyPr>
            <a:normAutofit/>
          </a:bodyPr>
          <a:lstStyle/>
          <a:p>
            <a:pPr marL="457200" lvl="1" indent="0">
              <a:buNone/>
            </a:pPr>
            <a:r>
              <a:rPr lang="en-US" sz="2400" dirty="0">
                <a:ea typeface="ヒラギノ角ゴ Pro W3" pitchFamily="-84" charset="-128"/>
              </a:rPr>
              <a:t> or</a:t>
            </a:r>
            <a:endParaRPr lang="en-US" sz="2400" dirty="0"/>
          </a:p>
        </p:txBody>
      </p:sp>
      <mc:AlternateContent xmlns:mc="http://schemas.openxmlformats.org/markup-compatibility/2006" xmlns:a14="http://schemas.microsoft.com/office/drawing/2010/main">
        <mc:Choice Requires="a14">
          <p:sp>
            <p:nvSpPr>
              <p:cNvPr id="8" name="Object 7"/>
              <p:cNvSpPr txBox="1"/>
              <p:nvPr/>
            </p:nvSpPr>
            <p:spPr>
              <a:xfrm>
                <a:off x="2624995" y="4800601"/>
                <a:ext cx="6942013" cy="100727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14.14</m:t>
                          </m:r>
                        </m:e>
                      </m:d>
                    </m:oMath>
                  </m:oMathPara>
                </a14:m>
                <a:endParaRPr lang="en-US" dirty="0"/>
              </a:p>
            </p:txBody>
          </p:sp>
        </mc:Choice>
        <mc:Fallback xmlns="">
          <p:sp>
            <p:nvSpPr>
              <p:cNvPr id="8" name="Object 7"/>
              <p:cNvSpPr txBox="1">
                <a:spLocks noRot="1" noChangeAspect="1" noMove="1" noResize="1" noEditPoints="1" noAdjustHandles="1" noChangeArrowheads="1" noChangeShapeType="1" noTextEdit="1"/>
              </p:cNvSpPr>
              <p:nvPr/>
            </p:nvSpPr>
            <p:spPr>
              <a:xfrm>
                <a:off x="2624995" y="4800601"/>
                <a:ext cx="6942013" cy="100727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736434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5009"/>
            <a:ext cx="8229600" cy="989823"/>
          </a:xfrm>
        </p:spPr>
        <p:txBody>
          <a:bodyPr wrap="square">
            <a:spAutoFit/>
          </a:bodyPr>
          <a:lstStyle/>
          <a:p>
            <a:r>
              <a:rPr lang="en-IN" sz="3600" dirty="0"/>
              <a:t>14.3 The Stock Market and Movements in Stock Prices </a:t>
            </a:r>
            <a:r>
              <a:rPr lang="en-IN" sz="2800" dirty="0"/>
              <a:t>(5 of 6)</a:t>
            </a:r>
            <a:endParaRPr lang="en-US" sz="3600" dirty="0"/>
          </a:p>
        </p:txBody>
      </p:sp>
      <p:sp>
        <p:nvSpPr>
          <p:cNvPr id="3" name="Content Placeholder 2"/>
          <p:cNvSpPr>
            <a:spLocks noGrp="1"/>
          </p:cNvSpPr>
          <p:nvPr>
            <p:ph idx="1"/>
          </p:nvPr>
        </p:nvSpPr>
        <p:spPr>
          <a:xfrm>
            <a:off x="1981200" y="1374056"/>
            <a:ext cx="8229600" cy="757130"/>
          </a:xfrm>
        </p:spPr>
        <p:txBody>
          <a:bodyPr wrap="square">
            <a:spAutoFit/>
          </a:bodyPr>
          <a:lstStyle/>
          <a:p>
            <a:r>
              <a:rPr lang="en-IN" sz="2400" dirty="0"/>
              <a:t>If the expected prices in </a:t>
            </a:r>
            <a:r>
              <a:rPr lang="en-IN" sz="2400" i="1" dirty="0"/>
              <a:t>n</a:t>
            </a:r>
            <a:r>
              <a:rPr lang="en-IN" sz="2400" dirty="0"/>
              <a:t> years equal the present values of the expected prices and dividends: </a:t>
            </a:r>
          </a:p>
        </p:txBody>
      </p:sp>
      <mc:AlternateContent xmlns:mc="http://schemas.openxmlformats.org/markup-compatibility/2006" xmlns:a14="http://schemas.microsoft.com/office/drawing/2010/main">
        <mc:Choice Requires="a14">
          <p:sp>
            <p:nvSpPr>
              <p:cNvPr id="5" name="Object 4"/>
              <p:cNvSpPr txBox="1"/>
              <p:nvPr/>
            </p:nvSpPr>
            <p:spPr>
              <a:xfrm>
                <a:off x="2386255" y="2355037"/>
                <a:ext cx="7400440" cy="1487526"/>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m:rPr>
                                  <m:sty m:val="p"/>
                                </m:rPr>
                                <a:rPr lang="en-US">
                                  <a:solidFill>
                                    <a:srgbClr val="000000"/>
                                  </a:solidFill>
                                  <a:latin typeface="Cambria Math" panose="02040503050406030204" pitchFamily="18" charset="0"/>
                                </a:rPr>
                                <m:t>D</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𝑒</m:t>
                              </m:r>
                            </m:sup>
                          </m:sSubSup>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en>
                      </m:f>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sub>
                            <m:sup>
                              <m:r>
                                <a:rPr lang="en-US" i="1">
                                  <a:solidFill>
                                    <a:srgbClr val="000000"/>
                                  </a:solidFill>
                                  <a:latin typeface="Cambria Math" panose="02040503050406030204" pitchFamily="18" charset="0"/>
                                </a:rPr>
                                <m:t>𝑒</m:t>
                              </m:r>
                            </m:sup>
                          </m:sSubSup>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sub>
                            <m:sup>
                              <m:r>
                                <a:rPr lang="en-US" i="1">
                                  <a:solidFill>
                                    <a:srgbClr val="000000"/>
                                  </a:solidFill>
                                  <a:latin typeface="Cambria Math" panose="02040503050406030204" pitchFamily="18" charset="0"/>
                                </a:rPr>
                                <m:t>𝑒</m:t>
                              </m:r>
                            </m:sup>
                          </m:sSubSup>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14.15</m:t>
                          </m:r>
                        </m:e>
                      </m:d>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2386255" y="2355037"/>
                <a:ext cx="7400440" cy="1487526"/>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81200" y="4038600"/>
            <a:ext cx="8229600" cy="381000"/>
          </a:xfrm>
        </p:spPr>
        <p:txBody>
          <a:bodyPr>
            <a:normAutofit/>
          </a:bodyPr>
          <a:lstStyle/>
          <a:p>
            <a:r>
              <a:rPr lang="en-IN" sz="2400" dirty="0">
                <a:ea typeface="ヒラギノ角ゴ Pro W3" pitchFamily="-84" charset="-128"/>
              </a:rPr>
              <a:t>If the interest rate is positive, then it reduces to:</a:t>
            </a:r>
          </a:p>
        </p:txBody>
      </p:sp>
      <mc:AlternateContent xmlns:mc="http://schemas.openxmlformats.org/markup-compatibility/2006" xmlns:a14="http://schemas.microsoft.com/office/drawing/2010/main">
        <mc:Choice Requires="a14">
          <p:sp>
            <p:nvSpPr>
              <p:cNvPr id="6" name="Object 5"/>
              <p:cNvSpPr txBox="1"/>
              <p:nvPr/>
            </p:nvSpPr>
            <p:spPr>
              <a:xfrm>
                <a:off x="2209801" y="4566662"/>
                <a:ext cx="7490927" cy="163627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m:rPr>
                                  <m:sty m:val="p"/>
                                </m:rPr>
                                <a:rPr lang="en-US">
                                  <a:solidFill>
                                    <a:srgbClr val="000000"/>
                                  </a:solidFill>
                                  <a:latin typeface="Cambria Math" panose="02040503050406030204" pitchFamily="18" charset="0"/>
                                </a:rPr>
                                <m:t>D</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𝑒</m:t>
                              </m:r>
                            </m:sup>
                          </m:sSubSup>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en>
                      </m:f>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sub>
                            <m:sup>
                              <m:r>
                                <a:rPr lang="en-US" i="1">
                                  <a:solidFill>
                                    <a:srgbClr val="000000"/>
                                  </a:solidFill>
                                  <a:latin typeface="Cambria Math" panose="02040503050406030204" pitchFamily="18" charset="0"/>
                                </a:rPr>
                                <m:t>𝑒</m:t>
                              </m:r>
                            </m:sup>
                          </m:sSubSup>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14.16</m:t>
                          </m:r>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2209801" y="4566662"/>
                <a:ext cx="7490927" cy="163627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72917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5009"/>
            <a:ext cx="8229600" cy="989823"/>
          </a:xfrm>
        </p:spPr>
        <p:txBody>
          <a:bodyPr wrap="square">
            <a:spAutoFit/>
          </a:bodyPr>
          <a:lstStyle/>
          <a:p>
            <a:r>
              <a:rPr lang="en-IN" sz="3600" dirty="0"/>
              <a:t>14.3 The Stock Market and Movements in Stock Prices </a:t>
            </a:r>
            <a:r>
              <a:rPr lang="en-IN" sz="2800" dirty="0"/>
              <a:t>(6 of 6)</a:t>
            </a:r>
            <a:endParaRPr lang="en-US" sz="3600" dirty="0"/>
          </a:p>
        </p:txBody>
      </p:sp>
      <p:sp>
        <p:nvSpPr>
          <p:cNvPr id="3" name="Content Placeholder 2"/>
          <p:cNvSpPr>
            <a:spLocks noGrp="1"/>
          </p:cNvSpPr>
          <p:nvPr>
            <p:ph idx="1"/>
          </p:nvPr>
        </p:nvSpPr>
        <p:spPr>
          <a:xfrm>
            <a:off x="1981200" y="1374056"/>
            <a:ext cx="8229600" cy="757130"/>
          </a:xfrm>
        </p:spPr>
        <p:txBody>
          <a:bodyPr wrap="square">
            <a:spAutoFit/>
          </a:bodyPr>
          <a:lstStyle/>
          <a:p>
            <a:r>
              <a:rPr lang="en-US" sz="2400" dirty="0">
                <a:ea typeface="ヒラギノ角ゴ Pro W3" pitchFamily="-84" charset="-128"/>
              </a:rPr>
              <a:t>Replacing the </a:t>
            </a:r>
            <a:r>
              <a:rPr lang="en-US" sz="2400" i="1" dirty="0">
                <a:ea typeface="ヒラギノ角ゴ Pro W3" pitchFamily="-84" charset="-128"/>
              </a:rPr>
              <a:t>nominal </a:t>
            </a:r>
            <a:r>
              <a:rPr lang="en-US" sz="2400" dirty="0">
                <a:ea typeface="ヒラギノ角ゴ Pro W3" pitchFamily="-84" charset="-128"/>
              </a:rPr>
              <a:t>interest rates with the </a:t>
            </a:r>
            <a:r>
              <a:rPr lang="en-US" sz="2400" i="1" dirty="0">
                <a:ea typeface="ヒラギノ角ゴ Pro W3" pitchFamily="-84" charset="-128"/>
              </a:rPr>
              <a:t>real</a:t>
            </a:r>
            <a:r>
              <a:rPr lang="en-US" sz="2400" dirty="0">
                <a:ea typeface="ヒラギノ角ゴ Pro W3" pitchFamily="-84" charset="-128"/>
              </a:rPr>
              <a:t> interest rates, then the real stock price is: </a:t>
            </a:r>
          </a:p>
        </p:txBody>
      </p:sp>
      <mc:AlternateContent xmlns:mc="http://schemas.openxmlformats.org/markup-compatibility/2006" xmlns:a14="http://schemas.microsoft.com/office/drawing/2010/main">
        <mc:Choice Requires="a14">
          <p:sp>
            <p:nvSpPr>
              <p:cNvPr id="5" name="Object 4"/>
              <p:cNvSpPr txBox="1"/>
              <p:nvPr/>
            </p:nvSpPr>
            <p:spPr>
              <a:xfrm>
                <a:off x="2732808" y="2363409"/>
                <a:ext cx="6688287" cy="7976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𝑒</m:t>
                              </m:r>
                            </m:sup>
                          </m:sSubSup>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14.17</m:t>
                          </m:r>
                        </m:e>
                      </m:d>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2732808" y="2363409"/>
                <a:ext cx="6688287" cy="797685"/>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81200" y="3429000"/>
            <a:ext cx="8229600" cy="2438400"/>
          </a:xfrm>
        </p:spPr>
        <p:txBody>
          <a:bodyPr/>
          <a:lstStyle/>
          <a:p>
            <a:r>
              <a:rPr lang="en-US" sz="2400" dirty="0">
                <a:ea typeface="ヒラギノ角ゴ Pro W3" pitchFamily="-84" charset="-128"/>
              </a:rPr>
              <a:t>Implications:</a:t>
            </a:r>
          </a:p>
          <a:p>
            <a:pPr lvl="1"/>
            <a:r>
              <a:rPr lang="en-US" sz="2400" dirty="0">
                <a:ea typeface="ヒラギノ角ゴ Pro W3" pitchFamily="-84" charset="-128"/>
              </a:rPr>
              <a:t>Higher expected future real dividends lead to a higher real stock price.</a:t>
            </a:r>
          </a:p>
          <a:p>
            <a:pPr lvl="1"/>
            <a:r>
              <a:rPr lang="en-US" sz="2400" dirty="0">
                <a:ea typeface="ヒラギノ角ゴ Pro W3" pitchFamily="-84" charset="-128"/>
              </a:rPr>
              <a:t>Higher current and expected future one-year real interest rates lead to a lower real stock price.</a:t>
            </a:r>
          </a:p>
          <a:p>
            <a:pPr lvl="1"/>
            <a:r>
              <a:rPr lang="en-US" sz="2400" dirty="0">
                <a:ea typeface="ヒラギノ角ゴ Pro W3" pitchFamily="-84" charset="-128"/>
              </a:rPr>
              <a:t>A higher equity premium leads to a lower stock price.</a:t>
            </a:r>
          </a:p>
        </p:txBody>
      </p:sp>
    </p:spTree>
    <p:extLst>
      <p:ext uri="{BB962C8B-B14F-4D97-AF65-F5344CB8AC3E}">
        <p14:creationId xmlns:p14="http://schemas.microsoft.com/office/powerpoint/2010/main" val="4172839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929"/>
            <a:ext cx="8229600" cy="989823"/>
          </a:xfrm>
        </p:spPr>
        <p:txBody>
          <a:bodyPr wrap="square">
            <a:spAutoFit/>
          </a:bodyPr>
          <a:lstStyle/>
          <a:p>
            <a:r>
              <a:rPr lang="en-IN" sz="3600" dirty="0"/>
              <a:t>14.4 Risk, Bubbles, Fads, and Asset Prices</a:t>
            </a:r>
            <a:endParaRPr lang="en-US" sz="3600" dirty="0"/>
          </a:p>
        </p:txBody>
      </p:sp>
      <p:sp>
        <p:nvSpPr>
          <p:cNvPr id="4" name="Content Placeholder 3"/>
          <p:cNvSpPr>
            <a:spLocks noGrp="1"/>
          </p:cNvSpPr>
          <p:nvPr>
            <p:ph idx="13"/>
          </p:nvPr>
        </p:nvSpPr>
        <p:spPr>
          <a:xfrm>
            <a:off x="1971675" y="1371600"/>
            <a:ext cx="8229600" cy="2971800"/>
          </a:xfrm>
        </p:spPr>
        <p:txBody>
          <a:bodyPr>
            <a:noAutofit/>
          </a:bodyPr>
          <a:lstStyle/>
          <a:p>
            <a:r>
              <a:rPr lang="en-US" sz="2400" b="1" dirty="0">
                <a:ea typeface="ヒラギノ角ゴ Pro W3" pitchFamily="-84" charset="-128"/>
              </a:rPr>
              <a:t>Fundamental value</a:t>
            </a:r>
            <a:r>
              <a:rPr lang="en-US" sz="2400" dirty="0">
                <a:ea typeface="ヒラギノ角ゴ Pro W3" pitchFamily="-84" charset="-128"/>
              </a:rPr>
              <a:t>: The present value of expected dividends given in equation (14.17) and that stocks are sometimes underpriced or overpriced.</a:t>
            </a:r>
          </a:p>
          <a:p>
            <a:r>
              <a:rPr lang="en-US" sz="2400" b="1" dirty="0">
                <a:ea typeface="ヒラギノ角ゴ Pro W3" pitchFamily="-84" charset="-128"/>
              </a:rPr>
              <a:t>Rational speculative bubbles</a:t>
            </a:r>
            <a:r>
              <a:rPr lang="en-US" sz="2400" dirty="0">
                <a:ea typeface="ヒラギノ角ゴ Pro W3" pitchFamily="-84" charset="-128"/>
              </a:rPr>
              <a:t>: Stock prices increase just because investors expect them to.</a:t>
            </a:r>
          </a:p>
          <a:p>
            <a:r>
              <a:rPr lang="en-US" sz="2400" b="1" dirty="0">
                <a:ea typeface="ヒラギノ角ゴ Pro W3" pitchFamily="-84" charset="-128"/>
              </a:rPr>
              <a:t>Fads:</a:t>
            </a:r>
            <a:r>
              <a:rPr lang="en-US" sz="2400" dirty="0">
                <a:ea typeface="ヒラギノ角ゴ Pro W3" pitchFamily="-84" charset="-128"/>
              </a:rPr>
              <a:t> Stocks become high priced for no reason other than its price has increased in the past.</a:t>
            </a:r>
          </a:p>
        </p:txBody>
      </p:sp>
    </p:spTree>
    <p:extLst>
      <p:ext uri="{BB962C8B-B14F-4D97-AF65-F5344CB8AC3E}">
        <p14:creationId xmlns:p14="http://schemas.microsoft.com/office/powerpoint/2010/main" val="2927313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9038"/>
            <a:ext cx="8229600" cy="1433021"/>
          </a:xfrm>
        </p:spPr>
        <p:txBody>
          <a:bodyPr wrap="square">
            <a:spAutoFit/>
          </a:bodyPr>
          <a:lstStyle/>
          <a:p>
            <a:r>
              <a:rPr lang="en-IN" sz="3600" dirty="0"/>
              <a:t>FOCUS: Famous Bubbles: From </a:t>
            </a:r>
            <a:r>
              <a:rPr lang="en-IN" sz="3600" dirty="0" err="1"/>
              <a:t>Tulipmania</a:t>
            </a:r>
            <a:r>
              <a:rPr lang="en-IN" sz="3600" dirty="0"/>
              <a:t> in 17th-Century Holland to Russia in 1994</a:t>
            </a:r>
            <a:endParaRPr lang="en-US" sz="3600" dirty="0"/>
          </a:p>
        </p:txBody>
      </p:sp>
      <p:sp>
        <p:nvSpPr>
          <p:cNvPr id="4" name="Content Placeholder 3"/>
          <p:cNvSpPr>
            <a:spLocks noGrp="1"/>
          </p:cNvSpPr>
          <p:nvPr>
            <p:ph idx="13"/>
          </p:nvPr>
        </p:nvSpPr>
        <p:spPr>
          <a:xfrm>
            <a:off x="1971675" y="1914832"/>
            <a:ext cx="8229600" cy="4333568"/>
          </a:xfrm>
        </p:spPr>
        <p:txBody>
          <a:bodyPr>
            <a:noAutofit/>
          </a:bodyPr>
          <a:lstStyle/>
          <a:p>
            <a:r>
              <a:rPr lang="en-US" sz="2200" dirty="0">
                <a:ea typeface="ヒラギノ角ゴ Pro W3" pitchFamily="-84" charset="-128"/>
              </a:rPr>
              <a:t>In 1634, a “tulip bubble” began to take place as the price of rare bulbs started increasing, and speculators bought tulip bulbs in anticipation of even higher prices later.</a:t>
            </a:r>
          </a:p>
          <a:p>
            <a:r>
              <a:rPr lang="en-US" sz="2200" dirty="0">
                <a:ea typeface="ヒラギノ角ゴ Pro W3" pitchFamily="-84" charset="-128"/>
              </a:rPr>
              <a:t>The price of a bulb called “Admiral Van de Eyck” jumped from 1,500 guineas in 1634 to 7,500 guineas in 1637.</a:t>
            </a:r>
          </a:p>
          <a:p>
            <a:r>
              <a:rPr lang="en-US" sz="2200" dirty="0">
                <a:ea typeface="ヒラギノ角ゴ Pro W3" pitchFamily="-84" charset="-128"/>
              </a:rPr>
              <a:t>In 1994, a Russian “financier” created a company called </a:t>
            </a:r>
            <a:r>
              <a:rPr lang="en-US" sz="2200" spc="-300" dirty="0">
                <a:ea typeface="ヒラギノ角ゴ Pro W3" pitchFamily="-84" charset="-128"/>
              </a:rPr>
              <a:t>M </a:t>
            </a:r>
            <a:r>
              <a:rPr lang="en-US" sz="2200" spc="-300" dirty="0" err="1">
                <a:ea typeface="ヒラギノ角ゴ Pro W3" pitchFamily="-84" charset="-128"/>
              </a:rPr>
              <a:t>M</a:t>
            </a:r>
            <a:r>
              <a:rPr lang="en-US" sz="2200" spc="-300" dirty="0">
                <a:ea typeface="ヒラギノ角ゴ Pro W3" pitchFamily="-84" charset="-128"/>
              </a:rPr>
              <a:t> </a:t>
            </a:r>
            <a:r>
              <a:rPr lang="en-US" sz="2200" dirty="0" err="1">
                <a:ea typeface="ヒラギノ角ゴ Pro W3" pitchFamily="-84" charset="-128"/>
              </a:rPr>
              <a:t>M</a:t>
            </a:r>
            <a:r>
              <a:rPr lang="en-US" sz="2200" dirty="0">
                <a:ea typeface="ヒラギノ角ゴ Pro W3" pitchFamily="-84" charset="-128"/>
              </a:rPr>
              <a:t> and promised shareholders a rate of return of at least 3,000% a year.</a:t>
            </a:r>
          </a:p>
          <a:p>
            <a:r>
              <a:rPr lang="en-US" sz="2200" dirty="0">
                <a:ea typeface="ヒラギノ角ゴ Pro W3" pitchFamily="-84" charset="-128"/>
              </a:rPr>
              <a:t>Even though </a:t>
            </a:r>
            <a:r>
              <a:rPr lang="en-US" sz="2200" spc="-300" dirty="0">
                <a:ea typeface="ヒラギノ角ゴ Pro W3" pitchFamily="-84" charset="-128"/>
              </a:rPr>
              <a:t>M </a:t>
            </a:r>
            <a:r>
              <a:rPr lang="en-US" sz="2200" spc="-300" dirty="0" err="1">
                <a:ea typeface="ヒラギノ角ゴ Pro W3" pitchFamily="-84" charset="-128"/>
              </a:rPr>
              <a:t>M</a:t>
            </a:r>
            <a:r>
              <a:rPr lang="en-US" sz="2200" spc="-300" dirty="0">
                <a:ea typeface="ヒラギノ角ゴ Pro W3" pitchFamily="-84" charset="-128"/>
              </a:rPr>
              <a:t> </a:t>
            </a:r>
            <a:r>
              <a:rPr lang="en-US" sz="2200" dirty="0" err="1">
                <a:ea typeface="ヒラギノ角ゴ Pro W3" pitchFamily="-84" charset="-128"/>
              </a:rPr>
              <a:t>M</a:t>
            </a:r>
            <a:r>
              <a:rPr lang="en-US" sz="2200" dirty="0">
                <a:ea typeface="ヒラギノ角ゴ Pro W3" pitchFamily="-84" charset="-128"/>
              </a:rPr>
              <a:t> was not involved in any type of production and held no assets, its share prices increased from 1,600 rubles in February to 105,000 in July.</a:t>
            </a:r>
          </a:p>
        </p:txBody>
      </p:sp>
    </p:spTree>
    <p:extLst>
      <p:ext uri="{BB962C8B-B14F-4D97-AF65-F5344CB8AC3E}">
        <p14:creationId xmlns:p14="http://schemas.microsoft.com/office/powerpoint/2010/main" val="40915640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097280"/>
          </a:xfrm>
        </p:spPr>
        <p:txBody>
          <a:bodyPr wrap="square">
            <a:noAutofit/>
          </a:bodyPr>
          <a:lstStyle/>
          <a:p>
            <a:r>
              <a:rPr lang="en-IN" sz="3600" dirty="0"/>
              <a:t>FOCUS: The Increase in U.S. Housing Prices: Fundamentals or Bubble?</a:t>
            </a:r>
            <a:endParaRPr lang="en-US" sz="3600" dirty="0"/>
          </a:p>
        </p:txBody>
      </p:sp>
      <p:sp>
        <p:nvSpPr>
          <p:cNvPr id="5" name="Content Placeholder 4"/>
          <p:cNvSpPr>
            <a:spLocks noGrp="1"/>
          </p:cNvSpPr>
          <p:nvPr>
            <p:ph idx="13"/>
          </p:nvPr>
        </p:nvSpPr>
        <p:spPr>
          <a:xfrm>
            <a:off x="1981200" y="1456678"/>
            <a:ext cx="8229600" cy="295922"/>
          </a:xfrm>
        </p:spPr>
        <p:txBody>
          <a:bodyPr>
            <a:noAutofit/>
          </a:bodyPr>
          <a:lstStyle/>
          <a:p>
            <a:pPr marL="0" indent="0">
              <a:buNone/>
            </a:pPr>
            <a:r>
              <a:rPr lang="en-US" sz="1800" b="1" dirty="0"/>
              <a:t>Figure 1 </a:t>
            </a:r>
            <a:r>
              <a:rPr lang="en-US" sz="1800" dirty="0"/>
              <a:t>The U.S. Housing Price-to-Rent Ratio since 1987</a:t>
            </a:r>
          </a:p>
        </p:txBody>
      </p:sp>
      <p:pic>
        <p:nvPicPr>
          <p:cNvPr id="8" name="Picture Placeholder 7" descr="A line graph has the vertical axis ranging from 90 to 160, in increments of 10 and the horizontal axis representing the period between January 1987 and January 2018.&#10;Long description is available in notes, press F6.">
            <a:extLst>
              <a:ext uri="{FF2B5EF4-FFF2-40B4-BE49-F238E27FC236}">
                <a16:creationId xmlns:a16="http://schemas.microsoft.com/office/drawing/2014/main" id="{67631A24-A0D0-4059-9AF5-8F6881B81E5B}"/>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162263" y="1992122"/>
            <a:ext cx="5868218" cy="3646679"/>
          </a:xfrm>
          <a:prstGeom prst="rect">
            <a:avLst/>
          </a:prstGeom>
        </p:spPr>
      </p:pic>
      <p:sp>
        <p:nvSpPr>
          <p:cNvPr id="3" name="Content Placeholder 2"/>
          <p:cNvSpPr>
            <a:spLocks noGrp="1"/>
          </p:cNvSpPr>
          <p:nvPr>
            <p:ph sz="quarter" idx="14"/>
          </p:nvPr>
        </p:nvSpPr>
        <p:spPr>
          <a:xfrm>
            <a:off x="1981200" y="5791200"/>
            <a:ext cx="8229600" cy="533400"/>
          </a:xfrm>
        </p:spPr>
        <p:txBody>
          <a:bodyPr>
            <a:noAutofit/>
          </a:bodyPr>
          <a:lstStyle/>
          <a:p>
            <a:pPr marL="0" indent="0">
              <a:buNone/>
            </a:pPr>
            <a:r>
              <a:rPr lang="en-IN" sz="1400" i="1" dirty="0"/>
              <a:t>Source: </a:t>
            </a:r>
            <a:r>
              <a:rPr lang="en-US" dirty="0"/>
              <a:t>FRED: CSUSHPISA: Case-Shiller Home Price Index. CUSR0000SEHA, Rent of Primary Residence.</a:t>
            </a:r>
            <a:endParaRPr lang="en-IN" sz="1400" dirty="0"/>
          </a:p>
        </p:txBody>
      </p:sp>
    </p:spTree>
    <p:extLst>
      <p:ext uri="{BB962C8B-B14F-4D97-AF65-F5344CB8AC3E}">
        <p14:creationId xmlns:p14="http://schemas.microsoft.com/office/powerpoint/2010/main" val="2444383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9807"/>
            <a:ext cx="8229600" cy="1384995"/>
          </a:xfrm>
        </p:spPr>
        <p:txBody>
          <a:bodyPr wrap="square">
            <a:noAutofit/>
          </a:bodyPr>
          <a:lstStyle/>
          <a:p>
            <a:r>
              <a:rPr lang="en-IN" sz="3000" dirty="0"/>
              <a:t>APPENDIX: Deriving the Expected Present Discounted Value Using Real or Nominal Interest Rates</a:t>
            </a:r>
            <a:endParaRPr lang="en-US" sz="3000" dirty="0"/>
          </a:p>
        </p:txBody>
      </p:sp>
      <p:sp>
        <p:nvSpPr>
          <p:cNvPr id="3" name="Content Placeholder 2"/>
          <p:cNvSpPr>
            <a:spLocks noGrp="1"/>
          </p:cNvSpPr>
          <p:nvPr>
            <p:ph idx="1"/>
          </p:nvPr>
        </p:nvSpPr>
        <p:spPr>
          <a:xfrm>
            <a:off x="1981200" y="1646241"/>
            <a:ext cx="8229600" cy="1208023"/>
          </a:xfrm>
        </p:spPr>
        <p:txBody>
          <a:bodyPr wrap="square">
            <a:spAutoFit/>
          </a:bodyPr>
          <a:lstStyle/>
          <a:p>
            <a:r>
              <a:rPr lang="en-US" sz="2200" dirty="0">
                <a:ea typeface="ヒラギノ角ゴ Pro W3" pitchFamily="-84" charset="-128"/>
              </a:rPr>
              <a:t>Equations (14.1) and (14.3) are equivalent in their ways of expressing present discounted values.</a:t>
            </a:r>
          </a:p>
          <a:p>
            <a:r>
              <a:rPr lang="en-US" sz="2200" dirty="0">
                <a:ea typeface="ヒラギノ角ゴ Pro W3" pitchFamily="-84" charset="-128"/>
              </a:rPr>
              <a:t>Divide both sides of equation (14.1) by the current price (</a:t>
            </a:r>
            <a:r>
              <a:rPr lang="en-US" sz="2200" i="1" dirty="0" err="1">
                <a:ea typeface="ヒラギノ角ゴ Pro W3" pitchFamily="-84" charset="-128"/>
                <a:cs typeface="Times New Roman" panose="02020603050405020304" pitchFamily="18" charset="0"/>
              </a:rPr>
              <a:t>P</a:t>
            </a:r>
            <a:r>
              <a:rPr lang="en-US" sz="2200" i="1" baseline="-25000" dirty="0" err="1">
                <a:ea typeface="ヒラギノ角ゴ Pro W3" pitchFamily="-84" charset="-128"/>
                <a:cs typeface="Times New Roman" panose="02020603050405020304" pitchFamily="18" charset="0"/>
              </a:rPr>
              <a:t>t</a:t>
            </a:r>
            <a:r>
              <a:rPr lang="en-US" sz="2200" dirty="0">
                <a:ea typeface="ヒラギノ角ゴ Pro W3" pitchFamily="-84" charset="-128"/>
              </a:rPr>
              <a:t>):</a:t>
            </a:r>
          </a:p>
        </p:txBody>
      </p:sp>
      <mc:AlternateContent xmlns:mc="http://schemas.openxmlformats.org/markup-compatibility/2006" xmlns:a14="http://schemas.microsoft.com/office/drawing/2010/main">
        <mc:Choice Requires="a14">
          <p:sp>
            <p:nvSpPr>
              <p:cNvPr id="6" name="Object 5"/>
              <p:cNvSpPr txBox="1"/>
              <p:nvPr/>
            </p:nvSpPr>
            <p:spPr>
              <a:xfrm>
                <a:off x="2751858" y="3088516"/>
                <a:ext cx="6688287" cy="7976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Sub>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Sub>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1+ </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e>
                          </m:d>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𝑒</m:t>
                              </m:r>
                            </m:sup>
                          </m:sSubSup>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m:t>
                          </m:r>
                          <m:r>
                            <m:rPr>
                              <m:sty m:val="p"/>
                            </m:rPr>
                            <a:rPr lang="en-US">
                              <a:solidFill>
                                <a:srgbClr val="000000"/>
                              </a:solidFill>
                              <a:latin typeface="Cambria Math" panose="02040503050406030204" pitchFamily="18" charset="0"/>
                            </a:rPr>
                            <m:t>A</m:t>
                          </m:r>
                          <m:r>
                            <a:rPr lang="en-US" i="1">
                              <a:solidFill>
                                <a:srgbClr val="000000"/>
                              </a:solidFill>
                              <a:latin typeface="Cambria Math" panose="02040503050406030204" pitchFamily="18" charset="0"/>
                            </a:rPr>
                            <m:t>1</m:t>
                          </m:r>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2751858" y="3088516"/>
                <a:ext cx="6688287" cy="797685"/>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71675" y="4181168"/>
            <a:ext cx="8229600" cy="397032"/>
          </a:xfrm>
        </p:spPr>
        <p:txBody>
          <a:bodyPr>
            <a:spAutoFit/>
          </a:bodyPr>
          <a:lstStyle/>
          <a:p>
            <a:r>
              <a:rPr lang="en-US" sz="2200" dirty="0">
                <a:ea typeface="ヒラギノ角ゴ Pro W3" pitchFamily="-84" charset="-128"/>
              </a:rPr>
              <a:t>Recall equation (14.3):</a:t>
            </a:r>
          </a:p>
        </p:txBody>
      </p:sp>
      <mc:AlternateContent xmlns:mc="http://schemas.openxmlformats.org/markup-compatibility/2006" xmlns:a14="http://schemas.microsoft.com/office/drawing/2010/main">
        <mc:Choice Requires="a14">
          <p:sp>
            <p:nvSpPr>
              <p:cNvPr id="7" name="Object 6"/>
              <p:cNvSpPr txBox="1"/>
              <p:nvPr/>
            </p:nvSpPr>
            <p:spPr>
              <a:xfrm>
                <a:off x="2726849" y="4648201"/>
                <a:ext cx="6687505" cy="87125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den>
                      </m:f>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e>
                          </m:d>
                        </m:den>
                      </m:f>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14.3</m:t>
                          </m:r>
                        </m:e>
                      </m:d>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2726849" y="4648201"/>
                <a:ext cx="6687505" cy="871259"/>
              </a:xfrm>
              <a:prstGeom prst="rect">
                <a:avLst/>
              </a:prstGeom>
              <a:blipFill>
                <a:blip r:embed="rId4"/>
                <a:stretch>
                  <a:fillRect/>
                </a:stretch>
              </a:blipFill>
            </p:spPr>
            <p:txBody>
              <a:bodyPr/>
              <a:lstStyle/>
              <a:p>
                <a:r>
                  <a:rPr lang="en-US">
                    <a:noFill/>
                  </a:rPr>
                  <a:t> </a:t>
                </a:r>
              </a:p>
            </p:txBody>
          </p:sp>
        </mc:Fallback>
      </mc:AlternateContent>
      <p:sp>
        <p:nvSpPr>
          <p:cNvPr id="5" name="Content Placeholder 4"/>
          <p:cNvSpPr>
            <a:spLocks noGrp="1"/>
          </p:cNvSpPr>
          <p:nvPr>
            <p:ph sz="quarter" idx="14"/>
          </p:nvPr>
        </p:nvSpPr>
        <p:spPr>
          <a:xfrm>
            <a:off x="1981200" y="5627829"/>
            <a:ext cx="8229600" cy="701731"/>
          </a:xfrm>
        </p:spPr>
        <p:txBody>
          <a:bodyPr>
            <a:spAutoFit/>
          </a:bodyPr>
          <a:lstStyle/>
          <a:p>
            <a:r>
              <a:rPr lang="en-IN" dirty="0">
                <a:ea typeface="ヒラギノ角ゴ Pro W3" pitchFamily="-84" charset="-128"/>
              </a:rPr>
              <a:t>Each term on the right side of equation (14.3) is equal to the corresponding term in equation (14.A1).</a:t>
            </a:r>
          </a:p>
        </p:txBody>
      </p:sp>
    </p:spTree>
    <p:extLst>
      <p:ext uri="{BB962C8B-B14F-4D97-AF65-F5344CB8AC3E}">
        <p14:creationId xmlns:p14="http://schemas.microsoft.com/office/powerpoint/2010/main" val="12830189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82022"/>
            <a:ext cx="8229600" cy="557174"/>
          </a:xfrm>
        </p:spPr>
        <p:txBody>
          <a:bodyPr>
            <a:noAutofit/>
          </a:bodyPr>
          <a:lstStyle/>
          <a:p>
            <a:r>
              <a:rPr lang="en-IN" sz="3600" dirty="0"/>
              <a:t>Macroeconomics</a:t>
            </a:r>
          </a:p>
        </p:txBody>
      </p:sp>
      <p:sp>
        <p:nvSpPr>
          <p:cNvPr id="3" name="Text Placeholder 2"/>
          <p:cNvSpPr>
            <a:spLocks noGrp="1"/>
          </p:cNvSpPr>
          <p:nvPr>
            <p:ph type="body" sz="quarter" idx="13"/>
          </p:nvPr>
        </p:nvSpPr>
        <p:spPr>
          <a:xfrm>
            <a:off x="1981200" y="762000"/>
            <a:ext cx="8229600" cy="381000"/>
          </a:xfrm>
        </p:spPr>
        <p:txBody>
          <a:bodyPr>
            <a:noAutofit/>
          </a:bodyPr>
          <a:lstStyle/>
          <a:p>
            <a:r>
              <a:rPr lang="en-US" dirty="0"/>
              <a:t>Eighth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6105525" y="2828925"/>
            <a:ext cx="4114800" cy="558800"/>
          </a:xfrm>
        </p:spPr>
        <p:txBody>
          <a:bodyPr wrap="square">
            <a:noAutofit/>
          </a:bodyPr>
          <a:lstStyle/>
          <a:p>
            <a:pPr marL="0" indent="0" algn="ctr">
              <a:buNone/>
            </a:pPr>
            <a:r>
              <a:rPr lang="en-US" sz="3200" dirty="0"/>
              <a:t>Chapter 15</a:t>
            </a:r>
          </a:p>
        </p:txBody>
      </p:sp>
      <p:sp>
        <p:nvSpPr>
          <p:cNvPr id="4" name="Text Placeholder 3"/>
          <p:cNvSpPr>
            <a:spLocks noGrp="1"/>
          </p:cNvSpPr>
          <p:nvPr>
            <p:ph type="body" sz="quarter" idx="14"/>
          </p:nvPr>
        </p:nvSpPr>
        <p:spPr>
          <a:xfrm>
            <a:off x="6096000" y="3495675"/>
            <a:ext cx="4114800" cy="669924"/>
          </a:xfrm>
        </p:spPr>
        <p:txBody>
          <a:bodyPr vert="horz" wrap="square" lIns="0" tIns="0" rIns="0" bIns="0" rtlCol="0" anchor="ctr">
            <a:noAutofit/>
          </a:bodyPr>
          <a:lstStyle/>
          <a:p>
            <a:pPr algn="ctr"/>
            <a:r>
              <a:rPr lang="en-US" sz="2000" dirty="0">
                <a:ea typeface="ヒラギノ角ゴ Pro W3" pitchFamily="-84" charset="-128"/>
              </a:rPr>
              <a:t>Expectations, Consumption, and Investment</a:t>
            </a:r>
            <a:endParaRPr lang="en-US" sz="2000" dirty="0">
              <a:latin typeface="Times New Roman" panose="02020603050405020304" pitchFamily="18" charset="0"/>
              <a:cs typeface="Times New Roman" panose="02020603050405020304" pitchFamily="18" charset="0"/>
            </a:endParaRPr>
          </a:p>
        </p:txBody>
      </p:sp>
      <p:pic>
        <p:nvPicPr>
          <p:cNvPr id="12" name="Picture Placeholder 11" descr="Front Cover: Macroeconomics, Eighth Edition by Olivier Blanchard">
            <a:extLst>
              <a:ext uri="{FF2B5EF4-FFF2-40B4-BE49-F238E27FC236}">
                <a16:creationId xmlns:a16="http://schemas.microsoft.com/office/drawing/2014/main" id="{4B7C0549-CC8A-406F-AE51-9FCA19C1137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1981201" y="1268227"/>
            <a:ext cx="4037479" cy="5046848"/>
          </a:xfrm>
          <a:prstGeom prst="rect">
            <a:avLst/>
          </a:prstGeom>
        </p:spPr>
      </p:pic>
      <p:sp>
        <p:nvSpPr>
          <p:cNvPr id="9"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4343400" y="6410325"/>
            <a:ext cx="5943600" cy="219075"/>
          </a:xfrm>
        </p:spPr>
        <p:txBody>
          <a:bodyPr wrap="square">
            <a:noAutofit/>
          </a:bodyPr>
          <a:lstStyle/>
          <a:p>
            <a:pPr marL="0" indent="0">
              <a:spcBef>
                <a:spcPts val="0"/>
              </a:spcBef>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8" name="TextBox 9"/>
          <p:cNvSpPr txBox="1"/>
          <p:nvPr/>
        </p:nvSpPr>
        <p:spPr>
          <a:xfrm>
            <a:off x="6857992" y="4419601"/>
            <a:ext cx="2971808" cy="5757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dirty="0">
                <a:solidFill>
                  <a:schemeClr val="bg1"/>
                </a:solidFill>
              </a:rPr>
              <a:t>Slide in this Presentation Contain Hyperlinks. JAWS users should be able to get a list of links by using INSERT+F7</a:t>
            </a:r>
          </a:p>
        </p:txBody>
      </p:sp>
    </p:spTree>
    <p:extLst>
      <p:ext uri="{BB962C8B-B14F-4D97-AF65-F5344CB8AC3E}">
        <p14:creationId xmlns:p14="http://schemas.microsoft.com/office/powerpoint/2010/main" val="1747069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567"/>
            <a:ext cx="8153400" cy="553998"/>
          </a:xfrm>
        </p:spPr>
        <p:txBody>
          <a:bodyPr wrap="square">
            <a:spAutoFit/>
          </a:bodyPr>
          <a:lstStyle/>
          <a:p>
            <a:r>
              <a:rPr lang="en-US" sz="3600" dirty="0"/>
              <a:t>15.1 Consumption </a:t>
            </a:r>
            <a:r>
              <a:rPr lang="en-US" sz="2800" dirty="0"/>
              <a:t>(1 of 4)</a:t>
            </a:r>
            <a:endParaRPr lang="en-US" sz="3600" dirty="0"/>
          </a:p>
        </p:txBody>
      </p:sp>
      <p:sp>
        <p:nvSpPr>
          <p:cNvPr id="3" name="Content Placeholder 2"/>
          <p:cNvSpPr>
            <a:spLocks noGrp="1"/>
          </p:cNvSpPr>
          <p:nvPr>
            <p:ph idx="1"/>
          </p:nvPr>
        </p:nvSpPr>
        <p:spPr>
          <a:xfrm>
            <a:off x="1981200" y="838201"/>
            <a:ext cx="8229600" cy="3323987"/>
          </a:xfrm>
        </p:spPr>
        <p:txBody>
          <a:bodyPr wrap="square">
            <a:spAutoFit/>
          </a:bodyPr>
          <a:lstStyle/>
          <a:p>
            <a:r>
              <a:rPr lang="en-US" sz="2400" dirty="0">
                <a:ea typeface="ヒラギノ角ゴ Pro W3" pitchFamily="-84" charset="-128"/>
              </a:rPr>
              <a:t>The modern theory of consumption was developed independently in the 1950s by Milton Friedman as the </a:t>
            </a:r>
            <a:r>
              <a:rPr lang="en-US" sz="2400" b="1" dirty="0">
                <a:ea typeface="ヒラギノ角ゴ Pro W3" pitchFamily="-84" charset="-128"/>
              </a:rPr>
              <a:t>permanent theory of consumption</a:t>
            </a:r>
            <a:r>
              <a:rPr lang="en-US" sz="2400" dirty="0">
                <a:ea typeface="ヒラギノ角ゴ Pro W3" pitchFamily="-84" charset="-128"/>
              </a:rPr>
              <a:t>, and by Franco Modigliani as the </a:t>
            </a:r>
            <a:r>
              <a:rPr lang="en-US" sz="2400" b="1" dirty="0">
                <a:ea typeface="ヒラギノ角ゴ Pro W3" pitchFamily="-84" charset="-128"/>
              </a:rPr>
              <a:t>life cycle theory of consumption</a:t>
            </a:r>
            <a:r>
              <a:rPr lang="en-US" sz="2400" dirty="0">
                <a:ea typeface="ヒラギノ角ゴ Pro W3" pitchFamily="-84" charset="-128"/>
              </a:rPr>
              <a:t>.</a:t>
            </a:r>
          </a:p>
          <a:p>
            <a:r>
              <a:rPr lang="en-US" sz="2400" dirty="0">
                <a:ea typeface="ヒラギノ角ゴ Pro W3" pitchFamily="-84" charset="-128"/>
              </a:rPr>
              <a:t>Consumption for a </a:t>
            </a:r>
            <a:r>
              <a:rPr lang="en-US" sz="2400" i="1" dirty="0">
                <a:ea typeface="ヒラギノ角ゴ Pro W3" pitchFamily="-84" charset="-128"/>
              </a:rPr>
              <a:t>very foresighted consumer </a:t>
            </a:r>
            <a:r>
              <a:rPr lang="en-US" sz="2400" dirty="0">
                <a:ea typeface="ヒラギノ角ゴ Pro W3" pitchFamily="-84" charset="-128"/>
              </a:rPr>
              <a:t>depends on:</a:t>
            </a:r>
          </a:p>
          <a:p>
            <a:pPr lvl="1"/>
            <a:r>
              <a:rPr lang="en-US" sz="2000" b="1" dirty="0">
                <a:ea typeface="ヒラギノ角ゴ Pro W3" pitchFamily="-84" charset="-128"/>
              </a:rPr>
              <a:t>Financial wealth</a:t>
            </a:r>
            <a:r>
              <a:rPr lang="en-US" sz="2000" dirty="0">
                <a:ea typeface="ヒラギノ角ゴ Pro W3" pitchFamily="-84" charset="-128"/>
              </a:rPr>
              <a:t>: The value of checking and saving accounts</a:t>
            </a:r>
          </a:p>
          <a:p>
            <a:pPr lvl="1"/>
            <a:r>
              <a:rPr lang="en-US" sz="2000" b="1" dirty="0">
                <a:ea typeface="ヒラギノ角ゴ Pro W3" pitchFamily="-84" charset="-128"/>
              </a:rPr>
              <a:t>Housing wealth</a:t>
            </a:r>
            <a:r>
              <a:rPr lang="en-US" sz="2000" dirty="0">
                <a:ea typeface="ヒラギノ角ゴ Pro W3" pitchFamily="-84" charset="-128"/>
              </a:rPr>
              <a:t>: The value of the house owned minus the mortgage due</a:t>
            </a:r>
          </a:p>
          <a:p>
            <a:pPr lvl="1"/>
            <a:r>
              <a:rPr lang="en-US" sz="2000" b="1" dirty="0">
                <a:ea typeface="ヒラギノ角ゴ Pro W3" pitchFamily="-84" charset="-128"/>
              </a:rPr>
              <a:t>Human wealth</a:t>
            </a:r>
            <a:r>
              <a:rPr lang="en-US" sz="2000" dirty="0">
                <a:ea typeface="ヒラギノ角ゴ Pro W3" pitchFamily="-84" charset="-128"/>
              </a:rPr>
              <a:t>: After-tax labor income over working life </a:t>
            </a:r>
          </a:p>
          <a:p>
            <a:pPr lvl="1"/>
            <a:r>
              <a:rPr lang="en-US" sz="2000" b="1" dirty="0">
                <a:ea typeface="ヒラギノ角ゴ Pro W3" pitchFamily="-84" charset="-128"/>
              </a:rPr>
              <a:t>Nonhuman wealth</a:t>
            </a:r>
            <a:r>
              <a:rPr lang="en-US" sz="2000" dirty="0">
                <a:ea typeface="ヒラギノ角ゴ Pro W3" pitchFamily="-84" charset="-128"/>
              </a:rPr>
              <a:t>: The sum of financial wealth and housing wealth</a:t>
            </a:r>
          </a:p>
        </p:txBody>
      </p:sp>
    </p:spTree>
    <p:extLst>
      <p:ext uri="{BB962C8B-B14F-4D97-AF65-F5344CB8AC3E}">
        <p14:creationId xmlns:p14="http://schemas.microsoft.com/office/powerpoint/2010/main" val="46501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097280"/>
          </a:xfrm>
        </p:spPr>
        <p:txBody>
          <a:bodyPr wrap="square">
            <a:spAutoFit/>
          </a:bodyPr>
          <a:lstStyle/>
          <a:p>
            <a:r>
              <a:rPr lang="en-US" sz="3600" dirty="0">
                <a:latin typeface="+mj-lt"/>
              </a:rPr>
              <a:t>6.1 Nominal versus Real Interest Rates </a:t>
            </a:r>
            <a:r>
              <a:rPr lang="en-US" sz="2800" dirty="0">
                <a:latin typeface="+mj-lt"/>
              </a:rPr>
              <a:t>(4 of 6)</a:t>
            </a:r>
            <a:endParaRPr lang="en-US" sz="3600" dirty="0">
              <a:latin typeface="+mj-lt"/>
            </a:endParaRPr>
          </a:p>
        </p:txBody>
      </p:sp>
      <p:sp>
        <p:nvSpPr>
          <p:cNvPr id="3" name="Content Placeholder 2"/>
          <p:cNvSpPr>
            <a:spLocks noGrp="1"/>
          </p:cNvSpPr>
          <p:nvPr>
            <p:ph idx="1"/>
          </p:nvPr>
        </p:nvSpPr>
        <p:spPr>
          <a:xfrm>
            <a:off x="1981200" y="1600201"/>
            <a:ext cx="8229600" cy="738664"/>
          </a:xfrm>
        </p:spPr>
        <p:txBody>
          <a:bodyPr wrap="square">
            <a:spAutoFit/>
          </a:bodyPr>
          <a:lstStyle/>
          <a:p>
            <a:pPr>
              <a:spcBef>
                <a:spcPts val="525"/>
              </a:spcBef>
            </a:pPr>
            <a:r>
              <a:rPr lang="en-US" sz="2400" dirty="0">
                <a:ea typeface="ヒラギノ角ゴ Pro W3" pitchFamily="-84" charset="-128"/>
              </a:rPr>
              <a:t>If the nominal interest rate and expected inflation are not too large, a close approximately to equation (6.3) is:</a:t>
            </a:r>
          </a:p>
        </p:txBody>
      </p:sp>
      <mc:AlternateContent xmlns:mc="http://schemas.openxmlformats.org/markup-compatibility/2006" xmlns:a14="http://schemas.microsoft.com/office/drawing/2010/main">
        <mc:Choice Requires="a14">
          <p:sp>
            <p:nvSpPr>
              <p:cNvPr id="4" name="Object 3"/>
              <p:cNvSpPr txBox="1"/>
              <p:nvPr/>
            </p:nvSpPr>
            <p:spPr>
              <a:xfrm>
                <a:off x="3739323" y="2577456"/>
                <a:ext cx="4682456" cy="51724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a:solidFill>
                            <a:srgbClr val="000000"/>
                          </a:solidFill>
                          <a:latin typeface="Cambria Math" panose="02040503050406030204" pitchFamily="18" charset="0"/>
                        </a:rPr>
                        <m:t> </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			                                                (6.4)</m:t>
                      </m:r>
                    </m:oMath>
                  </m:oMathPara>
                </a14:m>
                <a:endParaRPr lang="en-US" dirty="0"/>
              </a:p>
            </p:txBody>
          </p:sp>
        </mc:Choice>
        <mc:Fallback xmlns="">
          <p:sp>
            <p:nvSpPr>
              <p:cNvPr id="4" name="Object 3"/>
              <p:cNvSpPr txBox="1">
                <a:spLocks noRot="1" noChangeAspect="1" noMove="1" noResize="1" noEditPoints="1" noAdjustHandles="1" noChangeArrowheads="1" noChangeShapeType="1" noTextEdit="1"/>
              </p:cNvSpPr>
              <p:nvPr/>
            </p:nvSpPr>
            <p:spPr>
              <a:xfrm>
                <a:off x="3739323" y="2577456"/>
                <a:ext cx="4682456" cy="517249"/>
              </a:xfrm>
              <a:prstGeom prst="rect">
                <a:avLst/>
              </a:prstGeom>
              <a:blipFill>
                <a:blip r:embed="rId3"/>
                <a:stretch>
                  <a:fillRect/>
                </a:stretch>
              </a:blipFill>
            </p:spPr>
            <p:txBody>
              <a:bodyPr/>
              <a:lstStyle/>
              <a:p>
                <a:r>
                  <a:rPr lang="en-US">
                    <a:noFill/>
                  </a:rPr>
                  <a:t> </a:t>
                </a:r>
              </a:p>
            </p:txBody>
          </p:sp>
        </mc:Fallback>
      </mc:AlternateContent>
      <p:sp>
        <p:nvSpPr>
          <p:cNvPr id="7" name="Content Placeholder 6"/>
          <p:cNvSpPr>
            <a:spLocks noGrp="1"/>
          </p:cNvSpPr>
          <p:nvPr>
            <p:ph idx="14"/>
          </p:nvPr>
        </p:nvSpPr>
        <p:spPr>
          <a:xfrm>
            <a:off x="1981200" y="3276600"/>
            <a:ext cx="8229600" cy="2743200"/>
          </a:xfrm>
        </p:spPr>
        <p:txBody>
          <a:bodyPr/>
          <a:lstStyle/>
          <a:p>
            <a:pPr>
              <a:spcBef>
                <a:spcPts val="525"/>
              </a:spcBef>
            </a:pPr>
            <a:r>
              <a:rPr lang="en-US" sz="2400" dirty="0">
                <a:ea typeface="ヒラギノ角ゴ Pro W3" pitchFamily="-84" charset="-128"/>
              </a:rPr>
              <a:t>When expected inflation equals zero, the nominal interest rate and the real interest rate are equal.</a:t>
            </a:r>
          </a:p>
          <a:p>
            <a:pPr>
              <a:spcBef>
                <a:spcPts val="525"/>
              </a:spcBef>
            </a:pPr>
            <a:r>
              <a:rPr lang="en-US" sz="2400" dirty="0">
                <a:ea typeface="ヒラギノ角ゴ Pro W3" pitchFamily="-84" charset="-128"/>
              </a:rPr>
              <a:t>Because expected inflation is typically positive, the real interest rate is typically lower than the nominal interest rate.</a:t>
            </a:r>
          </a:p>
          <a:p>
            <a:pPr>
              <a:spcBef>
                <a:spcPts val="525"/>
              </a:spcBef>
            </a:pPr>
            <a:r>
              <a:rPr lang="en-US" sz="2400" dirty="0">
                <a:ea typeface="ヒラギノ角ゴ Pro W3" pitchFamily="-84" charset="-128"/>
              </a:rPr>
              <a:t>For a given nominal interest rate, the higher expected inflation, the lower the real interest rate.</a:t>
            </a:r>
          </a:p>
        </p:txBody>
      </p:sp>
    </p:spTree>
    <p:extLst>
      <p:ext uri="{BB962C8B-B14F-4D97-AF65-F5344CB8AC3E}">
        <p14:creationId xmlns:p14="http://schemas.microsoft.com/office/powerpoint/2010/main" val="3150237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759"/>
            <a:ext cx="8153400" cy="989823"/>
          </a:xfrm>
        </p:spPr>
        <p:txBody>
          <a:bodyPr wrap="square">
            <a:spAutoFit/>
          </a:bodyPr>
          <a:lstStyle/>
          <a:p>
            <a:r>
              <a:rPr lang="en-US" sz="3600" dirty="0"/>
              <a:t>FOCUS: Up Close and Personal: Learning from Panel Data Sets</a:t>
            </a:r>
          </a:p>
        </p:txBody>
      </p:sp>
      <p:sp>
        <p:nvSpPr>
          <p:cNvPr id="3" name="Content Placeholder 2"/>
          <p:cNvSpPr>
            <a:spLocks noGrp="1"/>
          </p:cNvSpPr>
          <p:nvPr>
            <p:ph idx="1"/>
          </p:nvPr>
        </p:nvSpPr>
        <p:spPr>
          <a:xfrm>
            <a:off x="1981200" y="1373657"/>
            <a:ext cx="8229600" cy="2445798"/>
          </a:xfrm>
        </p:spPr>
        <p:txBody>
          <a:bodyPr wrap="square">
            <a:spAutoFit/>
          </a:bodyPr>
          <a:lstStyle/>
          <a:p>
            <a:r>
              <a:rPr lang="en-US" sz="2400" b="1" dirty="0">
                <a:ea typeface="ヒラギノ角ゴ Pro W3" pitchFamily="-84" charset="-128"/>
              </a:rPr>
              <a:t>Panel data sets</a:t>
            </a:r>
            <a:r>
              <a:rPr lang="en-US" sz="2400" dirty="0">
                <a:ea typeface="ヒラギノ角ゴ Pro W3" pitchFamily="-84" charset="-128"/>
              </a:rPr>
              <a:t> are data sets that show the value of one or more variables for many individuals or many firms over time.</a:t>
            </a:r>
          </a:p>
          <a:p>
            <a:r>
              <a:rPr lang="en-US" sz="2400" dirty="0">
                <a:ea typeface="ヒラギノ角ゴ Pro W3" pitchFamily="-84" charset="-128"/>
              </a:rPr>
              <a:t>One example is the </a:t>
            </a:r>
            <a:r>
              <a:rPr lang="en-US" sz="2400" i="1" dirty="0">
                <a:ea typeface="ヒラギノ角ゴ Pro W3" pitchFamily="-84" charset="-128"/>
              </a:rPr>
              <a:t>Panel Study of Income Dynamics       </a:t>
            </a:r>
            <a:r>
              <a:rPr lang="en-US" sz="2400" dirty="0">
                <a:ea typeface="ヒラギノ角ゴ Pro W3" pitchFamily="-84" charset="-128"/>
              </a:rPr>
              <a:t>(</a:t>
            </a:r>
            <a:r>
              <a:rPr lang="en-US" sz="2400" i="1" kern="0" spc="-350" dirty="0">
                <a:ea typeface="ヒラギノ角ゴ Pro W3" pitchFamily="-84" charset="-128"/>
              </a:rPr>
              <a:t>P S I </a:t>
            </a:r>
            <a:r>
              <a:rPr lang="en-US" sz="2400" i="1" dirty="0">
                <a:ea typeface="ヒラギノ角ゴ Pro W3" pitchFamily="-84" charset="-128"/>
              </a:rPr>
              <a:t>D</a:t>
            </a:r>
            <a:r>
              <a:rPr lang="en-US" sz="2400" dirty="0">
                <a:ea typeface="ヒラギノ角ゴ Pro W3" pitchFamily="-84" charset="-128"/>
              </a:rPr>
              <a:t>), which started in 1968 with approximately 4,800 families.</a:t>
            </a:r>
          </a:p>
          <a:p>
            <a:r>
              <a:rPr lang="en-US" sz="2400" dirty="0">
                <a:ea typeface="ヒラギノ角ゴ Pro W3" pitchFamily="-84" charset="-128"/>
              </a:rPr>
              <a:t>Each year, the survey asks people about their income, wage rate, number of hours worked, health, and food consumption.</a:t>
            </a:r>
            <a:endParaRPr lang="en-US" sz="2000" dirty="0">
              <a:ea typeface="ヒラギノ角ゴ Pro W3" pitchFamily="-84" charset="-128"/>
            </a:endParaRPr>
          </a:p>
        </p:txBody>
      </p:sp>
    </p:spTree>
    <p:extLst>
      <p:ext uri="{BB962C8B-B14F-4D97-AF65-F5344CB8AC3E}">
        <p14:creationId xmlns:p14="http://schemas.microsoft.com/office/powerpoint/2010/main" val="1660856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567"/>
            <a:ext cx="8229600" cy="553998"/>
          </a:xfrm>
        </p:spPr>
        <p:txBody>
          <a:bodyPr wrap="square">
            <a:spAutoFit/>
          </a:bodyPr>
          <a:lstStyle/>
          <a:p>
            <a:r>
              <a:rPr lang="en-US" sz="3600" dirty="0"/>
              <a:t>15.1 Consumption </a:t>
            </a:r>
            <a:r>
              <a:rPr lang="en-US" sz="2800" dirty="0"/>
              <a:t>(2 of 4)</a:t>
            </a:r>
            <a:endParaRPr lang="en-US" sz="3600" dirty="0"/>
          </a:p>
        </p:txBody>
      </p:sp>
      <p:sp>
        <p:nvSpPr>
          <p:cNvPr id="3" name="Content Placeholder 2"/>
          <p:cNvSpPr>
            <a:spLocks noGrp="1"/>
          </p:cNvSpPr>
          <p:nvPr>
            <p:ph idx="1"/>
          </p:nvPr>
        </p:nvSpPr>
        <p:spPr>
          <a:xfrm>
            <a:off x="1981200" y="848833"/>
            <a:ext cx="8229600" cy="397032"/>
          </a:xfrm>
        </p:spPr>
        <p:txBody>
          <a:bodyPr wrap="square">
            <a:spAutoFit/>
          </a:bodyPr>
          <a:lstStyle/>
          <a:p>
            <a:r>
              <a:rPr lang="en-US" sz="2200" dirty="0">
                <a:ea typeface="ヒラギノ角ゴ Pro W3" pitchFamily="-84" charset="-128"/>
              </a:rPr>
              <a:t>Consumption decision:</a:t>
            </a:r>
          </a:p>
        </p:txBody>
      </p:sp>
      <mc:AlternateContent xmlns:mc="http://schemas.openxmlformats.org/markup-compatibility/2006" xmlns:a14="http://schemas.microsoft.com/office/drawing/2010/main">
        <mc:Choice Requires="a14">
          <p:sp>
            <p:nvSpPr>
              <p:cNvPr id="6" name="Object 5"/>
              <p:cNvSpPr txBox="1"/>
              <p:nvPr/>
            </p:nvSpPr>
            <p:spPr>
              <a:xfrm>
                <a:off x="3306147" y="1378824"/>
                <a:ext cx="5579709" cy="44997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𝐶</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d>
                        <m:dPr>
                          <m:ctrlPr>
                            <a:rPr lang="en-US" i="1">
                              <a:solidFill>
                                <a:srgbClr val="000000"/>
                              </a:solidFill>
                              <a:latin typeface="Cambria Math" panose="02040503050406030204" pitchFamily="18" charset="0"/>
                            </a:rPr>
                          </m:ctrlPr>
                        </m:dPr>
                        <m:e>
                          <m:r>
                            <m:rPr>
                              <m:nor/>
                            </m:rPr>
                            <a:rPr lang="en-US">
                              <a:solidFill>
                                <a:srgbClr val="000000"/>
                              </a:solidFill>
                              <a:latin typeface="Cambria Math" panose="02040503050406030204" pitchFamily="18" charset="0"/>
                            </a:rPr>
                            <m:t>total</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wealt</m:t>
                          </m:r>
                          <m:sSub>
                            <m:sSubPr>
                              <m:ctrlPr>
                                <a:rPr lang="en-US" i="1">
                                  <a:solidFill>
                                    <a:srgbClr val="000000"/>
                                  </a:solidFill>
                                  <a:latin typeface="Cambria Math" panose="02040503050406030204" pitchFamily="18" charset="0"/>
                                </a:rPr>
                              </m:ctrlPr>
                            </m:sSubPr>
                            <m:e>
                              <m:r>
                                <m:rPr>
                                  <m:nor/>
                                </m:rPr>
                                <a:rPr lang="en-US">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e>
                      </m:d>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15.1</m:t>
                          </m:r>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3306147" y="1378824"/>
                <a:ext cx="5579709" cy="449976"/>
              </a:xfrm>
              <a:prstGeom prst="rect">
                <a:avLst/>
              </a:prstGeom>
              <a:blipFill>
                <a:blip r:embed="rId3"/>
                <a:stretch>
                  <a:fillRect/>
                </a:stretch>
              </a:blipFill>
            </p:spPr>
            <p:txBody>
              <a:bodyPr/>
              <a:lstStyle/>
              <a:p>
                <a:r>
                  <a:rPr lang="en-US">
                    <a:noFill/>
                  </a:rPr>
                  <a:t> </a:t>
                </a:r>
              </a:p>
            </p:txBody>
          </p:sp>
        </mc:Fallback>
      </mc:AlternateContent>
      <p:sp>
        <p:nvSpPr>
          <p:cNvPr id="5" name="Content Placeholder 4"/>
          <p:cNvSpPr>
            <a:spLocks noGrp="1"/>
          </p:cNvSpPr>
          <p:nvPr>
            <p:ph idx="13"/>
          </p:nvPr>
        </p:nvSpPr>
        <p:spPr>
          <a:xfrm>
            <a:off x="1981200" y="1926266"/>
            <a:ext cx="8229600" cy="3276600"/>
          </a:xfrm>
        </p:spPr>
        <p:txBody>
          <a:bodyPr/>
          <a:lstStyle/>
          <a:p>
            <a:pPr>
              <a:spcBef>
                <a:spcPts val="1800"/>
              </a:spcBef>
            </a:pPr>
            <a:r>
              <a:rPr lang="en-US" sz="2200" dirty="0">
                <a:ea typeface="ヒラギノ角ゴ Pro W3" pitchFamily="-84" charset="-128"/>
              </a:rPr>
              <a:t>If you want to consume the same amount every year, the constant level of consumption that you can afford equals your total wealth divided by your expected remaining life.</a:t>
            </a:r>
          </a:p>
          <a:p>
            <a:r>
              <a:rPr lang="en-US" sz="2200" dirty="0">
                <a:ea typeface="ヒラギノ角ゴ Pro W3" pitchFamily="-84" charset="-128"/>
              </a:rPr>
              <a:t>However, you might:</a:t>
            </a:r>
          </a:p>
          <a:p>
            <a:pPr lvl="1"/>
            <a:r>
              <a:rPr lang="en-US" sz="2000" dirty="0">
                <a:ea typeface="ヒラギノ角ゴ Pro W3" pitchFamily="-84" charset="-128"/>
              </a:rPr>
              <a:t>not want to plan for constant consumption over your lifetime</a:t>
            </a:r>
          </a:p>
          <a:p>
            <a:pPr lvl="1"/>
            <a:r>
              <a:rPr lang="en-US" sz="2000" dirty="0">
                <a:ea typeface="ヒラギノ角ゴ Pro W3" pitchFamily="-84" charset="-128"/>
              </a:rPr>
              <a:t>make consumption decisions in a less forward-looking fashion</a:t>
            </a:r>
          </a:p>
          <a:p>
            <a:pPr lvl="1"/>
            <a:r>
              <a:rPr lang="en-US" sz="2000" dirty="0">
                <a:ea typeface="ヒラギノ角ゴ Pro W3" pitchFamily="-84" charset="-128"/>
              </a:rPr>
              <a:t>become unemployed or sick</a:t>
            </a:r>
          </a:p>
          <a:p>
            <a:pPr lvl="1"/>
            <a:r>
              <a:rPr lang="en-US" sz="2000" dirty="0">
                <a:ea typeface="ヒラギノ角ゴ Pro W3" pitchFamily="-84" charset="-128"/>
              </a:rPr>
              <a:t>not be able to get a loan from a bank when you need to borrow</a:t>
            </a:r>
          </a:p>
        </p:txBody>
      </p:sp>
    </p:spTree>
    <p:extLst>
      <p:ext uri="{BB962C8B-B14F-4D97-AF65-F5344CB8AC3E}">
        <p14:creationId xmlns:p14="http://schemas.microsoft.com/office/powerpoint/2010/main" val="3211704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724"/>
            <a:ext cx="8229600" cy="790345"/>
          </a:xfrm>
        </p:spPr>
        <p:txBody>
          <a:bodyPr wrap="square">
            <a:spAutoFit/>
          </a:bodyPr>
          <a:lstStyle/>
          <a:p>
            <a:r>
              <a:rPr lang="en-IN" sz="2800" dirty="0"/>
              <a:t>Focus: Do People Save Enough for Retirement?</a:t>
            </a:r>
            <a:endParaRPr lang="en-US" sz="2800" dirty="0"/>
          </a:p>
        </p:txBody>
      </p:sp>
      <p:sp>
        <p:nvSpPr>
          <p:cNvPr id="5" name="Content Placeholder 4"/>
          <p:cNvSpPr>
            <a:spLocks noGrp="1"/>
          </p:cNvSpPr>
          <p:nvPr>
            <p:ph idx="13"/>
          </p:nvPr>
        </p:nvSpPr>
        <p:spPr>
          <a:xfrm>
            <a:off x="1981200" y="740170"/>
            <a:ext cx="8229600" cy="737616"/>
          </a:xfrm>
        </p:spPr>
        <p:txBody>
          <a:bodyPr/>
          <a:lstStyle/>
          <a:p>
            <a:pPr marL="0" indent="0">
              <a:buNone/>
            </a:pPr>
            <a:r>
              <a:rPr lang="en-US" sz="2200" b="1" dirty="0"/>
              <a:t>Table 1 </a:t>
            </a:r>
            <a:r>
              <a:rPr lang="en-US" sz="2200" dirty="0"/>
              <a:t>Mean Wealth of People, Age 65–69, in 2008 (in thousands of 2008 dollars)</a:t>
            </a:r>
          </a:p>
        </p:txBody>
      </p:sp>
      <p:graphicFrame>
        <p:nvGraphicFramePr>
          <p:cNvPr id="4" name="Table 3"/>
          <p:cNvGraphicFramePr>
            <a:graphicFrameLocks noGrp="1"/>
          </p:cNvGraphicFramePr>
          <p:nvPr/>
        </p:nvGraphicFramePr>
        <p:xfrm>
          <a:off x="2286000" y="1665328"/>
          <a:ext cx="7620000" cy="3729232"/>
        </p:xfrm>
        <a:graphic>
          <a:graphicData uri="http://schemas.openxmlformats.org/drawingml/2006/table">
            <a:tbl>
              <a:tblPr firstRow="1" bandRow="1">
                <a:tableStyleId>{3B4B98B0-60AC-42C2-AFA5-B58CD77FA1E5}</a:tableStyleId>
              </a:tblPr>
              <a:tblGrid>
                <a:gridCol w="3082247">
                  <a:extLst>
                    <a:ext uri="{9D8B030D-6E8A-4147-A177-3AD203B41FA5}">
                      <a16:colId xmlns:a16="http://schemas.microsoft.com/office/drawing/2014/main" val="20000"/>
                    </a:ext>
                  </a:extLst>
                </a:gridCol>
                <a:gridCol w="1853434">
                  <a:extLst>
                    <a:ext uri="{9D8B030D-6E8A-4147-A177-3AD203B41FA5}">
                      <a16:colId xmlns:a16="http://schemas.microsoft.com/office/drawing/2014/main" val="20001"/>
                    </a:ext>
                  </a:extLst>
                </a:gridCol>
                <a:gridCol w="2684319">
                  <a:extLst>
                    <a:ext uri="{9D8B030D-6E8A-4147-A177-3AD203B41FA5}">
                      <a16:colId xmlns:a16="http://schemas.microsoft.com/office/drawing/2014/main" val="20002"/>
                    </a:ext>
                  </a:extLst>
                </a:gridCol>
              </a:tblGrid>
              <a:tr h="446021">
                <a:tc>
                  <a:txBody>
                    <a:bodyPr/>
                    <a:lstStyle/>
                    <a:p>
                      <a:endParaRPr lang="en-IN" sz="1400" b="1" dirty="0">
                        <a:solidFill>
                          <a:schemeClr val="bg2"/>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r>
                        <a:rPr lang="en-IN" sz="1400" b="1" i="0" u="none" strike="noStrike" kern="1200" baseline="0" dirty="0">
                          <a:solidFill>
                            <a:schemeClr val="bg1"/>
                          </a:solidFill>
                          <a:latin typeface="+mn-lt"/>
                          <a:ea typeface="+mn-ea"/>
                          <a:cs typeface="+mn-cs"/>
                        </a:rPr>
                        <a:t>Married couples</a:t>
                      </a:r>
                      <a:endParaRPr lang="en-IN" sz="1400"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r>
                        <a:rPr lang="en-IN" sz="1400" b="1" i="0" u="none" strike="noStrike" kern="1200" baseline="0" dirty="0">
                          <a:solidFill>
                            <a:schemeClr val="bg1"/>
                          </a:solidFill>
                          <a:latin typeface="+mn-lt"/>
                          <a:ea typeface="+mn-ea"/>
                          <a:cs typeface="+mn-cs"/>
                        </a:rPr>
                        <a:t>Single person household</a:t>
                      </a:r>
                      <a:endParaRPr lang="en-IN" sz="1400"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446021">
                <a:tc>
                  <a:txBody>
                    <a:bodyPr/>
                    <a:lstStyle/>
                    <a:p>
                      <a:pPr algn="r"/>
                      <a:r>
                        <a:rPr lang="en-IN" sz="1400" b="0" i="0" u="none" strike="noStrike" kern="1200" baseline="0" dirty="0">
                          <a:solidFill>
                            <a:schemeClr val="tx1"/>
                          </a:solidFill>
                          <a:latin typeface="+mn-lt"/>
                          <a:ea typeface="+mn-ea"/>
                          <a:cs typeface="+mn-cs"/>
                        </a:rPr>
                        <a:t>Social Security pension</a:t>
                      </a:r>
                      <a:endParaRPr lang="en-IN" sz="14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    262</a:t>
                      </a:r>
                      <a:endParaRPr lang="en-IN" sz="14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134</a:t>
                      </a:r>
                      <a:endParaRPr lang="en-IN" sz="14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526553">
                <a:tc>
                  <a:txBody>
                    <a:bodyPr/>
                    <a:lstStyle/>
                    <a:p>
                      <a:pPr algn="r"/>
                      <a:r>
                        <a:rPr lang="en-IN" sz="1400" b="0" i="0" u="none" strike="noStrike" kern="1200" baseline="0" dirty="0">
                          <a:solidFill>
                            <a:schemeClr val="tx1"/>
                          </a:solidFill>
                          <a:latin typeface="+mn-lt"/>
                          <a:ea typeface="+mn-ea"/>
                          <a:cs typeface="+mn-cs"/>
                        </a:rPr>
                        <a:t>Employer-provided pension</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    129</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  63</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526553">
                <a:tc>
                  <a:txBody>
                    <a:bodyPr/>
                    <a:lstStyle/>
                    <a:p>
                      <a:pPr algn="r"/>
                      <a:r>
                        <a:rPr lang="en-IN" sz="1400" b="0" i="0" u="none" strike="noStrike" kern="1200" baseline="0" dirty="0">
                          <a:solidFill>
                            <a:schemeClr val="tx1"/>
                          </a:solidFill>
                          <a:latin typeface="+mn-lt"/>
                          <a:ea typeface="+mn-ea"/>
                          <a:cs typeface="+mn-cs"/>
                        </a:rPr>
                        <a:t>Personal retirement assets</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    182</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  47</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446021">
                <a:tc>
                  <a:txBody>
                    <a:bodyPr/>
                    <a:lstStyle/>
                    <a:p>
                      <a:pPr algn="r"/>
                      <a:r>
                        <a:rPr lang="en-IN" sz="1400" b="0" i="0" u="none" strike="noStrike" kern="1200" baseline="0" dirty="0">
                          <a:solidFill>
                            <a:schemeClr val="tx1"/>
                          </a:solidFill>
                          <a:latin typeface="+mn-lt"/>
                          <a:ea typeface="+mn-ea"/>
                          <a:cs typeface="+mn-cs"/>
                        </a:rPr>
                        <a:t>Other financial assets</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    173</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  83</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446021">
                <a:tc>
                  <a:txBody>
                    <a:bodyPr/>
                    <a:lstStyle/>
                    <a:p>
                      <a:pPr algn="r"/>
                      <a:r>
                        <a:rPr lang="en-IN" sz="1400" b="0" i="0" u="none" strike="noStrike" kern="1200" baseline="0" dirty="0">
                          <a:solidFill>
                            <a:schemeClr val="tx1"/>
                          </a:solidFill>
                          <a:latin typeface="+mn-lt"/>
                          <a:ea typeface="+mn-ea"/>
                          <a:cs typeface="+mn-cs"/>
                        </a:rPr>
                        <a:t>Home equity</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    340</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188</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446021">
                <a:tc>
                  <a:txBody>
                    <a:bodyPr/>
                    <a:lstStyle/>
                    <a:p>
                      <a:pPr algn="r"/>
                      <a:r>
                        <a:rPr lang="en-IN" sz="1400" b="0" i="0" u="none" strike="noStrike" kern="1200" baseline="0" dirty="0">
                          <a:solidFill>
                            <a:schemeClr val="tx1"/>
                          </a:solidFill>
                          <a:latin typeface="+mn-lt"/>
                          <a:ea typeface="+mn-ea"/>
                          <a:cs typeface="+mn-cs"/>
                        </a:rPr>
                        <a:t>Other equity</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     69</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  18</a:t>
                      </a:r>
                      <a:endParaRPr lang="en-IN" sz="14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446021">
                <a:tc>
                  <a:txBody>
                    <a:bodyPr/>
                    <a:lstStyle/>
                    <a:p>
                      <a:pPr algn="r"/>
                      <a:r>
                        <a:rPr lang="en-IN" sz="1400" b="0" i="0" u="none" strike="noStrike" kern="1200" baseline="0" dirty="0">
                          <a:solidFill>
                            <a:schemeClr val="tx1"/>
                          </a:solidFill>
                          <a:latin typeface="+mn-lt"/>
                          <a:ea typeface="+mn-ea"/>
                          <a:cs typeface="+mn-cs"/>
                        </a:rPr>
                        <a:t>Total</a:t>
                      </a:r>
                      <a:endParaRPr lang="en-IN" sz="14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1,155</a:t>
                      </a:r>
                      <a:endParaRPr lang="en-IN" sz="14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IN" sz="1400" b="0" i="0" u="none" strike="noStrike" kern="1200" baseline="0" dirty="0">
                          <a:solidFill>
                            <a:schemeClr val="tx1"/>
                          </a:solidFill>
                          <a:latin typeface="+mn-lt"/>
                          <a:ea typeface="+mn-ea"/>
                          <a:cs typeface="+mn-cs"/>
                        </a:rPr>
                        <a:t>533</a:t>
                      </a:r>
                      <a:endParaRPr lang="en-IN" sz="14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bl>
          </a:graphicData>
        </a:graphic>
      </p:graphicFrame>
      <p:sp>
        <p:nvSpPr>
          <p:cNvPr id="8" name="Content Placeholder 7"/>
          <p:cNvSpPr>
            <a:spLocks noGrp="1"/>
          </p:cNvSpPr>
          <p:nvPr>
            <p:ph sz="quarter" idx="14"/>
          </p:nvPr>
        </p:nvSpPr>
        <p:spPr>
          <a:xfrm>
            <a:off x="1981200" y="5582103"/>
            <a:ext cx="8229600" cy="737616"/>
          </a:xfrm>
        </p:spPr>
        <p:txBody>
          <a:bodyPr>
            <a:normAutofit/>
          </a:bodyPr>
          <a:lstStyle/>
          <a:p>
            <a:r>
              <a:rPr lang="en-US" sz="1400" i="1" dirty="0"/>
              <a:t>Source: </a:t>
            </a:r>
            <a:r>
              <a:rPr lang="en-US" dirty="0"/>
              <a:t>James M. Poterba, Steven F. Venti, and David A. Wise, “The composition and drawdown of wealth in retirement,” </a:t>
            </a:r>
            <a:r>
              <a:rPr lang="en-US" i="1" dirty="0"/>
              <a:t>Journal of Economic Perspectives</a:t>
            </a:r>
            <a:r>
              <a:rPr lang="en-US" dirty="0"/>
              <a:t>, 25(4), pages 95–118, Fall 2011.</a:t>
            </a:r>
            <a:endParaRPr lang="en-IN" sz="1400" dirty="0"/>
          </a:p>
        </p:txBody>
      </p:sp>
    </p:spTree>
    <p:extLst>
      <p:ext uri="{BB962C8B-B14F-4D97-AF65-F5344CB8AC3E}">
        <p14:creationId xmlns:p14="http://schemas.microsoft.com/office/powerpoint/2010/main" val="26384741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567"/>
            <a:ext cx="8229600" cy="553998"/>
          </a:xfrm>
        </p:spPr>
        <p:txBody>
          <a:bodyPr wrap="square">
            <a:spAutoFit/>
          </a:bodyPr>
          <a:lstStyle/>
          <a:p>
            <a:r>
              <a:rPr lang="en-US" sz="3600" dirty="0"/>
              <a:t>15.1 Consumption </a:t>
            </a:r>
            <a:r>
              <a:rPr lang="en-US" sz="2800" dirty="0"/>
              <a:t>(3 of 4)</a:t>
            </a:r>
            <a:endParaRPr lang="en-US" sz="3600" dirty="0"/>
          </a:p>
        </p:txBody>
      </p:sp>
      <p:sp>
        <p:nvSpPr>
          <p:cNvPr id="3" name="Content Placeholder 2"/>
          <p:cNvSpPr>
            <a:spLocks noGrp="1"/>
          </p:cNvSpPr>
          <p:nvPr>
            <p:ph idx="1"/>
          </p:nvPr>
        </p:nvSpPr>
        <p:spPr>
          <a:xfrm>
            <a:off x="1981200" y="848833"/>
            <a:ext cx="8229600" cy="424732"/>
          </a:xfrm>
        </p:spPr>
        <p:txBody>
          <a:bodyPr wrap="square">
            <a:spAutoFit/>
          </a:bodyPr>
          <a:lstStyle/>
          <a:p>
            <a:r>
              <a:rPr lang="en-US" sz="2400" dirty="0">
                <a:ea typeface="ヒラギノ角ゴ Pro W3" pitchFamily="-84" charset="-128"/>
              </a:rPr>
              <a:t>Consumption function with after-tax labor income:</a:t>
            </a:r>
          </a:p>
        </p:txBody>
      </p:sp>
      <mc:AlternateContent xmlns:mc="http://schemas.openxmlformats.org/markup-compatibility/2006" xmlns:a14="http://schemas.microsoft.com/office/drawing/2010/main">
        <mc:Choice Requires="a14">
          <p:sp>
            <p:nvSpPr>
              <p:cNvPr id="4" name="Object 3"/>
              <p:cNvSpPr txBox="1"/>
              <p:nvPr/>
            </p:nvSpPr>
            <p:spPr>
              <a:xfrm>
                <a:off x="3427296" y="1355320"/>
                <a:ext cx="5299311" cy="743763"/>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𝐶</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d>
                        <m:dPr>
                          <m:ctrlPr>
                            <a:rPr lang="en-US" i="1">
                              <a:solidFill>
                                <a:srgbClr val="000000"/>
                              </a:solidFill>
                              <a:latin typeface="Cambria Math" panose="02040503050406030204" pitchFamily="18" charset="0"/>
                            </a:rPr>
                          </m:ctrlPr>
                        </m:dPr>
                        <m:e>
                          <m:r>
                            <m:rPr>
                              <m:nor/>
                            </m:rPr>
                            <a:rPr lang="en-US">
                              <a:solidFill>
                                <a:srgbClr val="000000"/>
                              </a:solidFill>
                              <a:latin typeface="Cambria Math" panose="02040503050406030204" pitchFamily="18" charset="0"/>
                            </a:rPr>
                            <m:t>total</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wealt</m:t>
                          </m:r>
                          <m:sSub>
                            <m:sSubPr>
                              <m:ctrlPr>
                                <a:rPr lang="en-US" i="1">
                                  <a:solidFill>
                                    <a:srgbClr val="000000"/>
                                  </a:solidFill>
                                  <a:latin typeface="Cambria Math" panose="02040503050406030204" pitchFamily="18" charset="0"/>
                                </a:rPr>
                              </m:ctrlPr>
                            </m:sSubPr>
                            <m:e>
                              <m:r>
                                <m:rPr>
                                  <m:nor/>
                                </m:rPr>
                                <a:rPr lang="en-US">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𝐿𝑡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𝑡</m:t>
                              </m:r>
                            </m:sub>
                          </m:sSub>
                        </m:e>
                      </m:d>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15.2</m:t>
                          </m:r>
                        </m:e>
                      </m:d>
                    </m:oMath>
                  </m:oMathPara>
                </a14:m>
                <a:br>
                  <a:rPr lang="en-US" i="1" dirty="0">
                    <a:solidFill>
                      <a:srgbClr val="000000"/>
                    </a:solidFill>
                    <a:latin typeface="Cambria Math" panose="02040503050406030204" pitchFamily="18" charset="0"/>
                  </a:rPr>
                </a:br>
                <a:r>
                  <a:rPr lang="en-US" i="1" dirty="0">
                    <a:solidFill>
                      <a:srgbClr val="000000"/>
                    </a:solidFill>
                    <a:latin typeface="Cambria Math" panose="02040503050406030204" pitchFamily="18" charset="0"/>
                  </a:rPr>
                  <a:t>                                   </a:t>
                </a:r>
                <a14:m>
                  <m:oMath xmlns:m="http://schemas.openxmlformats.org/officeDocument/2006/math">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m:t>
                        </m:r>
                      </m:e>
                    </m:d>
                  </m:oMath>
                </a14:m>
                <a:endParaRPr lang="en-US" dirty="0"/>
              </a:p>
            </p:txBody>
          </p:sp>
        </mc:Choice>
        <mc:Fallback xmlns="">
          <p:sp>
            <p:nvSpPr>
              <p:cNvPr id="4" name="Object 3"/>
              <p:cNvSpPr txBox="1">
                <a:spLocks noRot="1" noChangeAspect="1" noMove="1" noResize="1" noEditPoints="1" noAdjustHandles="1" noChangeArrowheads="1" noChangeShapeType="1" noTextEdit="1"/>
              </p:cNvSpPr>
              <p:nvPr/>
            </p:nvSpPr>
            <p:spPr>
              <a:xfrm>
                <a:off x="3427296" y="1355320"/>
                <a:ext cx="5299311" cy="743763"/>
              </a:xfrm>
              <a:prstGeom prst="rect">
                <a:avLst/>
              </a:prstGeom>
              <a:blipFill>
                <a:blip r:embed="rId3"/>
                <a:stretch>
                  <a:fillRect/>
                </a:stretch>
              </a:blipFill>
            </p:spPr>
            <p:txBody>
              <a:bodyPr/>
              <a:lstStyle/>
              <a:p>
                <a:r>
                  <a:rPr lang="en-US">
                    <a:noFill/>
                  </a:rPr>
                  <a:t> </a:t>
                </a:r>
              </a:p>
            </p:txBody>
          </p:sp>
        </mc:Fallback>
      </mc:AlternateContent>
      <p:sp>
        <p:nvSpPr>
          <p:cNvPr id="5" name="Content Placeholder 4"/>
          <p:cNvSpPr>
            <a:spLocks noGrp="1"/>
          </p:cNvSpPr>
          <p:nvPr>
            <p:ph idx="13"/>
          </p:nvPr>
        </p:nvSpPr>
        <p:spPr>
          <a:xfrm>
            <a:off x="1981200" y="2209801"/>
            <a:ext cx="8229600" cy="3762153"/>
          </a:xfrm>
        </p:spPr>
        <p:txBody>
          <a:bodyPr/>
          <a:lstStyle/>
          <a:p>
            <a:r>
              <a:rPr lang="en-US" sz="2400" dirty="0">
                <a:ea typeface="ヒラギノ角ゴ Pro W3" pitchFamily="-84" charset="-128"/>
              </a:rPr>
              <a:t>Expectations affect consumption:</a:t>
            </a:r>
          </a:p>
          <a:p>
            <a:pPr lvl="1"/>
            <a:r>
              <a:rPr lang="en-US" sz="2400" dirty="0">
                <a:ea typeface="ヒラギノ角ゴ Pro W3" pitchFamily="-84" charset="-128"/>
              </a:rPr>
              <a:t>Directly through human wealth</a:t>
            </a:r>
          </a:p>
          <a:p>
            <a:pPr lvl="1"/>
            <a:r>
              <a:rPr lang="en-US" sz="2400" dirty="0">
                <a:ea typeface="ヒラギノ角ゴ Pro W3" pitchFamily="-84" charset="-128"/>
              </a:rPr>
              <a:t>Indirectly through nonhuman wealth</a:t>
            </a:r>
          </a:p>
          <a:p>
            <a:r>
              <a:rPr lang="en-US" sz="2400" dirty="0">
                <a:ea typeface="ヒラギノ角ゴ Pro W3" pitchFamily="-84" charset="-128"/>
              </a:rPr>
              <a:t>Implications of expectations of the relation between consumption and income:</a:t>
            </a:r>
          </a:p>
          <a:p>
            <a:pPr marL="739775" lvl="1" indent="-339725"/>
            <a:r>
              <a:rPr lang="en-US" sz="2400" i="1" dirty="0">
                <a:ea typeface="ヒラギノ角ゴ Pro W3" pitchFamily="-84" charset="-128"/>
              </a:rPr>
              <a:t>Consumption is likely to respond less than one-for-one in current income.</a:t>
            </a:r>
          </a:p>
          <a:p>
            <a:pPr marL="739775" lvl="1" indent="-339725"/>
            <a:r>
              <a:rPr lang="en-US" sz="2400" i="1" dirty="0">
                <a:ea typeface="ヒラギノ角ゴ Pro W3" pitchFamily="-84" charset="-128"/>
              </a:rPr>
              <a:t>Consumption may move even if current income does not change.</a:t>
            </a:r>
          </a:p>
        </p:txBody>
      </p:sp>
    </p:spTree>
    <p:extLst>
      <p:ext uri="{BB962C8B-B14F-4D97-AF65-F5344CB8AC3E}">
        <p14:creationId xmlns:p14="http://schemas.microsoft.com/office/powerpoint/2010/main" val="3131868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1"/>
            <a:ext cx="8229600" cy="550651"/>
          </a:xfrm>
        </p:spPr>
        <p:txBody>
          <a:bodyPr wrap="square">
            <a:noAutofit/>
          </a:bodyPr>
          <a:lstStyle/>
          <a:p>
            <a:r>
              <a:rPr lang="en-US" sz="3600" dirty="0"/>
              <a:t>15.1 Consumption </a:t>
            </a:r>
            <a:r>
              <a:rPr lang="en-US" sz="2800" dirty="0"/>
              <a:t>(4 of 4)</a:t>
            </a:r>
            <a:endParaRPr lang="en-US" sz="3600" dirty="0"/>
          </a:p>
        </p:txBody>
      </p:sp>
      <p:sp>
        <p:nvSpPr>
          <p:cNvPr id="3" name="Content Placeholder 2"/>
          <p:cNvSpPr>
            <a:spLocks noGrp="1"/>
          </p:cNvSpPr>
          <p:nvPr>
            <p:ph idx="1"/>
          </p:nvPr>
        </p:nvSpPr>
        <p:spPr>
          <a:xfrm>
            <a:off x="1990436" y="895928"/>
            <a:ext cx="8229600" cy="323273"/>
          </a:xfrm>
        </p:spPr>
        <p:txBody>
          <a:bodyPr wrap="square">
            <a:noAutofit/>
          </a:bodyPr>
          <a:lstStyle/>
          <a:p>
            <a:pPr marL="0" indent="0">
              <a:buNone/>
            </a:pPr>
            <a:r>
              <a:rPr lang="en-US" sz="2000" b="1" dirty="0"/>
              <a:t>Figure 15.1 </a:t>
            </a:r>
            <a:r>
              <a:rPr lang="en-US" sz="2000" dirty="0"/>
              <a:t>Expected Change in Family Income since 1990</a:t>
            </a:r>
          </a:p>
        </p:txBody>
      </p:sp>
      <p:sp>
        <p:nvSpPr>
          <p:cNvPr id="5" name="Content Placeholder 4"/>
          <p:cNvSpPr>
            <a:spLocks noGrp="1"/>
          </p:cNvSpPr>
          <p:nvPr>
            <p:ph idx="13"/>
          </p:nvPr>
        </p:nvSpPr>
        <p:spPr>
          <a:xfrm>
            <a:off x="1990436" y="1417780"/>
            <a:ext cx="8229600" cy="609600"/>
          </a:xfrm>
        </p:spPr>
        <p:txBody>
          <a:bodyPr>
            <a:noAutofit/>
          </a:bodyPr>
          <a:lstStyle/>
          <a:p>
            <a:pPr marL="0" indent="0">
              <a:buNone/>
            </a:pPr>
            <a:r>
              <a:rPr lang="en-US" sz="2000" dirty="0"/>
              <a:t>After falling sharply in 2008 and 2009, expectations of income growth remained low for a long time.</a:t>
            </a:r>
          </a:p>
        </p:txBody>
      </p:sp>
      <p:pic>
        <p:nvPicPr>
          <p:cNvPr id="9" name="Picture Placeholder 8" descr="An undulated line graph plots the percentage change in the income of a family, in terms of 3-month moving average during the years between 1990 and 2018.&#10;Long description is available in notes, press F6.">
            <a:extLst>
              <a:ext uri="{FF2B5EF4-FFF2-40B4-BE49-F238E27FC236}">
                <a16:creationId xmlns:a16="http://schemas.microsoft.com/office/drawing/2014/main" id="{36E1224F-6C50-4EEB-9FCE-12B1B1A8C030}"/>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361562" y="2209801"/>
            <a:ext cx="5477639" cy="3096057"/>
          </a:xfrm>
          <a:prstGeom prst="rect">
            <a:avLst/>
          </a:prstGeom>
        </p:spPr>
      </p:pic>
      <p:sp>
        <p:nvSpPr>
          <p:cNvPr id="4" name="Content Placeholder 3"/>
          <p:cNvSpPr>
            <a:spLocks noGrp="1"/>
          </p:cNvSpPr>
          <p:nvPr>
            <p:ph sz="quarter" idx="14"/>
          </p:nvPr>
        </p:nvSpPr>
        <p:spPr>
          <a:xfrm>
            <a:off x="1981200" y="5410200"/>
            <a:ext cx="8153400" cy="914400"/>
          </a:xfrm>
        </p:spPr>
        <p:txBody>
          <a:bodyPr>
            <a:noAutofit/>
          </a:bodyPr>
          <a:lstStyle/>
          <a:p>
            <a:r>
              <a:rPr lang="en-IN" i="1" dirty="0"/>
              <a:t>Source: </a:t>
            </a:r>
            <a:r>
              <a:rPr lang="en-US" dirty="0"/>
              <a:t>Survey of Consumers, Table 14, University of Michigan, https://data.sca.isr.umich.edu.</a:t>
            </a:r>
            <a:endParaRPr lang="en-IN" dirty="0"/>
          </a:p>
          <a:p>
            <a:pPr marL="0" indent="0">
              <a:spcBef>
                <a:spcPts val="600"/>
              </a:spcBef>
              <a:buNone/>
            </a:pPr>
            <a:r>
              <a:rPr lang="en-IN" dirty="0"/>
              <a:t>The shaded areas represent recessions.</a:t>
            </a:r>
          </a:p>
        </p:txBody>
      </p:sp>
    </p:spTree>
    <p:extLst>
      <p:ext uri="{BB962C8B-B14F-4D97-AF65-F5344CB8AC3E}">
        <p14:creationId xmlns:p14="http://schemas.microsoft.com/office/powerpoint/2010/main" val="15468188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567"/>
            <a:ext cx="8229600" cy="553998"/>
          </a:xfrm>
        </p:spPr>
        <p:txBody>
          <a:bodyPr wrap="square">
            <a:spAutoFit/>
          </a:bodyPr>
          <a:lstStyle/>
          <a:p>
            <a:r>
              <a:rPr lang="en-US" sz="3600" dirty="0"/>
              <a:t>15.2 Investment </a:t>
            </a:r>
            <a:r>
              <a:rPr lang="en-US" sz="2800" dirty="0"/>
              <a:t>(1 of 5)</a:t>
            </a:r>
            <a:endParaRPr lang="en-US" sz="3600" dirty="0"/>
          </a:p>
        </p:txBody>
      </p:sp>
      <p:sp>
        <p:nvSpPr>
          <p:cNvPr id="3" name="Content Placeholder 2"/>
          <p:cNvSpPr>
            <a:spLocks noGrp="1"/>
          </p:cNvSpPr>
          <p:nvPr>
            <p:ph idx="1"/>
          </p:nvPr>
        </p:nvSpPr>
        <p:spPr>
          <a:xfrm>
            <a:off x="1981200" y="848834"/>
            <a:ext cx="8229600" cy="1933863"/>
          </a:xfrm>
        </p:spPr>
        <p:txBody>
          <a:bodyPr wrap="square">
            <a:spAutoFit/>
          </a:bodyPr>
          <a:lstStyle/>
          <a:p>
            <a:r>
              <a:rPr lang="en-US" sz="2400" dirty="0">
                <a:ea typeface="ヒラギノ角ゴ Pro W3" pitchFamily="-84" charset="-128"/>
              </a:rPr>
              <a:t>To compute the present value of expected profits the firm must first estimate how long the machine will last or the depreciation rate </a:t>
            </a:r>
            <a:r>
              <a:rPr lang="el-GR" sz="2400" dirty="0">
                <a:ea typeface="ヒラギノ角ゴ Pro W3" pitchFamily="-84" charset="-128"/>
                <a:cs typeface="Times New Roman" panose="02020603050405020304" pitchFamily="18" charset="0"/>
              </a:rPr>
              <a:t>δ</a:t>
            </a:r>
            <a:r>
              <a:rPr lang="en-US" sz="2400" dirty="0">
                <a:ea typeface="ヒラギノ角ゴ Pro W3" pitchFamily="-84" charset="-128"/>
                <a:cs typeface="Times New Roman" panose="02020603050405020304" pitchFamily="18" charset="0"/>
              </a:rPr>
              <a:t>.</a:t>
            </a:r>
          </a:p>
          <a:p>
            <a:r>
              <a:rPr lang="en-US" sz="2400" dirty="0">
                <a:ea typeface="ヒラギノ角ゴ Pro W3" pitchFamily="-84" charset="-128"/>
              </a:rPr>
              <a:t>The </a:t>
            </a:r>
            <a:r>
              <a:rPr lang="en-US" sz="2400" i="1" dirty="0">
                <a:ea typeface="ヒラギノ角ゴ Pro W3" pitchFamily="-84" charset="-128"/>
              </a:rPr>
              <a:t>present value of expected profits </a:t>
            </a:r>
            <a:r>
              <a:rPr lang="en-US" sz="2400" dirty="0">
                <a:ea typeface="ヒラギノ角ゴ Pro W3" pitchFamily="-84" charset="-128"/>
              </a:rPr>
              <a:t>from buying the machine in year </a:t>
            </a:r>
            <a:r>
              <a:rPr lang="en-US" sz="2400" i="1" dirty="0">
                <a:ea typeface="ヒラギノ角ゴ Pro W3" pitchFamily="-84" charset="-128"/>
              </a:rPr>
              <a:t>t</a:t>
            </a:r>
            <a:r>
              <a:rPr lang="en-US" sz="2400" dirty="0">
                <a:ea typeface="ヒラギノ角ゴ Pro W3" pitchFamily="-84" charset="-128"/>
              </a:rPr>
              <a:t> is:</a:t>
            </a:r>
          </a:p>
        </p:txBody>
      </p:sp>
      <mc:AlternateContent xmlns:mc="http://schemas.openxmlformats.org/markup-compatibility/2006" xmlns:a14="http://schemas.microsoft.com/office/drawing/2010/main">
        <mc:Choice Requires="a14">
          <p:sp>
            <p:nvSpPr>
              <p:cNvPr id="5" name="Object 4"/>
              <p:cNvSpPr txBox="1"/>
              <p:nvPr/>
            </p:nvSpPr>
            <p:spPr>
              <a:xfrm>
                <a:off x="2090739" y="3013075"/>
                <a:ext cx="8010525" cy="8318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sub>
                            <m:sup>
                              <m:r>
                                <a:rPr lang="en-US" i="1">
                                  <a:solidFill>
                                    <a:srgbClr val="000000"/>
                                  </a:solidFill>
                                  <a:latin typeface="Cambria Math" panose="02040503050406030204" pitchFamily="18" charset="0"/>
                                </a:rPr>
                                <m:t>𝑒</m:t>
                              </m:r>
                            </m:sup>
                          </m:sSubSup>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den>
                      </m:f>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e>
                          </m:d>
                        </m:den>
                      </m:f>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m:rPr>
                              <m:sty m:val="p"/>
                            </m:rPr>
                            <a:rPr lang="en-US">
                              <a:solidFill>
                                <a:srgbClr val="000000"/>
                              </a:solidFill>
                              <a:latin typeface="Cambria Math" panose="02040503050406030204" pitchFamily="18" charset="0"/>
                            </a:rPr>
                            <m:t>δ</m:t>
                          </m:r>
                        </m:e>
                      </m:d>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15.3</m:t>
                          </m:r>
                        </m:e>
                      </m:d>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2090739" y="3013075"/>
                <a:ext cx="8010525" cy="831850"/>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81200" y="3962401"/>
            <a:ext cx="8229600" cy="342900"/>
          </a:xfrm>
        </p:spPr>
        <p:txBody>
          <a:bodyPr>
            <a:normAutofit lnSpcReduction="10000"/>
          </a:bodyPr>
          <a:lstStyle/>
          <a:p>
            <a:r>
              <a:rPr lang="en-US" sz="2400" dirty="0">
                <a:ea typeface="ヒラギノ角ゴ Pro W3" pitchFamily="-84" charset="-128"/>
              </a:rPr>
              <a:t>The investment function becomes:</a:t>
            </a:r>
          </a:p>
        </p:txBody>
      </p:sp>
      <mc:AlternateContent xmlns:mc="http://schemas.openxmlformats.org/markup-compatibility/2006" xmlns:a14="http://schemas.microsoft.com/office/drawing/2010/main">
        <mc:Choice Requires="a14">
          <p:sp>
            <p:nvSpPr>
              <p:cNvPr id="6" name="Object 5"/>
              <p:cNvSpPr txBox="1"/>
              <p:nvPr/>
            </p:nvSpPr>
            <p:spPr>
              <a:xfrm>
                <a:off x="3699876" y="4877452"/>
                <a:ext cx="4072525" cy="76134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sub>
                                <m:sup>
                                  <m:r>
                                    <a:rPr lang="en-US" i="1">
                                      <a:solidFill>
                                        <a:srgbClr val="000000"/>
                                      </a:solidFill>
                                      <a:latin typeface="Cambria Math" panose="02040503050406030204" pitchFamily="18" charset="0"/>
                                    </a:rPr>
                                    <m:t>𝑒</m:t>
                                  </m:r>
                                </m:sup>
                              </m:sSubSup>
                            </m:e>
                          </m:d>
                        </m:e>
                      </m:d>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15.4</m:t>
                          </m:r>
                        </m:e>
                      </m:d>
                    </m:oMath>
                  </m:oMathPara>
                </a14:m>
                <a:br>
                  <a:rPr lang="en-US" i="1" dirty="0">
                    <a:solidFill>
                      <a:srgbClr val="000000"/>
                    </a:solidFill>
                    <a:latin typeface="Cambria Math" panose="02040503050406030204" pitchFamily="18" charset="0"/>
                  </a:rPr>
                </a:br>
                <a:r>
                  <a:rPr lang="en-US" i="1" dirty="0">
                    <a:solidFill>
                      <a:srgbClr val="000000"/>
                    </a:solidFill>
                    <a:latin typeface="Cambria Math" panose="02040503050406030204" pitchFamily="18" charset="0"/>
                  </a:rPr>
                  <a:t>             </a:t>
                </a:r>
                <a14:m>
                  <m:oMath xmlns:m="http://schemas.openxmlformats.org/officeDocument/2006/math">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m:t>
                        </m:r>
                      </m:e>
                    </m:d>
                  </m:oMath>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3699876" y="4877452"/>
                <a:ext cx="4072525" cy="76134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063684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567"/>
            <a:ext cx="8229600" cy="553998"/>
          </a:xfrm>
        </p:spPr>
        <p:txBody>
          <a:bodyPr wrap="square">
            <a:spAutoFit/>
          </a:bodyPr>
          <a:lstStyle/>
          <a:p>
            <a:r>
              <a:rPr lang="en-US" sz="3600" dirty="0"/>
              <a:t>15.2 Investment </a:t>
            </a:r>
            <a:r>
              <a:rPr lang="en-US" sz="2800" dirty="0"/>
              <a:t>(2 of 5)</a:t>
            </a:r>
            <a:endParaRPr lang="en-US" sz="3600" dirty="0"/>
          </a:p>
        </p:txBody>
      </p:sp>
      <p:sp>
        <p:nvSpPr>
          <p:cNvPr id="3" name="Content Placeholder 2"/>
          <p:cNvSpPr>
            <a:spLocks noGrp="1"/>
          </p:cNvSpPr>
          <p:nvPr>
            <p:ph idx="1"/>
          </p:nvPr>
        </p:nvSpPr>
        <p:spPr>
          <a:xfrm>
            <a:off x="1981200" y="848833"/>
            <a:ext cx="8229600" cy="424732"/>
          </a:xfrm>
        </p:spPr>
        <p:txBody>
          <a:bodyPr wrap="square">
            <a:spAutoFit/>
          </a:bodyPr>
          <a:lstStyle/>
          <a:p>
            <a:pPr marL="0" indent="0">
              <a:buNone/>
            </a:pPr>
            <a:r>
              <a:rPr lang="en-US" sz="2400" b="1" dirty="0"/>
              <a:t>Figure 15.2 </a:t>
            </a:r>
            <a:r>
              <a:rPr lang="en-US" sz="2400" dirty="0"/>
              <a:t>Computing the Present Value of Expected Profits</a:t>
            </a:r>
          </a:p>
        </p:txBody>
      </p:sp>
      <p:pic>
        <p:nvPicPr>
          <p:cNvPr id="10" name="Picture 4" descr="An illustration shows the use of expected profit in two years, “Year t plus 1” and “Year t plus 2” to determine the present value in “Year t.”&#10;Long description is available in notes, press F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5681" y="1758988"/>
            <a:ext cx="7673500" cy="19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3814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9165"/>
            <a:ext cx="8229600" cy="989823"/>
          </a:xfrm>
        </p:spPr>
        <p:txBody>
          <a:bodyPr wrap="square">
            <a:spAutoFit/>
          </a:bodyPr>
          <a:lstStyle/>
          <a:p>
            <a:r>
              <a:rPr lang="en-US" sz="3600" dirty="0"/>
              <a:t>FOCUS: Investment and the Stock Market</a:t>
            </a:r>
          </a:p>
        </p:txBody>
      </p:sp>
      <p:sp>
        <p:nvSpPr>
          <p:cNvPr id="3" name="Content Placeholder 2"/>
          <p:cNvSpPr>
            <a:spLocks noGrp="1"/>
          </p:cNvSpPr>
          <p:nvPr>
            <p:ph idx="1"/>
          </p:nvPr>
        </p:nvSpPr>
        <p:spPr>
          <a:xfrm>
            <a:off x="1981200" y="1371600"/>
            <a:ext cx="8229600" cy="757130"/>
          </a:xfrm>
        </p:spPr>
        <p:txBody>
          <a:bodyPr wrap="square">
            <a:spAutoFit/>
          </a:bodyPr>
          <a:lstStyle/>
          <a:p>
            <a:pPr marL="285750" indent="-285750"/>
            <a:r>
              <a:rPr lang="en-US" sz="2400" b="1" dirty="0"/>
              <a:t>Figure 1 </a:t>
            </a:r>
            <a:r>
              <a:rPr lang="en-US" sz="2400" dirty="0"/>
              <a:t>Tobin’s </a:t>
            </a:r>
            <a:r>
              <a:rPr lang="en-US" sz="2400" i="1" dirty="0"/>
              <a:t>q</a:t>
            </a:r>
            <a:r>
              <a:rPr lang="en-US" sz="2400" dirty="0"/>
              <a:t> versus the Ratio of Investment to Capital. Annual Rates of Change since 1962</a:t>
            </a:r>
          </a:p>
        </p:txBody>
      </p:sp>
      <p:pic>
        <p:nvPicPr>
          <p:cNvPr id="8" name="Picture Placeholder 7" descr="A dual axis dual line graph plots the change in Tobin’s “q” and the change in the ratio of investment to capital during the years between 1962 and 2016.&#10;Long description is available in notes, press F6.&#10;">
            <a:extLst>
              <a:ext uri="{FF2B5EF4-FFF2-40B4-BE49-F238E27FC236}">
                <a16:creationId xmlns:a16="http://schemas.microsoft.com/office/drawing/2014/main" id="{30382089-ECD1-461C-906B-30AEC271597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251666" y="2326715"/>
            <a:ext cx="5688668" cy="3052166"/>
          </a:xfrm>
          <a:prstGeom prst="rect">
            <a:avLst/>
          </a:prstGeom>
        </p:spPr>
      </p:pic>
      <p:sp>
        <p:nvSpPr>
          <p:cNvPr id="5" name="Content Placeholder 4"/>
          <p:cNvSpPr>
            <a:spLocks noGrp="1"/>
          </p:cNvSpPr>
          <p:nvPr>
            <p:ph sz="quarter" idx="14"/>
          </p:nvPr>
        </p:nvSpPr>
        <p:spPr>
          <a:xfrm>
            <a:off x="1981200" y="5562600"/>
            <a:ext cx="8229600" cy="762000"/>
          </a:xfrm>
        </p:spPr>
        <p:txBody>
          <a:bodyPr>
            <a:normAutofit/>
          </a:bodyPr>
          <a:lstStyle/>
          <a:p>
            <a:r>
              <a:rPr lang="en-US" sz="1400" i="1" dirty="0"/>
              <a:t>Source: </a:t>
            </a:r>
            <a:r>
              <a:rPr lang="en-US" dirty="0"/>
              <a:t>Flow of Funds, Table s5a. Numerator of </a:t>
            </a:r>
            <a:r>
              <a:rPr lang="en-US" i="1" dirty="0"/>
              <a:t>q</a:t>
            </a:r>
            <a:r>
              <a:rPr lang="en-US" dirty="0"/>
              <a:t>: Market value of equity + Debt + Loans – Financial Assets, nonfinancial US corporations. Denominator: Nonfinancial assets of nonfinancial US corporations.</a:t>
            </a:r>
            <a:r>
              <a:rPr lang="en-US" sz="1400" dirty="0"/>
              <a:t>.</a:t>
            </a:r>
            <a:endParaRPr lang="en-IN" sz="1400" dirty="0"/>
          </a:p>
        </p:txBody>
      </p:sp>
    </p:spTree>
    <p:extLst>
      <p:ext uri="{BB962C8B-B14F-4D97-AF65-F5344CB8AC3E}">
        <p14:creationId xmlns:p14="http://schemas.microsoft.com/office/powerpoint/2010/main" val="1315715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567"/>
            <a:ext cx="8229600" cy="553998"/>
          </a:xfrm>
        </p:spPr>
        <p:txBody>
          <a:bodyPr wrap="square">
            <a:spAutoFit/>
          </a:bodyPr>
          <a:lstStyle/>
          <a:p>
            <a:r>
              <a:rPr lang="en-US" sz="3600" dirty="0"/>
              <a:t>15.2 Investment </a:t>
            </a:r>
            <a:r>
              <a:rPr lang="en-US" sz="2800" dirty="0"/>
              <a:t>(3 of 5)</a:t>
            </a:r>
            <a:endParaRPr lang="en-US" sz="3600" dirty="0"/>
          </a:p>
        </p:txBody>
      </p:sp>
      <p:sp>
        <p:nvSpPr>
          <p:cNvPr id="3" name="Content Placeholder 2"/>
          <p:cNvSpPr>
            <a:spLocks noGrp="1"/>
          </p:cNvSpPr>
          <p:nvPr>
            <p:ph idx="1"/>
          </p:nvPr>
        </p:nvSpPr>
        <p:spPr>
          <a:xfrm>
            <a:off x="1981200" y="838200"/>
            <a:ext cx="8229600" cy="424732"/>
          </a:xfrm>
        </p:spPr>
        <p:txBody>
          <a:bodyPr wrap="square">
            <a:spAutoFit/>
          </a:bodyPr>
          <a:lstStyle/>
          <a:p>
            <a:r>
              <a:rPr lang="en-US" sz="2400" dirty="0">
                <a:ea typeface="ヒラギノ角ゴ Pro W3" pitchFamily="-84" charset="-128"/>
              </a:rPr>
              <a:t>Assume </a:t>
            </a:r>
            <a:r>
              <a:rPr lang="en-US" sz="2400" b="1" dirty="0">
                <a:ea typeface="ヒラギノ角ゴ Pro W3" pitchFamily="-84" charset="-128"/>
              </a:rPr>
              <a:t>static expectations</a:t>
            </a:r>
            <a:r>
              <a:rPr lang="en-US" sz="2400" dirty="0">
                <a:ea typeface="ヒラギノ角ゴ Pro W3" pitchFamily="-84" charset="-128"/>
              </a:rPr>
              <a:t>:</a:t>
            </a:r>
          </a:p>
        </p:txBody>
      </p:sp>
      <mc:AlternateContent xmlns:mc="http://schemas.openxmlformats.org/markup-compatibility/2006" xmlns:a14="http://schemas.microsoft.com/office/drawing/2010/main">
        <mc:Choice Requires="a14">
          <p:sp>
            <p:nvSpPr>
              <p:cNvPr id="5" name="Object 4"/>
              <p:cNvSpPr txBox="1"/>
              <p:nvPr/>
            </p:nvSpPr>
            <p:spPr>
              <a:xfrm>
                <a:off x="4661192" y="1336930"/>
                <a:ext cx="2793419" cy="93114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sub>
                      </m:sSub>
                    </m:oMath>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𝑒</m:t>
                          </m:r>
                        </m:sup>
                      </m:sSub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4661192" y="1336930"/>
                <a:ext cx="2793419" cy="931141"/>
              </a:xfrm>
              <a:prstGeom prst="rect">
                <a:avLst/>
              </a:prstGeom>
              <a:blipFill>
                <a:blip r:embed="rId3"/>
                <a:stretch>
                  <a:fillRect l="-655"/>
                </a:stretch>
              </a:blipFill>
            </p:spPr>
            <p:txBody>
              <a:bodyPr/>
              <a:lstStyle/>
              <a:p>
                <a:r>
                  <a:rPr lang="en-US">
                    <a:noFill/>
                  </a:rPr>
                  <a:t> </a:t>
                </a:r>
              </a:p>
            </p:txBody>
          </p:sp>
        </mc:Fallback>
      </mc:AlternateContent>
      <p:sp>
        <p:nvSpPr>
          <p:cNvPr id="4" name="Content Placeholder 3"/>
          <p:cNvSpPr>
            <a:spLocks noGrp="1"/>
          </p:cNvSpPr>
          <p:nvPr>
            <p:ph idx="13"/>
          </p:nvPr>
        </p:nvSpPr>
        <p:spPr>
          <a:xfrm>
            <a:off x="1971675" y="2362200"/>
            <a:ext cx="8229600" cy="381000"/>
          </a:xfrm>
        </p:spPr>
        <p:txBody>
          <a:bodyPr>
            <a:normAutofit/>
          </a:bodyPr>
          <a:lstStyle/>
          <a:p>
            <a:pPr marL="0" indent="266700">
              <a:buNone/>
            </a:pPr>
            <a:r>
              <a:rPr lang="en-US" sz="2400" dirty="0">
                <a:ea typeface="ヒラギノ角ゴ Pro W3" pitchFamily="-84" charset="-128"/>
              </a:rPr>
              <a:t>so that equation (15.3) becomes:</a:t>
            </a:r>
          </a:p>
        </p:txBody>
      </p:sp>
      <mc:AlternateContent xmlns:mc="http://schemas.openxmlformats.org/markup-compatibility/2006" xmlns:a14="http://schemas.microsoft.com/office/drawing/2010/main">
        <mc:Choice Requires="a14">
          <p:sp>
            <p:nvSpPr>
              <p:cNvPr id="8" name="Object 7"/>
              <p:cNvSpPr txBox="1"/>
              <p:nvPr/>
            </p:nvSpPr>
            <p:spPr>
              <a:xfrm>
                <a:off x="3555338" y="2917592"/>
                <a:ext cx="5072463" cy="69541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sub>
                          </m:sSub>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𝛿</m:t>
                          </m:r>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15.5</m:t>
                          </m:r>
                        </m:e>
                      </m:d>
                    </m:oMath>
                  </m:oMathPara>
                </a14:m>
                <a:endParaRPr lang="en-US" dirty="0"/>
              </a:p>
            </p:txBody>
          </p:sp>
        </mc:Choice>
        <mc:Fallback xmlns="">
          <p:sp>
            <p:nvSpPr>
              <p:cNvPr id="8" name="Object 7"/>
              <p:cNvSpPr txBox="1">
                <a:spLocks noRot="1" noChangeAspect="1" noMove="1" noResize="1" noEditPoints="1" noAdjustHandles="1" noChangeArrowheads="1" noChangeShapeType="1" noTextEdit="1"/>
              </p:cNvSpPr>
              <p:nvPr/>
            </p:nvSpPr>
            <p:spPr>
              <a:xfrm>
                <a:off x="3555338" y="2917592"/>
                <a:ext cx="5072463" cy="695419"/>
              </a:xfrm>
              <a:prstGeom prst="rect">
                <a:avLst/>
              </a:prstGeom>
              <a:blipFill>
                <a:blip r:embed="rId4"/>
                <a:stretch>
                  <a:fillRect/>
                </a:stretch>
              </a:blipFill>
            </p:spPr>
            <p:txBody>
              <a:bodyPr/>
              <a:lstStyle/>
              <a:p>
                <a:r>
                  <a:rPr lang="en-US">
                    <a:noFill/>
                  </a:rPr>
                  <a:t> </a:t>
                </a:r>
              </a:p>
            </p:txBody>
          </p:sp>
        </mc:Fallback>
      </mc:AlternateContent>
      <p:sp>
        <p:nvSpPr>
          <p:cNvPr id="6" name="Content Placeholder 5"/>
          <p:cNvSpPr>
            <a:spLocks noGrp="1"/>
          </p:cNvSpPr>
          <p:nvPr>
            <p:ph sz="quarter" idx="14"/>
          </p:nvPr>
        </p:nvSpPr>
        <p:spPr>
          <a:xfrm>
            <a:off x="1972332" y="3758833"/>
            <a:ext cx="8234934" cy="359508"/>
          </a:xfrm>
        </p:spPr>
        <p:txBody>
          <a:bodyPr>
            <a:normAutofit/>
          </a:bodyPr>
          <a:lstStyle/>
          <a:p>
            <a:r>
              <a:rPr lang="en-US" sz="2000" dirty="0">
                <a:ea typeface="ヒラギノ角ゴ Pro W3" pitchFamily="-84" charset="-128"/>
              </a:rPr>
              <a:t>Replacing equation (15.5) in equation (15.4) gives:</a:t>
            </a:r>
          </a:p>
        </p:txBody>
      </p:sp>
      <mc:AlternateContent xmlns:mc="http://schemas.openxmlformats.org/markup-compatibility/2006" xmlns:a14="http://schemas.microsoft.com/office/drawing/2010/main">
        <mc:Choice Requires="a14">
          <p:sp>
            <p:nvSpPr>
              <p:cNvPr id="9" name="Object 8"/>
              <p:cNvSpPr txBox="1"/>
              <p:nvPr/>
            </p:nvSpPr>
            <p:spPr>
              <a:xfrm>
                <a:off x="3597276" y="4267201"/>
                <a:ext cx="4995863" cy="8223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𝛿</m:t>
                              </m:r>
                            </m:den>
                          </m:f>
                        </m:e>
                      </m:d>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15.6</m:t>
                          </m:r>
                        </m:e>
                      </m:d>
                    </m:oMath>
                  </m:oMathPara>
                </a14:m>
                <a:endParaRPr lang="en-US" dirty="0"/>
              </a:p>
            </p:txBody>
          </p:sp>
        </mc:Choice>
        <mc:Fallback xmlns="">
          <p:sp>
            <p:nvSpPr>
              <p:cNvPr id="9" name="Object 8"/>
              <p:cNvSpPr txBox="1">
                <a:spLocks noRot="1" noChangeAspect="1" noMove="1" noResize="1" noEditPoints="1" noAdjustHandles="1" noChangeArrowheads="1" noChangeShapeType="1" noTextEdit="1"/>
              </p:cNvSpPr>
              <p:nvPr/>
            </p:nvSpPr>
            <p:spPr>
              <a:xfrm>
                <a:off x="3597276" y="4267201"/>
                <a:ext cx="4995863" cy="822325"/>
              </a:xfrm>
              <a:prstGeom prst="rect">
                <a:avLst/>
              </a:prstGeom>
              <a:blipFill>
                <a:blip r:embed="rId5"/>
                <a:stretch>
                  <a:fillRect/>
                </a:stretch>
              </a:blipFill>
            </p:spPr>
            <p:txBody>
              <a:bodyPr/>
              <a:lstStyle/>
              <a:p>
                <a:r>
                  <a:rPr lang="en-US">
                    <a:noFill/>
                  </a:rPr>
                  <a:t> </a:t>
                </a:r>
              </a:p>
            </p:txBody>
          </p:sp>
        </mc:Fallback>
      </mc:AlternateContent>
      <p:sp>
        <p:nvSpPr>
          <p:cNvPr id="13" name="Content Placeholder 12"/>
          <p:cNvSpPr>
            <a:spLocks noGrp="1"/>
          </p:cNvSpPr>
          <p:nvPr>
            <p:ph sz="quarter" idx="15"/>
          </p:nvPr>
        </p:nvSpPr>
        <p:spPr>
          <a:xfrm>
            <a:off x="1972332" y="5255895"/>
            <a:ext cx="8234934" cy="384810"/>
          </a:xfrm>
        </p:spPr>
        <p:txBody>
          <a:bodyPr/>
          <a:lstStyle/>
          <a:p>
            <a:pPr marL="0" indent="266700">
              <a:buNone/>
            </a:pPr>
            <a:r>
              <a:rPr lang="en-US" sz="2000" dirty="0">
                <a:ea typeface="ヒラギノ角ゴ Pro W3" pitchFamily="-84" charset="-128"/>
              </a:rPr>
              <a:t>where (</a:t>
            </a:r>
            <a:r>
              <a:rPr lang="en-US" sz="2000" i="1" dirty="0" err="1">
                <a:ea typeface="ヒラギノ角ゴ Pro W3" pitchFamily="-84" charset="-128"/>
                <a:cs typeface="Times New Roman" panose="02020603050405020304" pitchFamily="18" charset="0"/>
              </a:rPr>
              <a:t>r</a:t>
            </a:r>
            <a:r>
              <a:rPr lang="en-US" sz="2000" i="1" baseline="-25000" dirty="0" err="1">
                <a:ea typeface="ヒラギノ角ゴ Pro W3" pitchFamily="-84" charset="-128"/>
                <a:cs typeface="Times New Roman" panose="02020603050405020304" pitchFamily="18" charset="0"/>
              </a:rPr>
              <a:t>t</a:t>
            </a:r>
            <a:r>
              <a:rPr lang="en-US" sz="2000" dirty="0">
                <a:ea typeface="ヒラギノ角ゴ Pro W3" pitchFamily="-84" charset="-128"/>
                <a:cs typeface="Times New Roman" panose="02020603050405020304" pitchFamily="18" charset="0"/>
              </a:rPr>
              <a:t> +</a:t>
            </a:r>
            <a:r>
              <a:rPr lang="en-US" sz="2000" dirty="0">
                <a:ea typeface="ヒラギノ角ゴ Pro W3" pitchFamily="-84" charset="-128"/>
              </a:rPr>
              <a:t> </a:t>
            </a:r>
            <a:r>
              <a:rPr lang="el-GR" sz="2000" i="1" dirty="0">
                <a:ea typeface="ヒラギノ角ゴ Pro W3" pitchFamily="-84" charset="-128"/>
                <a:cs typeface="Times New Roman" panose="02020603050405020304" pitchFamily="18" charset="0"/>
              </a:rPr>
              <a:t>δ</a:t>
            </a:r>
            <a:r>
              <a:rPr lang="en-US" sz="2000" dirty="0">
                <a:ea typeface="ヒラギノ角ゴ Pro W3" pitchFamily="-84" charset="-128"/>
                <a:cs typeface="Times New Roman" panose="02020603050405020304" pitchFamily="18" charset="0"/>
              </a:rPr>
              <a:t>) is rental cost (user cost), or shadow cost of capital.</a:t>
            </a:r>
            <a:endParaRPr lang="en-US" sz="2000" dirty="0">
              <a:ea typeface="ヒラギノ角ゴ Pro W3" pitchFamily="-84" charset="-128"/>
            </a:endParaRPr>
          </a:p>
        </p:txBody>
      </p:sp>
    </p:spTree>
    <p:extLst>
      <p:ext uri="{BB962C8B-B14F-4D97-AF65-F5344CB8AC3E}">
        <p14:creationId xmlns:p14="http://schemas.microsoft.com/office/powerpoint/2010/main" val="14384978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567"/>
            <a:ext cx="8153400" cy="553998"/>
          </a:xfrm>
        </p:spPr>
        <p:txBody>
          <a:bodyPr wrap="square">
            <a:spAutoFit/>
          </a:bodyPr>
          <a:lstStyle/>
          <a:p>
            <a:r>
              <a:rPr lang="en-US" sz="3600" dirty="0"/>
              <a:t>15.2 Investment </a:t>
            </a:r>
            <a:r>
              <a:rPr lang="en-US" sz="2800" dirty="0"/>
              <a:t>(4 of 5)</a:t>
            </a:r>
            <a:endParaRPr lang="en-US" sz="3600" dirty="0"/>
          </a:p>
        </p:txBody>
      </p:sp>
      <p:sp>
        <p:nvSpPr>
          <p:cNvPr id="3" name="Content Placeholder 2"/>
          <p:cNvSpPr>
            <a:spLocks noGrp="1"/>
          </p:cNvSpPr>
          <p:nvPr>
            <p:ph idx="1"/>
          </p:nvPr>
        </p:nvSpPr>
        <p:spPr>
          <a:xfrm>
            <a:off x="1981200" y="838201"/>
            <a:ext cx="8229600" cy="3290131"/>
          </a:xfrm>
        </p:spPr>
        <p:txBody>
          <a:bodyPr wrap="square">
            <a:spAutoFit/>
          </a:bodyPr>
          <a:lstStyle/>
          <a:p>
            <a:r>
              <a:rPr lang="en-US" sz="2400" dirty="0">
                <a:ea typeface="ヒラギノ角ゴ Pro W3" pitchFamily="-84" charset="-128"/>
              </a:rPr>
              <a:t>According to the investment function of equation (15.6):</a:t>
            </a:r>
          </a:p>
          <a:p>
            <a:pPr lvl="1"/>
            <a:r>
              <a:rPr lang="en-US" sz="2400" i="1" dirty="0">
                <a:ea typeface="ヒラギノ角ゴ Pro W3" pitchFamily="-84" charset="-128"/>
              </a:rPr>
              <a:t>Investment depends on the ratio of profit to the user cost.</a:t>
            </a:r>
          </a:p>
          <a:p>
            <a:pPr lvl="1"/>
            <a:r>
              <a:rPr lang="en-US" sz="2400" i="1" dirty="0">
                <a:ea typeface="ヒラギノ角ゴ Pro W3" pitchFamily="-84" charset="-128"/>
              </a:rPr>
              <a:t>The higher the profit, the higher the level of investment.</a:t>
            </a:r>
          </a:p>
          <a:p>
            <a:pPr lvl="1"/>
            <a:r>
              <a:rPr lang="en-US" sz="2400" i="1" dirty="0">
                <a:ea typeface="ヒラギノ角ゴ Pro W3" pitchFamily="-84" charset="-128"/>
              </a:rPr>
              <a:t>The higher the user cost, the lower the level of investment.</a:t>
            </a:r>
          </a:p>
          <a:p>
            <a:r>
              <a:rPr lang="en-US" sz="2400" dirty="0">
                <a:ea typeface="ヒラギノ角ゴ Pro W3" pitchFamily="-84" charset="-128"/>
              </a:rPr>
              <a:t>If a firm’s current profit is low:</a:t>
            </a:r>
          </a:p>
          <a:p>
            <a:pPr lvl="1"/>
            <a:r>
              <a:rPr lang="en-US" sz="2400" dirty="0">
                <a:ea typeface="ヒラギノ角ゴ Pro W3" pitchFamily="-84" charset="-128"/>
              </a:rPr>
              <a:t>it can get the funds it needs only by borrowing if it wants to buy new machines.</a:t>
            </a:r>
          </a:p>
          <a:p>
            <a:pPr lvl="1"/>
            <a:r>
              <a:rPr lang="en-US" sz="2400" dirty="0">
                <a:ea typeface="ヒラギノ角ゴ Pro W3" pitchFamily="-84" charset="-128"/>
              </a:rPr>
              <a:t>it might have difficulty borrowing even if it wants to invest.</a:t>
            </a:r>
          </a:p>
        </p:txBody>
      </p:sp>
    </p:spTree>
    <p:extLst>
      <p:ext uri="{BB962C8B-B14F-4D97-AF65-F5344CB8AC3E}">
        <p14:creationId xmlns:p14="http://schemas.microsoft.com/office/powerpoint/2010/main" val="305435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097280"/>
          </a:xfrm>
        </p:spPr>
        <p:txBody>
          <a:bodyPr wrap="square">
            <a:spAutoFit/>
          </a:bodyPr>
          <a:lstStyle/>
          <a:p>
            <a:r>
              <a:rPr lang="en-US" sz="3600" dirty="0">
                <a:latin typeface="+mj-lt"/>
              </a:rPr>
              <a:t>6.1 Nominal versus Real Interest Rates </a:t>
            </a:r>
            <a:r>
              <a:rPr lang="en-US" sz="2800" dirty="0">
                <a:latin typeface="+mj-lt"/>
              </a:rPr>
              <a:t>(5 of 6)</a:t>
            </a:r>
            <a:endParaRPr lang="en-US" sz="3600" dirty="0">
              <a:latin typeface="+mj-lt"/>
            </a:endParaRPr>
          </a:p>
        </p:txBody>
      </p:sp>
      <p:sp>
        <p:nvSpPr>
          <p:cNvPr id="7" name="Content Placeholder 6"/>
          <p:cNvSpPr>
            <a:spLocks noGrp="1"/>
          </p:cNvSpPr>
          <p:nvPr>
            <p:ph idx="14"/>
          </p:nvPr>
        </p:nvSpPr>
        <p:spPr>
          <a:xfrm>
            <a:off x="1981200" y="1600200"/>
            <a:ext cx="8229600" cy="3810000"/>
          </a:xfrm>
        </p:spPr>
        <p:txBody>
          <a:bodyPr/>
          <a:lstStyle/>
          <a:p>
            <a:pPr>
              <a:spcBef>
                <a:spcPts val="525"/>
              </a:spcBef>
            </a:pPr>
            <a:r>
              <a:rPr lang="en-US" sz="2400" dirty="0">
                <a:ea typeface="ヒラギノ角ゴ Pro W3" pitchFamily="-84" charset="-128"/>
              </a:rPr>
              <a:t>The real interest rate (1 − </a:t>
            </a:r>
            <a:r>
              <a:rPr lang="el-GR" sz="2400" i="1" dirty="0">
                <a:latin typeface="Times New Roman" panose="02020603050405020304" pitchFamily="18" charset="0"/>
                <a:ea typeface="ヒラギノ角ゴ Pro W3" pitchFamily="-84" charset="-128"/>
                <a:cs typeface="Times New Roman" panose="02020603050405020304" pitchFamily="18" charset="0"/>
              </a:rPr>
              <a:t>π</a:t>
            </a:r>
            <a:r>
              <a:rPr lang="en-US" sz="2400" i="1" baseline="30000" dirty="0">
                <a:latin typeface="Times New Roman" panose="02020603050405020304" pitchFamily="18" charset="0"/>
                <a:ea typeface="ヒラギノ角ゴ Pro W3" pitchFamily="-84" charset="-128"/>
                <a:cs typeface="Times New Roman" panose="02020603050405020304" pitchFamily="18" charset="0"/>
              </a:rPr>
              <a:t>e</a:t>
            </a:r>
            <a:r>
              <a:rPr lang="en-US" sz="2400" dirty="0">
                <a:ea typeface="ヒラギノ角ゴ Pro W3" pitchFamily="-84" charset="-128"/>
              </a:rPr>
              <a:t>) is based on expected inflation, so it is sometimes called the </a:t>
            </a:r>
            <a:r>
              <a:rPr lang="en-US" sz="2400" i="1" dirty="0">
                <a:ea typeface="ヒラギノ角ゴ Pro W3" pitchFamily="-84" charset="-128"/>
              </a:rPr>
              <a:t>ex-ante</a:t>
            </a:r>
            <a:r>
              <a:rPr lang="en-US" sz="2400" dirty="0">
                <a:ea typeface="ヒラギノ角ゴ Pro W3" pitchFamily="-84" charset="-128"/>
              </a:rPr>
              <a:t> (“before the fact”) </a:t>
            </a:r>
            <a:r>
              <a:rPr lang="en-US" sz="2400" i="1" dirty="0">
                <a:ea typeface="ヒラギノ角ゴ Pro W3" pitchFamily="-84" charset="-128"/>
              </a:rPr>
              <a:t>real interest rate</a:t>
            </a:r>
            <a:r>
              <a:rPr lang="en-US" sz="2400" dirty="0">
                <a:ea typeface="ヒラギノ角ゴ Pro W3" pitchFamily="-84" charset="-128"/>
              </a:rPr>
              <a:t>.</a:t>
            </a:r>
          </a:p>
          <a:p>
            <a:pPr>
              <a:spcBef>
                <a:spcPts val="525"/>
              </a:spcBef>
            </a:pPr>
            <a:r>
              <a:rPr lang="en-US" sz="2400" dirty="0">
                <a:ea typeface="ヒラギノ角ゴ Pro W3" pitchFamily="-84" charset="-128"/>
              </a:rPr>
              <a:t>The realized real interest rate (1 − </a:t>
            </a:r>
            <a:r>
              <a:rPr lang="el-GR" sz="2400" i="1" dirty="0">
                <a:latin typeface="Times New Roman" panose="02020603050405020304" pitchFamily="18" charset="0"/>
                <a:ea typeface="ヒラギノ角ゴ Pro W3" pitchFamily="-84" charset="-128"/>
                <a:cs typeface="Times New Roman" panose="02020603050405020304" pitchFamily="18" charset="0"/>
              </a:rPr>
              <a:t>π</a:t>
            </a:r>
            <a:r>
              <a:rPr lang="en-US" sz="2400" dirty="0">
                <a:ea typeface="ヒラギノ角ゴ Pro W3" pitchFamily="-84" charset="-128"/>
              </a:rPr>
              <a:t>) is called the </a:t>
            </a:r>
            <a:r>
              <a:rPr lang="en-US" sz="2400" i="1" dirty="0">
                <a:ea typeface="ヒラギノ角ゴ Pro W3" pitchFamily="-84" charset="-128"/>
              </a:rPr>
              <a:t>ex-post</a:t>
            </a:r>
            <a:r>
              <a:rPr lang="en-US" sz="2400" dirty="0">
                <a:ea typeface="ヒラギノ角ゴ Pro W3" pitchFamily="-84" charset="-128"/>
              </a:rPr>
              <a:t> (“after the fact”) </a:t>
            </a:r>
            <a:r>
              <a:rPr lang="en-US" sz="2400" i="1" dirty="0">
                <a:ea typeface="ヒラギノ角ゴ Pro W3" pitchFamily="-84" charset="-128"/>
              </a:rPr>
              <a:t>interest rate</a:t>
            </a:r>
            <a:r>
              <a:rPr lang="en-US" sz="2400" dirty="0">
                <a:ea typeface="ヒラギノ角ゴ Pro W3" pitchFamily="-84" charset="-128"/>
              </a:rPr>
              <a:t>.</a:t>
            </a:r>
          </a:p>
          <a:p>
            <a:pPr>
              <a:spcBef>
                <a:spcPts val="525"/>
              </a:spcBef>
            </a:pPr>
            <a:r>
              <a:rPr lang="en-US" sz="2400" dirty="0">
                <a:ea typeface="ヒラギノ角ゴ Pro W3" pitchFamily="-84" charset="-128"/>
              </a:rPr>
              <a:t>The interest rate that enters the </a:t>
            </a:r>
            <a:r>
              <a:rPr lang="en-US" sz="2400" i="1" spc="-300" dirty="0">
                <a:ea typeface="ヒラギノ角ゴ Pro W3" pitchFamily="-84" charset="-128"/>
              </a:rPr>
              <a:t>I </a:t>
            </a:r>
            <a:r>
              <a:rPr lang="en-US" sz="2400" i="1" dirty="0">
                <a:ea typeface="ヒラギノ角ゴ Pro W3" pitchFamily="-84" charset="-128"/>
              </a:rPr>
              <a:t>S</a:t>
            </a:r>
            <a:r>
              <a:rPr lang="en-US" sz="2400" dirty="0">
                <a:ea typeface="ヒラギノ角ゴ Pro W3" pitchFamily="-84" charset="-128"/>
              </a:rPr>
              <a:t> relation is the real interest rate.</a:t>
            </a:r>
          </a:p>
          <a:p>
            <a:pPr>
              <a:spcBef>
                <a:spcPts val="525"/>
              </a:spcBef>
            </a:pPr>
            <a:r>
              <a:rPr lang="en-US" sz="2400" dirty="0">
                <a:ea typeface="ヒラギノ角ゴ Pro W3" pitchFamily="-84" charset="-128"/>
              </a:rPr>
              <a:t>The zero lower bond of the nominal interest rate implies that the real interest rate cannot be lower than the negative of inflation.</a:t>
            </a:r>
          </a:p>
        </p:txBody>
      </p:sp>
    </p:spTree>
    <p:extLst>
      <p:ext uri="{BB962C8B-B14F-4D97-AF65-F5344CB8AC3E}">
        <p14:creationId xmlns:p14="http://schemas.microsoft.com/office/powerpoint/2010/main" val="36014393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1"/>
            <a:ext cx="8229600" cy="550651"/>
          </a:xfrm>
        </p:spPr>
        <p:txBody>
          <a:bodyPr wrap="square">
            <a:noAutofit/>
          </a:bodyPr>
          <a:lstStyle/>
          <a:p>
            <a:r>
              <a:rPr lang="en-US" sz="3600" dirty="0"/>
              <a:t>15.2 Investment </a:t>
            </a:r>
            <a:r>
              <a:rPr lang="en-US" sz="2800" dirty="0"/>
              <a:t>(5 of 5)</a:t>
            </a:r>
            <a:endParaRPr lang="en-US" sz="3600" dirty="0"/>
          </a:p>
        </p:txBody>
      </p:sp>
      <p:sp>
        <p:nvSpPr>
          <p:cNvPr id="3" name="Content Placeholder 2"/>
          <p:cNvSpPr>
            <a:spLocks noGrp="1"/>
          </p:cNvSpPr>
          <p:nvPr>
            <p:ph idx="1"/>
          </p:nvPr>
        </p:nvSpPr>
        <p:spPr>
          <a:xfrm>
            <a:off x="1981200" y="847436"/>
            <a:ext cx="8229600" cy="838200"/>
          </a:xfrm>
        </p:spPr>
        <p:txBody>
          <a:bodyPr wrap="square">
            <a:noAutofit/>
          </a:bodyPr>
          <a:lstStyle/>
          <a:p>
            <a:pPr marL="0" indent="0">
              <a:buNone/>
            </a:pPr>
            <a:r>
              <a:rPr lang="en-US" sz="2400" b="1" dirty="0"/>
              <a:t>Figure 15.3 </a:t>
            </a:r>
            <a:r>
              <a:rPr lang="en-US" sz="2400" dirty="0"/>
              <a:t>Changes in Investment and Profit in the United States since 1960</a:t>
            </a:r>
          </a:p>
        </p:txBody>
      </p:sp>
      <p:pic>
        <p:nvPicPr>
          <p:cNvPr id="8" name="Picture Placeholder 7" descr="A dual axis dual line graph plots the change in the ratio of profit to capital in percentage and the change in the ratio of investment to capital for the years between 1960 and 2015.&#10;Long description is available in notes, press F6.&#10;">
            <a:extLst>
              <a:ext uri="{FF2B5EF4-FFF2-40B4-BE49-F238E27FC236}">
                <a16:creationId xmlns:a16="http://schemas.microsoft.com/office/drawing/2014/main" id="{53CCAB09-EE38-4CA8-91E6-6BEFBBF671EF}"/>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566741" y="1841198"/>
            <a:ext cx="7060074" cy="3231725"/>
          </a:xfrm>
          <a:prstGeom prst="rect">
            <a:avLst/>
          </a:prstGeom>
        </p:spPr>
      </p:pic>
      <p:sp>
        <p:nvSpPr>
          <p:cNvPr id="5" name="Content Placeholder 4"/>
          <p:cNvSpPr>
            <a:spLocks noGrp="1"/>
          </p:cNvSpPr>
          <p:nvPr>
            <p:ph sz="quarter" idx="14"/>
          </p:nvPr>
        </p:nvSpPr>
        <p:spPr>
          <a:xfrm>
            <a:off x="1981200" y="5257800"/>
            <a:ext cx="8229600" cy="1066800"/>
          </a:xfrm>
        </p:spPr>
        <p:txBody>
          <a:bodyPr>
            <a:normAutofit/>
          </a:bodyPr>
          <a:lstStyle/>
          <a:p>
            <a:r>
              <a:rPr lang="en-IN" sz="1400" i="1" dirty="0"/>
              <a:t>Source: </a:t>
            </a:r>
            <a:r>
              <a:rPr lang="en-US" dirty="0"/>
              <a:t>Gross investment: Federal Reserve Board, Flow of Funds, series FA105013005.A. Capital stock: BEA Fixed Assets Tables, net stock of private nonresidential fixed assets, nonfinancial. </a:t>
            </a:r>
            <a:r>
              <a:rPr lang="fr-FR" dirty="0"/>
              <a:t>Profit: BEA, NIPA Table 1.14, Net </a:t>
            </a:r>
            <a:r>
              <a:rPr lang="en-US" dirty="0"/>
              <a:t>operating surplus minus taxes, minus transfers, minus net interest payments.</a:t>
            </a:r>
            <a:endParaRPr lang="en-IN" sz="1400" dirty="0"/>
          </a:p>
        </p:txBody>
      </p:sp>
    </p:spTree>
    <p:extLst>
      <p:ext uri="{BB962C8B-B14F-4D97-AF65-F5344CB8AC3E}">
        <p14:creationId xmlns:p14="http://schemas.microsoft.com/office/powerpoint/2010/main" val="35132985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158"/>
            <a:ext cx="8153400" cy="989823"/>
          </a:xfrm>
        </p:spPr>
        <p:txBody>
          <a:bodyPr wrap="square">
            <a:spAutoFit/>
          </a:bodyPr>
          <a:lstStyle/>
          <a:p>
            <a:r>
              <a:rPr lang="en-US" sz="3600" dirty="0"/>
              <a:t>FOCUS: Profitability versus Cash Flow</a:t>
            </a:r>
          </a:p>
        </p:txBody>
      </p:sp>
      <p:sp>
        <p:nvSpPr>
          <p:cNvPr id="3" name="Content Placeholder 2"/>
          <p:cNvSpPr>
            <a:spLocks noGrp="1"/>
          </p:cNvSpPr>
          <p:nvPr>
            <p:ph idx="1"/>
          </p:nvPr>
        </p:nvSpPr>
        <p:spPr>
          <a:xfrm>
            <a:off x="1981200" y="1371601"/>
            <a:ext cx="8229600" cy="3290131"/>
          </a:xfrm>
        </p:spPr>
        <p:txBody>
          <a:bodyPr wrap="square">
            <a:spAutoFit/>
          </a:bodyPr>
          <a:lstStyle/>
          <a:p>
            <a:pPr marL="285750" indent="-285750"/>
            <a:r>
              <a:rPr lang="en-US" sz="2400" b="1" dirty="0"/>
              <a:t>Profitability</a:t>
            </a:r>
            <a:r>
              <a:rPr lang="en-US" sz="2400" dirty="0"/>
              <a:t> is the expected present discount value of future profits.</a:t>
            </a:r>
          </a:p>
          <a:p>
            <a:pPr marL="285750" indent="-285750"/>
            <a:r>
              <a:rPr lang="en-US" sz="2400" b="1" dirty="0"/>
              <a:t>Cash flow </a:t>
            </a:r>
            <a:r>
              <a:rPr lang="en-US" sz="2400" dirty="0"/>
              <a:t>is net flow of cash the firm receives now (current profit).</a:t>
            </a:r>
          </a:p>
          <a:p>
            <a:pPr marL="285750" indent="-285750"/>
            <a:r>
              <a:rPr lang="en-US" sz="2400" dirty="0"/>
              <a:t>An economist found that in 1986 when the declines in the oil price led to large losses in oil-related activities, investment spending in nonoil activities also reduced.</a:t>
            </a:r>
          </a:p>
          <a:p>
            <a:pPr marL="285750" indent="-285750"/>
            <a:r>
              <a:rPr lang="en-US" sz="2400" dirty="0"/>
              <a:t>This suggests that current cash flow matters in investment.</a:t>
            </a:r>
          </a:p>
        </p:txBody>
      </p:sp>
    </p:spTree>
    <p:extLst>
      <p:ext uri="{BB962C8B-B14F-4D97-AF65-F5344CB8AC3E}">
        <p14:creationId xmlns:p14="http://schemas.microsoft.com/office/powerpoint/2010/main" val="22438119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567"/>
            <a:ext cx="8229600" cy="553998"/>
          </a:xfrm>
        </p:spPr>
        <p:txBody>
          <a:bodyPr wrap="square">
            <a:spAutoFit/>
          </a:bodyPr>
          <a:lstStyle/>
          <a:p>
            <a:r>
              <a:rPr lang="en-US" sz="3600" dirty="0"/>
              <a:t>15.2 Investment </a:t>
            </a:r>
            <a:r>
              <a:rPr lang="en-US" sz="2800" dirty="0"/>
              <a:t>(1 of 2)</a:t>
            </a:r>
            <a:endParaRPr lang="en-US" sz="3600" dirty="0"/>
          </a:p>
        </p:txBody>
      </p:sp>
      <p:sp>
        <p:nvSpPr>
          <p:cNvPr id="3" name="Content Placeholder 2"/>
          <p:cNvSpPr>
            <a:spLocks noGrp="1"/>
          </p:cNvSpPr>
          <p:nvPr>
            <p:ph idx="1"/>
          </p:nvPr>
        </p:nvSpPr>
        <p:spPr>
          <a:xfrm>
            <a:off x="1981200" y="838200"/>
            <a:ext cx="8229600" cy="757130"/>
          </a:xfrm>
        </p:spPr>
        <p:txBody>
          <a:bodyPr wrap="square">
            <a:spAutoFit/>
          </a:bodyPr>
          <a:lstStyle/>
          <a:p>
            <a:r>
              <a:rPr lang="en-US" sz="2400" dirty="0">
                <a:ea typeface="ヒラギノ角ゴ Pro W3" pitchFamily="-84" charset="-128"/>
              </a:rPr>
              <a:t>Investment depends both on the expected present value of future profits and on the current level of profit:</a:t>
            </a:r>
          </a:p>
        </p:txBody>
      </p:sp>
      <mc:AlternateContent xmlns:mc="http://schemas.openxmlformats.org/markup-compatibility/2006" xmlns:a14="http://schemas.microsoft.com/office/drawing/2010/main">
        <mc:Choice Requires="a14">
          <p:sp>
            <p:nvSpPr>
              <p:cNvPr id="4" name="Object 3"/>
              <p:cNvSpPr txBox="1"/>
              <p:nvPr/>
            </p:nvSpPr>
            <p:spPr>
              <a:xfrm>
                <a:off x="3520582" y="1828801"/>
                <a:ext cx="5852019" cy="899953"/>
              </a:xfrm>
              <a:prstGeom prst="rect">
                <a:avLst/>
              </a:prstGeom>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𝐼</m:t>
                          </m:r>
                        </m:e>
                        <m:sub>
                          <m:r>
                            <a:rPr lang="en-US" sz="2400" i="1">
                              <a:solidFill>
                                <a:srgbClr val="000000"/>
                              </a:solidFill>
                              <a:latin typeface="Cambria Math" panose="02040503050406030204" pitchFamily="18" charset="0"/>
                            </a:rPr>
                            <m:t>𝑡</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𝐼</m:t>
                      </m:r>
                      <m:d>
                        <m:dPr>
                          <m:begChr m:val="["/>
                          <m:endChr m:val="]"/>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𝑉</m:t>
                          </m:r>
                          <m:d>
                            <m:dPr>
                              <m:ctrlPr>
                                <a:rPr lang="en-US" sz="2400" i="1">
                                  <a:solidFill>
                                    <a:srgbClr val="000000"/>
                                  </a:solidFill>
                                  <a:latin typeface="Cambria Math" panose="02040503050406030204" pitchFamily="18" charset="0"/>
                                </a:rPr>
                              </m:ctrlPr>
                            </m:dPr>
                            <m:e>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panose="02040503050406030204" pitchFamily="18" charset="0"/>
                                    </a:rPr>
                                    <m:t>∏</m:t>
                                  </m:r>
                                </m:e>
                                <m:sub>
                                  <m:r>
                                    <a:rPr lang="en-US" sz="2400" i="1">
                                      <a:solidFill>
                                        <a:srgbClr val="000000"/>
                                      </a:solidFill>
                                      <a:latin typeface="Cambria Math" panose="02040503050406030204" pitchFamily="18" charset="0"/>
                                    </a:rPr>
                                    <m:t>𝑡</m:t>
                                  </m:r>
                                </m:sub>
                                <m:sup>
                                  <m:r>
                                    <a:rPr lang="en-US" sz="2400" i="1">
                                      <a:solidFill>
                                        <a:srgbClr val="000000"/>
                                      </a:solidFill>
                                      <a:latin typeface="Cambria Math" panose="02040503050406030204" pitchFamily="18" charset="0"/>
                                    </a:rPr>
                                    <m:t>𝑒</m:t>
                                  </m:r>
                                </m:sup>
                              </m:sSubSup>
                            </m:e>
                          </m:d>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m:t>
                              </m:r>
                            </m:e>
                            <m:sub>
                              <m:r>
                                <a:rPr lang="en-US" sz="2400" i="1">
                                  <a:solidFill>
                                    <a:srgbClr val="000000"/>
                                  </a:solidFill>
                                  <a:latin typeface="Cambria Math" panose="02040503050406030204" pitchFamily="18" charset="0"/>
                                </a:rPr>
                                <m:t>𝑡</m:t>
                              </m:r>
                            </m:sub>
                          </m:sSub>
                        </m:e>
                      </m:d>
                      <m:r>
                        <a:rPr lang="en-US" sz="2400" i="1">
                          <a:solidFill>
                            <a:srgbClr val="000000"/>
                          </a:solidFill>
                          <a:latin typeface="Cambria Math" panose="02040503050406030204" pitchFamily="18" charset="0"/>
                        </a:rPr>
                        <m:t>				                                                     </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15.7</m:t>
                          </m:r>
                        </m:e>
                      </m:d>
                    </m:oMath>
                  </m:oMathPara>
                </a14:m>
                <a:br>
                  <a:rPr lang="en-US" sz="2000" i="1" dirty="0">
                    <a:solidFill>
                      <a:srgbClr val="000000"/>
                    </a:solidFill>
                    <a:latin typeface="Cambria Math" panose="02040503050406030204" pitchFamily="18" charset="0"/>
                  </a:rPr>
                </a:br>
                <a:r>
                  <a:rPr lang="en-US" sz="2000" i="1" dirty="0">
                    <a:solidFill>
                      <a:srgbClr val="000000"/>
                    </a:solidFill>
                    <a:latin typeface="Cambria Math" panose="02040503050406030204" pitchFamily="18" charset="0"/>
                  </a:rPr>
                  <a:t>                        </a:t>
                </a:r>
                <a14:m>
                  <m:oMath xmlns:m="http://schemas.openxmlformats.org/officeDocument/2006/math">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m:t>
                        </m:r>
                      </m:e>
                    </m:d>
                  </m:oMath>
                </a14:m>
                <a:endParaRPr lang="en-US" sz="2000" dirty="0"/>
              </a:p>
            </p:txBody>
          </p:sp>
        </mc:Choice>
        <mc:Fallback xmlns="">
          <p:sp>
            <p:nvSpPr>
              <p:cNvPr id="4" name="Object 3"/>
              <p:cNvSpPr txBox="1">
                <a:spLocks noRot="1" noChangeAspect="1" noMove="1" noResize="1" noEditPoints="1" noAdjustHandles="1" noChangeArrowheads="1" noChangeShapeType="1" noTextEdit="1"/>
              </p:cNvSpPr>
              <p:nvPr/>
            </p:nvSpPr>
            <p:spPr>
              <a:xfrm>
                <a:off x="3520582" y="1828801"/>
                <a:ext cx="5852019" cy="899953"/>
              </a:xfrm>
              <a:prstGeom prst="rect">
                <a:avLst/>
              </a:prstGeom>
              <a:blipFill>
                <a:blip r:embed="rId3"/>
                <a:stretch>
                  <a:fillRect/>
                </a:stretch>
              </a:blipFill>
            </p:spPr>
            <p:txBody>
              <a:bodyPr/>
              <a:lstStyle/>
              <a:p>
                <a:r>
                  <a:rPr lang="en-US">
                    <a:noFill/>
                  </a:rPr>
                  <a:t> </a:t>
                </a:r>
              </a:p>
            </p:txBody>
          </p:sp>
        </mc:Fallback>
      </mc:AlternateContent>
      <p:sp>
        <p:nvSpPr>
          <p:cNvPr id="6" name="Content Placeholder 5"/>
          <p:cNvSpPr>
            <a:spLocks noGrp="1"/>
          </p:cNvSpPr>
          <p:nvPr>
            <p:ph sz="quarter" idx="14"/>
          </p:nvPr>
        </p:nvSpPr>
        <p:spPr>
          <a:xfrm>
            <a:off x="1972332" y="2895601"/>
            <a:ext cx="8234934" cy="736967"/>
          </a:xfrm>
        </p:spPr>
        <p:txBody>
          <a:bodyPr>
            <a:normAutofit/>
          </a:bodyPr>
          <a:lstStyle/>
          <a:p>
            <a:r>
              <a:rPr lang="en-US" sz="2400" dirty="0">
                <a:ea typeface="ヒラギノ角ゴ Pro W3" pitchFamily="-84" charset="-128"/>
              </a:rPr>
              <a:t>Profit per unit of capital is an increasing function of the ratio of sales or output (</a:t>
            </a:r>
            <a:r>
              <a:rPr lang="en-US" sz="2400" i="1" dirty="0">
                <a:ea typeface="ヒラギノ角ゴ Pro W3" pitchFamily="-84" charset="-128"/>
              </a:rPr>
              <a:t>Y</a:t>
            </a:r>
            <a:r>
              <a:rPr lang="en-US" sz="2400" dirty="0">
                <a:ea typeface="ヒラギノ角ゴ Pro W3" pitchFamily="-84" charset="-128"/>
              </a:rPr>
              <a:t>) to the capital stock (</a:t>
            </a:r>
            <a:r>
              <a:rPr lang="en-US" sz="2400" i="1" dirty="0">
                <a:ea typeface="ヒラギノ角ゴ Pro W3" pitchFamily="-84" charset="-128"/>
              </a:rPr>
              <a:t>K</a:t>
            </a:r>
            <a:r>
              <a:rPr lang="en-US" sz="2400" dirty="0">
                <a:ea typeface="ヒラギノ角ゴ Pro W3" pitchFamily="-84" charset="-128"/>
              </a:rPr>
              <a:t>):</a:t>
            </a:r>
          </a:p>
        </p:txBody>
      </p:sp>
      <mc:AlternateContent xmlns:mc="http://schemas.openxmlformats.org/markup-compatibility/2006" xmlns:a14="http://schemas.microsoft.com/office/drawing/2010/main">
        <mc:Choice Requires="a14">
          <p:sp>
            <p:nvSpPr>
              <p:cNvPr id="5" name="Object 4"/>
              <p:cNvSpPr txBox="1"/>
              <p:nvPr/>
            </p:nvSpPr>
            <p:spPr>
              <a:xfrm>
                <a:off x="4099629" y="4103144"/>
                <a:ext cx="5272971" cy="1078457"/>
              </a:xfrm>
              <a:prstGeom prst="rect">
                <a:avLst/>
              </a:prstGeom>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sz="3000" i="1">
                              <a:solidFill>
                                <a:srgbClr val="000000"/>
                              </a:solidFill>
                              <a:latin typeface="Cambria Math" panose="02040503050406030204" pitchFamily="18" charset="0"/>
                            </a:rPr>
                          </m:ctrlPr>
                        </m:sSubPr>
                        <m:e>
                          <m:r>
                            <a:rPr lang="en-US" sz="3000" i="1">
                              <a:solidFill>
                                <a:srgbClr val="000000"/>
                              </a:solidFill>
                              <a:latin typeface="Cambria Math" panose="02040503050406030204" pitchFamily="18" charset="0"/>
                            </a:rPr>
                            <m:t>∏</m:t>
                          </m:r>
                        </m:e>
                        <m:sub>
                          <m:r>
                            <a:rPr lang="en-US" sz="3000" i="1">
                              <a:solidFill>
                                <a:srgbClr val="000000"/>
                              </a:solidFill>
                              <a:latin typeface="Cambria Math" panose="02040503050406030204" pitchFamily="18" charset="0"/>
                            </a:rPr>
                            <m:t>𝑡</m:t>
                          </m:r>
                        </m:sub>
                      </m:sSub>
                      <m:r>
                        <a:rPr lang="en-US" sz="3000" i="1">
                          <a:solidFill>
                            <a:srgbClr val="000000"/>
                          </a:solidFill>
                          <a:latin typeface="Cambria Math" panose="02040503050406030204" pitchFamily="18" charset="0"/>
                        </a:rPr>
                        <m:t>=∏</m:t>
                      </m:r>
                      <m:d>
                        <m:dPr>
                          <m:ctrlPr>
                            <a:rPr lang="en-US" sz="3000" i="1">
                              <a:solidFill>
                                <a:srgbClr val="000000"/>
                              </a:solidFill>
                              <a:latin typeface="Cambria Math" panose="02040503050406030204" pitchFamily="18" charset="0"/>
                            </a:rPr>
                          </m:ctrlPr>
                        </m:dPr>
                        <m:e>
                          <m:f>
                            <m:fPr>
                              <m:ctrlPr>
                                <a:rPr lang="en-US" sz="3000" i="1">
                                  <a:solidFill>
                                    <a:srgbClr val="000000"/>
                                  </a:solidFill>
                                  <a:latin typeface="Cambria Math" panose="02040503050406030204" pitchFamily="18" charset="0"/>
                                </a:rPr>
                              </m:ctrlPr>
                            </m:fPr>
                            <m:num>
                              <m:sSub>
                                <m:sSubPr>
                                  <m:ctrlPr>
                                    <a:rPr lang="en-US" sz="3000" i="1">
                                      <a:solidFill>
                                        <a:srgbClr val="000000"/>
                                      </a:solidFill>
                                      <a:latin typeface="Cambria Math" panose="02040503050406030204" pitchFamily="18" charset="0"/>
                                    </a:rPr>
                                  </m:ctrlPr>
                                </m:sSubPr>
                                <m:e>
                                  <m:r>
                                    <a:rPr lang="en-US" sz="3000" i="1">
                                      <a:solidFill>
                                        <a:srgbClr val="000000"/>
                                      </a:solidFill>
                                      <a:latin typeface="Cambria Math" panose="02040503050406030204" pitchFamily="18" charset="0"/>
                                    </a:rPr>
                                    <m:t>𝑌</m:t>
                                  </m:r>
                                </m:e>
                                <m:sub>
                                  <m:r>
                                    <a:rPr lang="en-US" sz="3000" i="1">
                                      <a:solidFill>
                                        <a:srgbClr val="000000"/>
                                      </a:solidFill>
                                      <a:latin typeface="Cambria Math" panose="02040503050406030204" pitchFamily="18" charset="0"/>
                                    </a:rPr>
                                    <m:t>𝑡</m:t>
                                  </m:r>
                                </m:sub>
                              </m:sSub>
                            </m:num>
                            <m:den>
                              <m:sSub>
                                <m:sSubPr>
                                  <m:ctrlPr>
                                    <a:rPr lang="en-US" sz="3000" i="1">
                                      <a:solidFill>
                                        <a:srgbClr val="000000"/>
                                      </a:solidFill>
                                      <a:latin typeface="Cambria Math" panose="02040503050406030204" pitchFamily="18" charset="0"/>
                                    </a:rPr>
                                  </m:ctrlPr>
                                </m:sSubPr>
                                <m:e>
                                  <m:r>
                                    <a:rPr lang="en-US" sz="3000" i="1">
                                      <a:solidFill>
                                        <a:srgbClr val="000000"/>
                                      </a:solidFill>
                                      <a:latin typeface="Cambria Math" panose="02040503050406030204" pitchFamily="18" charset="0"/>
                                    </a:rPr>
                                    <m:t>𝐾</m:t>
                                  </m:r>
                                </m:e>
                                <m:sub>
                                  <m:r>
                                    <a:rPr lang="en-US" sz="3000" i="1">
                                      <a:solidFill>
                                        <a:srgbClr val="000000"/>
                                      </a:solidFill>
                                      <a:latin typeface="Cambria Math" panose="02040503050406030204" pitchFamily="18" charset="0"/>
                                    </a:rPr>
                                    <m:t>𝑡</m:t>
                                  </m:r>
                                </m:sub>
                              </m:sSub>
                            </m:den>
                          </m:f>
                        </m:e>
                      </m:d>
                      <m:r>
                        <a:rPr lang="en-US" sz="3000" i="1">
                          <a:solidFill>
                            <a:srgbClr val="000000"/>
                          </a:solidFill>
                          <a:latin typeface="Cambria Math" panose="02040503050406030204" pitchFamily="18" charset="0"/>
                        </a:rPr>
                        <m:t>				                                               </m:t>
                      </m:r>
                      <m:d>
                        <m:dPr>
                          <m:ctrlPr>
                            <a:rPr lang="en-US" sz="3000" i="1">
                              <a:solidFill>
                                <a:srgbClr val="000000"/>
                              </a:solidFill>
                              <a:latin typeface="Cambria Math" panose="02040503050406030204" pitchFamily="18" charset="0"/>
                            </a:rPr>
                          </m:ctrlPr>
                        </m:dPr>
                        <m:e>
                          <m:r>
                            <a:rPr lang="en-US" sz="3000" i="1">
                              <a:solidFill>
                                <a:srgbClr val="000000"/>
                              </a:solidFill>
                              <a:latin typeface="Cambria Math" panose="02040503050406030204" pitchFamily="18" charset="0"/>
                            </a:rPr>
                            <m:t>15.8</m:t>
                          </m:r>
                        </m:e>
                      </m:d>
                    </m:oMath>
                    <m:oMath xmlns:m="http://schemas.openxmlformats.org/officeDocument/2006/math">
                      <m:r>
                        <a:rPr lang="en-US" sz="2600" i="1">
                          <a:solidFill>
                            <a:srgbClr val="000000"/>
                          </a:solidFill>
                          <a:latin typeface="Cambria Math" panose="02040503050406030204" pitchFamily="18" charset="0"/>
                        </a:rPr>
                        <m:t>                      </m:t>
                      </m:r>
                      <m:d>
                        <m:dPr>
                          <m:ctrlPr>
                            <a:rPr lang="en-US" sz="2600" i="1">
                              <a:solidFill>
                                <a:srgbClr val="000000"/>
                              </a:solidFill>
                              <a:latin typeface="Cambria Math" panose="02040503050406030204" pitchFamily="18" charset="0"/>
                            </a:rPr>
                          </m:ctrlPr>
                        </m:dPr>
                        <m:e>
                          <m:r>
                            <a:rPr lang="en-US" sz="2600" i="1">
                              <a:solidFill>
                                <a:srgbClr val="000000"/>
                              </a:solidFill>
                              <a:latin typeface="Cambria Math" panose="02040503050406030204" pitchFamily="18" charset="0"/>
                            </a:rPr>
                            <m:t>+</m:t>
                          </m:r>
                        </m:e>
                      </m:d>
                    </m:oMath>
                  </m:oMathPara>
                </a14:m>
                <a:endParaRPr lang="en-US" sz="2600" dirty="0"/>
              </a:p>
            </p:txBody>
          </p:sp>
        </mc:Choice>
        <mc:Fallback xmlns="">
          <p:sp>
            <p:nvSpPr>
              <p:cNvPr id="5" name="Object 4"/>
              <p:cNvSpPr txBox="1">
                <a:spLocks noRot="1" noChangeAspect="1" noMove="1" noResize="1" noEditPoints="1" noAdjustHandles="1" noChangeArrowheads="1" noChangeShapeType="1" noTextEdit="1"/>
              </p:cNvSpPr>
              <p:nvPr/>
            </p:nvSpPr>
            <p:spPr>
              <a:xfrm>
                <a:off x="4099629" y="4103144"/>
                <a:ext cx="5272971" cy="107845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984592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5437"/>
            <a:ext cx="8229600" cy="550651"/>
          </a:xfrm>
        </p:spPr>
        <p:txBody>
          <a:bodyPr wrap="square">
            <a:noAutofit/>
          </a:bodyPr>
          <a:lstStyle/>
          <a:p>
            <a:r>
              <a:rPr lang="en-US" sz="3600" dirty="0"/>
              <a:t>15.2 Investment </a:t>
            </a:r>
            <a:r>
              <a:rPr lang="en-US" sz="2800" dirty="0"/>
              <a:t>(2 of 2)</a:t>
            </a:r>
            <a:endParaRPr lang="en-US" sz="3600" dirty="0"/>
          </a:p>
        </p:txBody>
      </p:sp>
      <p:sp>
        <p:nvSpPr>
          <p:cNvPr id="3" name="Content Placeholder 2"/>
          <p:cNvSpPr>
            <a:spLocks noGrp="1"/>
          </p:cNvSpPr>
          <p:nvPr>
            <p:ph idx="1"/>
          </p:nvPr>
        </p:nvSpPr>
        <p:spPr>
          <a:xfrm>
            <a:off x="1981200" y="838200"/>
            <a:ext cx="8229600" cy="1143000"/>
          </a:xfrm>
        </p:spPr>
        <p:txBody>
          <a:bodyPr wrap="square">
            <a:noAutofit/>
          </a:bodyPr>
          <a:lstStyle/>
          <a:p>
            <a:pPr marL="0" indent="0">
              <a:buNone/>
            </a:pPr>
            <a:r>
              <a:rPr lang="en-US" sz="2400" b="1" dirty="0"/>
              <a:t>Figure 15.4 </a:t>
            </a:r>
            <a:r>
              <a:rPr lang="en-US" sz="2400" dirty="0"/>
              <a:t>Changes in Profit per Unit of Capital versus Changes in the Ratio of Output to Capital in the United States since 1960</a:t>
            </a:r>
          </a:p>
        </p:txBody>
      </p:sp>
      <p:pic>
        <p:nvPicPr>
          <p:cNvPr id="9" name="Picture Placeholder 8" descr="A dual axis dual line graph plots the change in the ratio of output to capital in percentage and the change in the ratio of profit to capital for the years between 1960 and 2015.&#10;Long description is available in notes, press F6.">
            <a:extLst>
              <a:ext uri="{FF2B5EF4-FFF2-40B4-BE49-F238E27FC236}">
                <a16:creationId xmlns:a16="http://schemas.microsoft.com/office/drawing/2014/main" id="{ABAD12EA-B014-4514-B86F-91258D5F179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211185" y="2078649"/>
            <a:ext cx="5778992" cy="3205941"/>
          </a:xfrm>
          <a:prstGeom prst="rect">
            <a:avLst/>
          </a:prstGeom>
        </p:spPr>
      </p:pic>
      <p:sp>
        <p:nvSpPr>
          <p:cNvPr id="5" name="Content Placeholder 4"/>
          <p:cNvSpPr>
            <a:spLocks noGrp="1"/>
          </p:cNvSpPr>
          <p:nvPr>
            <p:ph sz="quarter" idx="14"/>
          </p:nvPr>
        </p:nvSpPr>
        <p:spPr>
          <a:xfrm>
            <a:off x="1981200" y="5382036"/>
            <a:ext cx="8229600" cy="942564"/>
          </a:xfrm>
        </p:spPr>
        <p:txBody>
          <a:bodyPr/>
          <a:lstStyle/>
          <a:p>
            <a:r>
              <a:rPr lang="en-IN" sz="1400" i="1" dirty="0"/>
              <a:t>Source: </a:t>
            </a:r>
            <a:r>
              <a:rPr lang="en-US" sz="1400" dirty="0"/>
              <a:t>Capital stock: BEA Fixed Assets Tables. Net stock of private nonresidential fixed assets, nonfinancial assets; Profit: BEA, NIPA Table 1.14, net operating surplus </a:t>
            </a:r>
            <a:r>
              <a:rPr lang="fr-FR" sz="1400" dirty="0"/>
              <a:t>minus taxes minus transfers minus </a:t>
            </a:r>
            <a:r>
              <a:rPr lang="en-US" sz="1400" dirty="0"/>
              <a:t>net interest and miscellaneous payments; Output: BEA, Gross value added of nonfinancial corporate business sector.</a:t>
            </a:r>
            <a:r>
              <a:rPr lang="en-IN" sz="1400" dirty="0"/>
              <a:t>.</a:t>
            </a:r>
          </a:p>
        </p:txBody>
      </p:sp>
    </p:spTree>
    <p:extLst>
      <p:ext uri="{BB962C8B-B14F-4D97-AF65-F5344CB8AC3E}">
        <p14:creationId xmlns:p14="http://schemas.microsoft.com/office/powerpoint/2010/main" val="11765093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822"/>
            <a:ext cx="8153400" cy="989823"/>
          </a:xfrm>
        </p:spPr>
        <p:txBody>
          <a:bodyPr wrap="square">
            <a:spAutoFit/>
          </a:bodyPr>
          <a:lstStyle/>
          <a:p>
            <a:r>
              <a:rPr lang="en-US" sz="3600" dirty="0"/>
              <a:t>15.3 The Volatility of Consumption and Investment </a:t>
            </a:r>
            <a:r>
              <a:rPr lang="en-US" sz="2800" dirty="0"/>
              <a:t>(1 of 3)</a:t>
            </a:r>
            <a:endParaRPr lang="en-US" sz="3600" dirty="0"/>
          </a:p>
        </p:txBody>
      </p:sp>
      <p:sp>
        <p:nvSpPr>
          <p:cNvPr id="3" name="Content Placeholder 2"/>
          <p:cNvSpPr>
            <a:spLocks noGrp="1"/>
          </p:cNvSpPr>
          <p:nvPr>
            <p:ph idx="1"/>
          </p:nvPr>
        </p:nvSpPr>
        <p:spPr>
          <a:xfrm>
            <a:off x="1981200" y="1375589"/>
            <a:ext cx="8229600" cy="2547364"/>
          </a:xfrm>
        </p:spPr>
        <p:txBody>
          <a:bodyPr wrap="square">
            <a:spAutoFit/>
          </a:bodyPr>
          <a:lstStyle/>
          <a:p>
            <a:r>
              <a:rPr lang="en-US" sz="2400" dirty="0">
                <a:ea typeface="ヒラギノ角ゴ Pro W3" pitchFamily="-84" charset="-128"/>
              </a:rPr>
              <a:t>Similarities between consumption and investment behavior:</a:t>
            </a:r>
          </a:p>
          <a:p>
            <a:pPr lvl="1"/>
            <a:r>
              <a:rPr lang="en-US" sz="2400" dirty="0">
                <a:ea typeface="ヒラギノ角ゴ Pro W3" pitchFamily="-84" charset="-128"/>
              </a:rPr>
              <a:t>The more transitory consumers expect a current increase in income to be, the less they will increase their consumption.</a:t>
            </a:r>
          </a:p>
          <a:p>
            <a:pPr lvl="1"/>
            <a:r>
              <a:rPr lang="en-US" sz="2400" dirty="0">
                <a:ea typeface="ヒラギノ角ゴ Pro W3" pitchFamily="-84" charset="-128"/>
              </a:rPr>
              <a:t>The more transitory firms expect a current increase in sales to be, the less they revise their assessment of the present value of profits, and thus the less likely they are to buy new machines or build new factories.</a:t>
            </a:r>
          </a:p>
        </p:txBody>
      </p:sp>
    </p:spTree>
    <p:extLst>
      <p:ext uri="{BB962C8B-B14F-4D97-AF65-F5344CB8AC3E}">
        <p14:creationId xmlns:p14="http://schemas.microsoft.com/office/powerpoint/2010/main" val="37511091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822"/>
            <a:ext cx="8153400" cy="989823"/>
          </a:xfrm>
        </p:spPr>
        <p:txBody>
          <a:bodyPr wrap="square">
            <a:spAutoFit/>
          </a:bodyPr>
          <a:lstStyle/>
          <a:p>
            <a:r>
              <a:rPr lang="en-US" sz="3600" dirty="0"/>
              <a:t>15.3 The Volatility of Consumption and Investment </a:t>
            </a:r>
            <a:r>
              <a:rPr lang="en-US" sz="2800" dirty="0"/>
              <a:t>(2 of 3)</a:t>
            </a:r>
            <a:endParaRPr lang="en-US" sz="3600" dirty="0"/>
          </a:p>
        </p:txBody>
      </p:sp>
      <p:sp>
        <p:nvSpPr>
          <p:cNvPr id="3" name="Content Placeholder 2"/>
          <p:cNvSpPr>
            <a:spLocks noGrp="1"/>
          </p:cNvSpPr>
          <p:nvPr>
            <p:ph idx="1"/>
          </p:nvPr>
        </p:nvSpPr>
        <p:spPr>
          <a:xfrm>
            <a:off x="1981200" y="1375589"/>
            <a:ext cx="8229600" cy="1937966"/>
          </a:xfrm>
        </p:spPr>
        <p:txBody>
          <a:bodyPr wrap="square">
            <a:spAutoFit/>
          </a:bodyPr>
          <a:lstStyle/>
          <a:p>
            <a:r>
              <a:rPr lang="en-US" sz="2400" dirty="0">
                <a:ea typeface="ヒラギノ角ゴ Pro W3" pitchFamily="-84" charset="-128"/>
              </a:rPr>
              <a:t>Differences between consumption and investment decisions:</a:t>
            </a:r>
          </a:p>
          <a:p>
            <a:pPr lvl="1"/>
            <a:r>
              <a:rPr lang="en-US" sz="2000" dirty="0">
                <a:ea typeface="ヒラギノ角ゴ Pro W3" pitchFamily="-84" charset="-128"/>
              </a:rPr>
              <a:t>The permanent nature of the change in income implies that consumers can afford to change consumption now and in the future by the same amount as the change in income.</a:t>
            </a:r>
          </a:p>
          <a:p>
            <a:pPr lvl="1"/>
            <a:r>
              <a:rPr lang="en-US" sz="2000" dirty="0">
                <a:ea typeface="ヒラギノ角ゴ Pro W3" pitchFamily="-84" charset="-128"/>
              </a:rPr>
              <a:t>However, the change in investment spending may exceed the change in sales.</a:t>
            </a:r>
          </a:p>
        </p:txBody>
      </p:sp>
    </p:spTree>
    <p:extLst>
      <p:ext uri="{BB962C8B-B14F-4D97-AF65-F5344CB8AC3E}">
        <p14:creationId xmlns:p14="http://schemas.microsoft.com/office/powerpoint/2010/main" val="6155101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872"/>
            <a:ext cx="8229600" cy="868680"/>
          </a:xfrm>
        </p:spPr>
        <p:txBody>
          <a:bodyPr wrap="square">
            <a:noAutofit/>
          </a:bodyPr>
          <a:lstStyle/>
          <a:p>
            <a:r>
              <a:rPr lang="en-US" sz="2800" dirty="0"/>
              <a:t>15.3 The Volatility of Consumption and Investment (3 of 3)</a:t>
            </a:r>
          </a:p>
        </p:txBody>
      </p:sp>
      <p:sp>
        <p:nvSpPr>
          <p:cNvPr id="3" name="Content Placeholder 2"/>
          <p:cNvSpPr>
            <a:spLocks noGrp="1"/>
          </p:cNvSpPr>
          <p:nvPr>
            <p:ph idx="1"/>
          </p:nvPr>
        </p:nvSpPr>
        <p:spPr>
          <a:xfrm>
            <a:off x="1981200" y="1295400"/>
            <a:ext cx="8229600" cy="891526"/>
          </a:xfrm>
        </p:spPr>
        <p:txBody>
          <a:bodyPr wrap="square">
            <a:spAutoFit/>
          </a:bodyPr>
          <a:lstStyle/>
          <a:p>
            <a:pPr>
              <a:spcBef>
                <a:spcPts val="0"/>
              </a:spcBef>
            </a:pPr>
            <a:r>
              <a:rPr lang="en-US" sz="1800" dirty="0"/>
              <a:t>Consumption and investment usually move together.</a:t>
            </a:r>
          </a:p>
          <a:p>
            <a:pPr>
              <a:spcBef>
                <a:spcPts val="0"/>
              </a:spcBef>
            </a:pPr>
            <a:r>
              <a:rPr lang="en-US" sz="1800" dirty="0"/>
              <a:t>Investment is much more volatile than consumption.</a:t>
            </a:r>
          </a:p>
          <a:p>
            <a:pPr>
              <a:spcBef>
                <a:spcPts val="0"/>
              </a:spcBef>
            </a:pPr>
            <a:r>
              <a:rPr lang="en-US" sz="1800" dirty="0"/>
              <a:t>Both components contribute roughly equal to output fluctuations.</a:t>
            </a:r>
          </a:p>
        </p:txBody>
      </p:sp>
      <p:sp>
        <p:nvSpPr>
          <p:cNvPr id="4" name="Content Placeholder 3"/>
          <p:cNvSpPr>
            <a:spLocks noGrp="1"/>
          </p:cNvSpPr>
          <p:nvPr>
            <p:ph idx="13"/>
          </p:nvPr>
        </p:nvSpPr>
        <p:spPr>
          <a:xfrm>
            <a:off x="1971675" y="2286000"/>
            <a:ext cx="8229600" cy="609600"/>
          </a:xfrm>
        </p:spPr>
        <p:txBody>
          <a:bodyPr/>
          <a:lstStyle/>
          <a:p>
            <a:pPr marL="0" indent="0">
              <a:buNone/>
            </a:pPr>
            <a:r>
              <a:rPr lang="en-US" sz="1800" b="1" kern="0" dirty="0"/>
              <a:t>Figure 15.5 </a:t>
            </a:r>
            <a:r>
              <a:rPr lang="en-US" sz="1800" kern="0" dirty="0"/>
              <a:t>Rates of Change in Consumption and Investment in the United States since 1960</a:t>
            </a:r>
          </a:p>
        </p:txBody>
      </p:sp>
      <p:pic>
        <p:nvPicPr>
          <p:cNvPr id="10" name="Picture Placeholder 9" descr="A dual line graph plots the deviation of percent growth of consumption from its mean and deviation of percent growth in investment from its means, in percentage, for the years between 1960 and 2015.&#10;Long description is available in notes, press F6.">
            <a:extLst>
              <a:ext uri="{FF2B5EF4-FFF2-40B4-BE49-F238E27FC236}">
                <a16:creationId xmlns:a16="http://schemas.microsoft.com/office/drawing/2014/main" id="{BE653CDD-51EF-478E-906D-299EF9D74543}"/>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3383051" y="3049311"/>
            <a:ext cx="5434145" cy="2824934"/>
          </a:xfrm>
          <a:prstGeom prst="rect">
            <a:avLst/>
          </a:prstGeom>
        </p:spPr>
      </p:pic>
      <p:sp>
        <p:nvSpPr>
          <p:cNvPr id="6" name="Content Placeholder 5"/>
          <p:cNvSpPr>
            <a:spLocks noGrp="1"/>
          </p:cNvSpPr>
          <p:nvPr>
            <p:ph sz="quarter" idx="15"/>
          </p:nvPr>
        </p:nvSpPr>
        <p:spPr>
          <a:xfrm>
            <a:off x="1971675" y="6019800"/>
            <a:ext cx="8153400" cy="304800"/>
          </a:xfrm>
        </p:spPr>
        <p:txBody>
          <a:bodyPr>
            <a:normAutofit/>
          </a:bodyPr>
          <a:lstStyle/>
          <a:p>
            <a:r>
              <a:rPr lang="en-IN" sz="1400" i="1" dirty="0"/>
              <a:t>Source: </a:t>
            </a:r>
            <a:r>
              <a:rPr lang="en-US" dirty="0"/>
              <a:t>FRED, series PCECC96, GPDI</a:t>
            </a:r>
            <a:endParaRPr lang="en-IN" sz="1400" dirty="0"/>
          </a:p>
        </p:txBody>
      </p:sp>
    </p:spTree>
    <p:extLst>
      <p:ext uri="{BB962C8B-B14F-4D97-AF65-F5344CB8AC3E}">
        <p14:creationId xmlns:p14="http://schemas.microsoft.com/office/powerpoint/2010/main" val="34146291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3363"/>
            <a:ext cx="8229600" cy="1433021"/>
          </a:xfrm>
        </p:spPr>
        <p:txBody>
          <a:bodyPr wrap="square">
            <a:spAutoFit/>
          </a:bodyPr>
          <a:lstStyle/>
          <a:p>
            <a:r>
              <a:rPr lang="en-US" sz="3600" dirty="0"/>
              <a:t>APPENDIX: Derivation of the Expected Present Value of Profits under Static Expectations</a:t>
            </a:r>
          </a:p>
        </p:txBody>
      </p:sp>
      <p:sp>
        <p:nvSpPr>
          <p:cNvPr id="3" name="Content Placeholder 2"/>
          <p:cNvSpPr>
            <a:spLocks noGrp="1"/>
          </p:cNvSpPr>
          <p:nvPr>
            <p:ph idx="1"/>
          </p:nvPr>
        </p:nvSpPr>
        <p:spPr>
          <a:xfrm>
            <a:off x="1981200" y="1973005"/>
            <a:ext cx="8229600" cy="590931"/>
          </a:xfrm>
        </p:spPr>
        <p:txBody>
          <a:bodyPr wrap="square">
            <a:spAutoFit/>
          </a:bodyPr>
          <a:lstStyle/>
          <a:p>
            <a:r>
              <a:rPr lang="en-US" sz="1800" dirty="0">
                <a:ea typeface="ヒラギノ角ゴ Pro W3" pitchFamily="-84" charset="-128"/>
              </a:rPr>
              <a:t>If firms expect both future profits and future interest rates to remain at the same level as today, then equation (15.3) becomes:</a:t>
            </a:r>
          </a:p>
        </p:txBody>
      </p:sp>
      <mc:AlternateContent xmlns:mc="http://schemas.openxmlformats.org/markup-compatibility/2006" xmlns:a14="http://schemas.microsoft.com/office/drawing/2010/main">
        <mc:Choice Requires="a14">
          <p:sp>
            <p:nvSpPr>
              <p:cNvPr id="7" name="Object 6"/>
              <p:cNvSpPr txBox="1"/>
              <p:nvPr/>
            </p:nvSpPr>
            <p:spPr>
              <a:xfrm>
                <a:off x="4363372" y="2667001"/>
                <a:ext cx="3465259" cy="625437"/>
              </a:xfrm>
              <a:prstGeom prst="rect">
                <a:avLst/>
              </a:prstGeom>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sub>
                            <m:sup>
                              <m:r>
                                <a:rPr lang="en-US" i="1">
                                  <a:solidFill>
                                    <a:srgbClr val="000000"/>
                                  </a:solidFill>
                                  <a:latin typeface="Cambria Math" panose="02040503050406030204" pitchFamily="18" charset="0"/>
                                </a:rPr>
                                <m:t>𝑒</m:t>
                              </m:r>
                            </m:sup>
                          </m:sSubSup>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den>
                      </m:f>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e>
                              </m:d>
                            </m:e>
                            <m:sup>
                              <m:r>
                                <a:rPr lang="en-US" i="1">
                                  <a:solidFill>
                                    <a:srgbClr val="000000"/>
                                  </a:solidFill>
                                  <a:latin typeface="Cambria Math" panose="02040503050406030204" pitchFamily="18" charset="0"/>
                                </a:rPr>
                                <m:t>2</m:t>
                              </m:r>
                            </m:sup>
                          </m:sSup>
                        </m:den>
                      </m:f>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𝛿</m:t>
                          </m:r>
                        </m:e>
                      </m:d>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4363372" y="2667001"/>
                <a:ext cx="3465259" cy="625437"/>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sz="quarter" idx="14"/>
          </p:nvPr>
        </p:nvSpPr>
        <p:spPr>
          <a:xfrm>
            <a:off x="1981200" y="3429000"/>
            <a:ext cx="8153400" cy="341632"/>
          </a:xfrm>
        </p:spPr>
        <p:txBody>
          <a:bodyPr>
            <a:spAutoFit/>
          </a:bodyPr>
          <a:lstStyle/>
          <a:p>
            <a:pPr marL="0" indent="266700">
              <a:buNone/>
            </a:pPr>
            <a:r>
              <a:rPr lang="en-US" sz="1800" dirty="0">
                <a:ea typeface="ヒラギノ角ゴ Pro W3" pitchFamily="-84" charset="-128"/>
              </a:rPr>
              <a:t> or</a:t>
            </a:r>
            <a:endParaRPr lang="en-US" sz="1800" dirty="0"/>
          </a:p>
        </p:txBody>
      </p:sp>
      <mc:AlternateContent xmlns:mc="http://schemas.openxmlformats.org/markup-compatibility/2006" xmlns:a14="http://schemas.microsoft.com/office/drawing/2010/main">
        <mc:Choice Requires="a14">
          <p:sp>
            <p:nvSpPr>
              <p:cNvPr id="8" name="Object 7"/>
              <p:cNvSpPr txBox="1"/>
              <p:nvPr/>
            </p:nvSpPr>
            <p:spPr>
              <a:xfrm>
                <a:off x="3715731" y="3886201"/>
                <a:ext cx="4741488" cy="706575"/>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sub>
                            <m:sup>
                              <m:r>
                                <a:rPr lang="en-US" i="1">
                                  <a:solidFill>
                                    <a:srgbClr val="000000"/>
                                  </a:solidFill>
                                  <a:latin typeface="Cambria Math" panose="02040503050406030204" pitchFamily="18" charset="0"/>
                                </a:rPr>
                                <m:t>𝑒</m:t>
                              </m:r>
                            </m:sup>
                          </m:sSubSup>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den>
                      </m:f>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𝛿</m:t>
                              </m:r>
                            </m:num>
                            <m:den>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den>
                          </m:f>
                          <m:r>
                            <a:rPr lang="en-US" i="1">
                              <a:solidFill>
                                <a:srgbClr val="000000"/>
                              </a:solidFill>
                              <a:latin typeface="Cambria Math" panose="02040503050406030204" pitchFamily="18" charset="0"/>
                            </a:rPr>
                            <m:t>+...</m:t>
                          </m:r>
                        </m:e>
                      </m:d>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15.</m:t>
                          </m:r>
                          <m:r>
                            <m:rPr>
                              <m:sty m:val="p"/>
                            </m:rPr>
                            <a:rPr lang="en-US">
                              <a:solidFill>
                                <a:srgbClr val="000000"/>
                              </a:solidFill>
                              <a:latin typeface="Cambria Math" panose="02040503050406030204" pitchFamily="18" charset="0"/>
                            </a:rPr>
                            <m:t>A</m:t>
                          </m:r>
                          <m:r>
                            <a:rPr lang="en-US" i="1">
                              <a:solidFill>
                                <a:srgbClr val="000000"/>
                              </a:solidFill>
                              <a:latin typeface="Cambria Math" panose="02040503050406030204" pitchFamily="18" charset="0"/>
                            </a:rPr>
                            <m:t>1</m:t>
                          </m:r>
                        </m:e>
                      </m:d>
                    </m:oMath>
                  </m:oMathPara>
                </a14:m>
                <a:endParaRPr lang="en-US" dirty="0"/>
              </a:p>
            </p:txBody>
          </p:sp>
        </mc:Choice>
        <mc:Fallback xmlns="">
          <p:sp>
            <p:nvSpPr>
              <p:cNvPr id="8" name="Object 7"/>
              <p:cNvSpPr txBox="1">
                <a:spLocks noRot="1" noChangeAspect="1" noMove="1" noResize="1" noEditPoints="1" noAdjustHandles="1" noChangeArrowheads="1" noChangeShapeType="1" noTextEdit="1"/>
              </p:cNvSpPr>
              <p:nvPr/>
            </p:nvSpPr>
            <p:spPr>
              <a:xfrm>
                <a:off x="3715731" y="3886201"/>
                <a:ext cx="4741488" cy="706575"/>
              </a:xfrm>
              <a:prstGeom prst="rect">
                <a:avLst/>
              </a:prstGeom>
              <a:blipFill>
                <a:blip r:embed="rId4"/>
                <a:stretch>
                  <a:fillRect/>
                </a:stretch>
              </a:blipFill>
            </p:spPr>
            <p:txBody>
              <a:bodyPr/>
              <a:lstStyle/>
              <a:p>
                <a:r>
                  <a:rPr lang="en-US">
                    <a:noFill/>
                  </a:rPr>
                  <a:t> </a:t>
                </a:r>
              </a:p>
            </p:txBody>
          </p:sp>
        </mc:Fallback>
      </mc:AlternateContent>
      <p:sp>
        <p:nvSpPr>
          <p:cNvPr id="6" name="Content Placeholder 5"/>
          <p:cNvSpPr>
            <a:spLocks noGrp="1"/>
          </p:cNvSpPr>
          <p:nvPr>
            <p:ph idx="13"/>
          </p:nvPr>
        </p:nvSpPr>
        <p:spPr>
          <a:xfrm>
            <a:off x="1966912" y="4876800"/>
            <a:ext cx="8229600" cy="341632"/>
          </a:xfrm>
        </p:spPr>
        <p:txBody>
          <a:bodyPr>
            <a:spAutoFit/>
          </a:bodyPr>
          <a:lstStyle/>
          <a:p>
            <a:pPr marL="0" indent="266700">
              <a:buNone/>
            </a:pPr>
            <a:r>
              <a:rPr lang="en-US" sz="1800" dirty="0">
                <a:ea typeface="ヒラギノ角ゴ Pro W3" pitchFamily="-84" charset="-128"/>
              </a:rPr>
              <a:t>which can be reduced to:</a:t>
            </a:r>
          </a:p>
        </p:txBody>
      </p:sp>
      <mc:AlternateContent xmlns:mc="http://schemas.openxmlformats.org/markup-compatibility/2006" xmlns:a14="http://schemas.microsoft.com/office/drawing/2010/main">
        <mc:Choice Requires="a14">
          <p:sp>
            <p:nvSpPr>
              <p:cNvPr id="10" name="Object 9"/>
              <p:cNvSpPr txBox="1"/>
              <p:nvPr/>
            </p:nvSpPr>
            <p:spPr>
              <a:xfrm>
                <a:off x="4933416" y="5257801"/>
                <a:ext cx="2287071" cy="632199"/>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sub>
                            <m:sup>
                              <m:r>
                                <a:rPr lang="en-US" i="1">
                                  <a:solidFill>
                                    <a:srgbClr val="000000"/>
                                  </a:solidFill>
                                  <a:latin typeface="Cambria Math" panose="02040503050406030204" pitchFamily="18" charset="0"/>
                                </a:rPr>
                                <m:t>𝑒</m:t>
                              </m:r>
                            </m:sup>
                          </m:sSubSup>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m:rPr>
                              <m:sty m:val="p"/>
                            </m:rPr>
                            <a:rPr lang="en-US">
                              <a:solidFill>
                                <a:srgbClr val="000000"/>
                              </a:solidFill>
                              <a:latin typeface="Cambria Math" panose="02040503050406030204" pitchFamily="18" charset="0"/>
                            </a:rPr>
                            <m:t>δ</m:t>
                          </m:r>
                        </m:den>
                      </m:f>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m:t>
                          </m:r>
                        </m:e>
                        <m:sub>
                          <m:r>
                            <a:rPr lang="en-US" i="1">
                              <a:solidFill>
                                <a:srgbClr val="000000"/>
                              </a:solidFill>
                              <a:latin typeface="Cambria Math" panose="02040503050406030204" pitchFamily="18" charset="0"/>
                            </a:rPr>
                            <m:t>𝑡</m:t>
                          </m:r>
                        </m:sub>
                      </m:sSub>
                    </m:oMath>
                  </m:oMathPara>
                </a14:m>
                <a:endParaRPr lang="en-US" dirty="0"/>
              </a:p>
            </p:txBody>
          </p:sp>
        </mc:Choice>
        <mc:Fallback xmlns="">
          <p:sp>
            <p:nvSpPr>
              <p:cNvPr id="10" name="Object 9"/>
              <p:cNvSpPr txBox="1">
                <a:spLocks noRot="1" noChangeAspect="1" noMove="1" noResize="1" noEditPoints="1" noAdjustHandles="1" noChangeArrowheads="1" noChangeShapeType="1" noTextEdit="1"/>
              </p:cNvSpPr>
              <p:nvPr/>
            </p:nvSpPr>
            <p:spPr>
              <a:xfrm>
                <a:off x="4933416" y="5257801"/>
                <a:ext cx="2287071" cy="632199"/>
              </a:xfrm>
              <a:prstGeom prst="rect">
                <a:avLst/>
              </a:prstGeom>
              <a:blipFill>
                <a:blip r:embed="rId5"/>
                <a:stretch>
                  <a:fillRect/>
                </a:stretch>
              </a:blipFill>
            </p:spPr>
            <p:txBody>
              <a:bodyPr/>
              <a:lstStyle/>
              <a:p>
                <a:r>
                  <a:rPr lang="en-US">
                    <a:noFill/>
                  </a:rPr>
                  <a:t> </a:t>
                </a:r>
              </a:p>
            </p:txBody>
          </p:sp>
        </mc:Fallback>
      </mc:AlternateContent>
      <p:sp>
        <p:nvSpPr>
          <p:cNvPr id="5" name="Content Placeholder 4"/>
          <p:cNvSpPr>
            <a:spLocks noGrp="1"/>
          </p:cNvSpPr>
          <p:nvPr>
            <p:ph sz="quarter" idx="15"/>
          </p:nvPr>
        </p:nvSpPr>
        <p:spPr>
          <a:xfrm>
            <a:off x="2057400" y="6042286"/>
            <a:ext cx="8153400" cy="341632"/>
          </a:xfrm>
        </p:spPr>
        <p:txBody>
          <a:bodyPr>
            <a:spAutoFit/>
          </a:bodyPr>
          <a:lstStyle/>
          <a:p>
            <a:pPr marL="0" indent="266700">
              <a:buNone/>
            </a:pPr>
            <a:r>
              <a:rPr lang="en-US" sz="1800" dirty="0"/>
              <a:t>which can be further simplified to produce equation (15.5) in the text.</a:t>
            </a:r>
          </a:p>
        </p:txBody>
      </p:sp>
    </p:spTree>
    <p:extLst>
      <p:ext uri="{BB962C8B-B14F-4D97-AF65-F5344CB8AC3E}">
        <p14:creationId xmlns:p14="http://schemas.microsoft.com/office/powerpoint/2010/main" val="12331008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82022"/>
            <a:ext cx="8229600" cy="557174"/>
          </a:xfrm>
        </p:spPr>
        <p:txBody>
          <a:bodyPr>
            <a:noAutofit/>
          </a:bodyPr>
          <a:lstStyle/>
          <a:p>
            <a:r>
              <a:rPr lang="en-IN" sz="3600" dirty="0"/>
              <a:t>Macroeconomics</a:t>
            </a:r>
          </a:p>
        </p:txBody>
      </p:sp>
      <p:sp>
        <p:nvSpPr>
          <p:cNvPr id="3" name="Text Placeholder 2"/>
          <p:cNvSpPr>
            <a:spLocks noGrp="1"/>
          </p:cNvSpPr>
          <p:nvPr>
            <p:ph type="body" sz="quarter" idx="13"/>
          </p:nvPr>
        </p:nvSpPr>
        <p:spPr>
          <a:xfrm>
            <a:off x="1981200" y="762000"/>
            <a:ext cx="8229600" cy="381000"/>
          </a:xfrm>
        </p:spPr>
        <p:txBody>
          <a:bodyPr>
            <a:noAutofit/>
          </a:bodyPr>
          <a:lstStyle/>
          <a:p>
            <a:r>
              <a:rPr lang="en-US" dirty="0"/>
              <a:t>Eighth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6105525" y="2828925"/>
            <a:ext cx="4114800" cy="558800"/>
          </a:xfrm>
        </p:spPr>
        <p:txBody>
          <a:bodyPr wrap="square">
            <a:noAutofit/>
          </a:bodyPr>
          <a:lstStyle/>
          <a:p>
            <a:pPr marL="0" indent="0" algn="ctr">
              <a:buNone/>
            </a:pPr>
            <a:r>
              <a:rPr lang="en-US" sz="3200" dirty="0"/>
              <a:t>Chapter 17</a:t>
            </a:r>
          </a:p>
        </p:txBody>
      </p:sp>
      <p:sp>
        <p:nvSpPr>
          <p:cNvPr id="4" name="Text Placeholder 3"/>
          <p:cNvSpPr>
            <a:spLocks noGrp="1"/>
          </p:cNvSpPr>
          <p:nvPr>
            <p:ph type="body" sz="quarter" idx="14"/>
          </p:nvPr>
        </p:nvSpPr>
        <p:spPr>
          <a:xfrm>
            <a:off x="6096000" y="3495676"/>
            <a:ext cx="4114800" cy="771525"/>
          </a:xfrm>
        </p:spPr>
        <p:txBody>
          <a:bodyPr vert="horz" wrap="square" lIns="0" tIns="0" rIns="0" bIns="0" rtlCol="0" anchor="ctr">
            <a:noAutofit/>
          </a:bodyPr>
          <a:lstStyle/>
          <a:p>
            <a:pPr algn="ctr"/>
            <a:r>
              <a:rPr lang="en-US" sz="2000" dirty="0">
                <a:ea typeface="ヒラギノ角ゴ Pro W3" pitchFamily="-84" charset="-128"/>
              </a:rPr>
              <a:t>Openness in Goods and Financial Markets</a:t>
            </a:r>
            <a:endParaRPr lang="en-US" sz="2000" dirty="0"/>
          </a:p>
        </p:txBody>
      </p:sp>
      <p:pic>
        <p:nvPicPr>
          <p:cNvPr id="12" name="Picture Placeholder 11" descr="Front Cover: Macroeconomics, Eighth Edition by Olivier Blanchard">
            <a:extLst>
              <a:ext uri="{FF2B5EF4-FFF2-40B4-BE49-F238E27FC236}">
                <a16:creationId xmlns:a16="http://schemas.microsoft.com/office/drawing/2014/main" id="{4B7C0549-CC8A-406F-AE51-9FCA19C1137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1981201" y="1268227"/>
            <a:ext cx="4037479" cy="5046848"/>
          </a:xfrm>
          <a:prstGeom prst="rect">
            <a:avLst/>
          </a:prstGeom>
        </p:spPr>
      </p:pic>
      <p:sp>
        <p:nvSpPr>
          <p:cNvPr id="9"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4343400" y="6410325"/>
            <a:ext cx="5943600" cy="219075"/>
          </a:xfrm>
        </p:spPr>
        <p:txBody>
          <a:bodyPr wrap="square">
            <a:noAutofit/>
          </a:bodyPr>
          <a:lstStyle/>
          <a:p>
            <a:pPr marL="0" indent="0">
              <a:spcBef>
                <a:spcPts val="0"/>
              </a:spcBef>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8" name="TextBox 9"/>
          <p:cNvSpPr txBox="1"/>
          <p:nvPr/>
        </p:nvSpPr>
        <p:spPr>
          <a:xfrm>
            <a:off x="6857992" y="4419601"/>
            <a:ext cx="2971808" cy="5757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dirty="0">
                <a:solidFill>
                  <a:schemeClr val="bg1"/>
                </a:solidFill>
              </a:rPr>
              <a:t>Slide in this Presentation Contain Hyperlinks. JAWS users should be able to get a list of links by using INSERT+F7</a:t>
            </a:r>
          </a:p>
        </p:txBody>
      </p:sp>
    </p:spTree>
    <p:extLst>
      <p:ext uri="{BB962C8B-B14F-4D97-AF65-F5344CB8AC3E}">
        <p14:creationId xmlns:p14="http://schemas.microsoft.com/office/powerpoint/2010/main" val="22867012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8642"/>
            <a:ext cx="8666480" cy="553998"/>
          </a:xfrm>
        </p:spPr>
        <p:txBody>
          <a:bodyPr wrap="square">
            <a:spAutoFit/>
          </a:bodyPr>
          <a:lstStyle/>
          <a:p>
            <a:r>
              <a:rPr lang="en-IN" sz="3600" dirty="0"/>
              <a:t>Openness in Goods and Financial Markets</a:t>
            </a:r>
            <a:endParaRPr lang="en-US" sz="3600" dirty="0"/>
          </a:p>
        </p:txBody>
      </p:sp>
      <p:sp>
        <p:nvSpPr>
          <p:cNvPr id="3" name="Content Placeholder 2"/>
          <p:cNvSpPr>
            <a:spLocks noGrp="1"/>
          </p:cNvSpPr>
          <p:nvPr>
            <p:ph idx="1"/>
          </p:nvPr>
        </p:nvSpPr>
        <p:spPr>
          <a:xfrm>
            <a:off x="751840" y="1046480"/>
            <a:ext cx="10424160" cy="3068320"/>
          </a:xfrm>
        </p:spPr>
        <p:txBody>
          <a:bodyPr wrap="square">
            <a:noAutofit/>
          </a:bodyPr>
          <a:lstStyle/>
          <a:p>
            <a:pPr>
              <a:spcBef>
                <a:spcPts val="600"/>
              </a:spcBef>
            </a:pPr>
            <a:r>
              <a:rPr lang="en-US" sz="2400" b="1" dirty="0">
                <a:ea typeface="ヒラギノ角ゴ Pro W3" pitchFamily="-84" charset="-128"/>
              </a:rPr>
              <a:t>Openness in goods markets</a:t>
            </a:r>
            <a:r>
              <a:rPr lang="en-US" sz="2400" dirty="0">
                <a:ea typeface="ヒラギノ角ゴ Pro W3" pitchFamily="-84" charset="-128"/>
              </a:rPr>
              <a:t>: The ability of consumers and firms to choose between domestic goods and foreign goods. Even countries most committed to free trade have </a:t>
            </a:r>
            <a:r>
              <a:rPr lang="en-US" sz="2400" b="1" dirty="0">
                <a:ea typeface="ヒラギノ角ゴ Pro W3" pitchFamily="-84" charset="-128"/>
              </a:rPr>
              <a:t>tariffs</a:t>
            </a:r>
            <a:r>
              <a:rPr lang="en-US" sz="2400" dirty="0">
                <a:ea typeface="ヒラギノ角ゴ Pro W3" pitchFamily="-84" charset="-128"/>
              </a:rPr>
              <a:t> (taxes on imported goods) and </a:t>
            </a:r>
            <a:r>
              <a:rPr lang="en-US" sz="2400" b="1" dirty="0">
                <a:ea typeface="ヒラギノ角ゴ Pro W3" pitchFamily="-84" charset="-128"/>
              </a:rPr>
              <a:t>quotas</a:t>
            </a:r>
            <a:r>
              <a:rPr lang="en-US" sz="2400" dirty="0">
                <a:ea typeface="ヒラギノ角ゴ Pro W3" pitchFamily="-84" charset="-128"/>
              </a:rPr>
              <a:t> (restrictions on the quantity of goods that can be imported).</a:t>
            </a:r>
          </a:p>
          <a:p>
            <a:pPr>
              <a:spcBef>
                <a:spcPts val="600"/>
              </a:spcBef>
            </a:pPr>
            <a:r>
              <a:rPr lang="en-US" sz="2400" b="1" dirty="0">
                <a:ea typeface="ヒラギノ角ゴ Pro W3" pitchFamily="-84" charset="-128"/>
              </a:rPr>
              <a:t>Openness in financial markets: </a:t>
            </a:r>
            <a:r>
              <a:rPr lang="en-US" sz="2400" dirty="0">
                <a:ea typeface="ヒラギノ角ゴ Pro W3" pitchFamily="-84" charset="-128"/>
              </a:rPr>
              <a:t>The ability of financial investors to choose between domestic assets and foreign assets—until recently, even some rich countries had </a:t>
            </a:r>
            <a:r>
              <a:rPr lang="en-US" sz="2400" b="1" dirty="0">
                <a:ea typeface="ヒラギノ角ゴ Pro W3" pitchFamily="-84" charset="-128"/>
              </a:rPr>
              <a:t>capital controls</a:t>
            </a:r>
            <a:r>
              <a:rPr lang="en-US" sz="2400" dirty="0">
                <a:ea typeface="ヒラギノ角ゴ Pro W3" pitchFamily="-84" charset="-128"/>
              </a:rPr>
              <a:t>—restrictions on the foreign assets their domestic residents could hold and the domestic assets foreign could hold.</a:t>
            </a:r>
          </a:p>
        </p:txBody>
      </p:sp>
      <p:sp>
        <p:nvSpPr>
          <p:cNvPr id="4" name="Content Placeholder 2">
            <a:extLst>
              <a:ext uri="{FF2B5EF4-FFF2-40B4-BE49-F238E27FC236}">
                <a16:creationId xmlns:a16="http://schemas.microsoft.com/office/drawing/2014/main" id="{C018D6C0-9F64-4F55-8C14-8A93959C4A98}"/>
              </a:ext>
            </a:extLst>
          </p:cNvPr>
          <p:cNvSpPr txBox="1">
            <a:spLocks/>
          </p:cNvSpPr>
          <p:nvPr/>
        </p:nvSpPr>
        <p:spPr>
          <a:xfrm rot="10800000" flipV="1">
            <a:off x="894080" y="4531360"/>
            <a:ext cx="10525760" cy="2103120"/>
          </a:xfrm>
          <a:prstGeom prst="rect">
            <a:avLst/>
          </a:prstGeom>
        </p:spPr>
        <p:txBody>
          <a:bodyPr vert="horz" wrap="square"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16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b="1" dirty="0">
                <a:ea typeface="ヒラギノ角ゴ Pro W3" pitchFamily="-84" charset="-128"/>
              </a:rPr>
              <a:t>Openness in factor markets</a:t>
            </a:r>
            <a:r>
              <a:rPr lang="en-US" sz="2400" dirty="0">
                <a:ea typeface="ヒラギノ角ゴ Pro W3" pitchFamily="-84" charset="-128"/>
              </a:rPr>
              <a:t>: The ability of firms to choose where to locate production, and of workers to choose where to work, e.g., the </a:t>
            </a:r>
            <a:r>
              <a:rPr lang="en-US" sz="2400" b="1" dirty="0">
                <a:ea typeface="ヒラギノ角ゴ Pro W3" pitchFamily="-84" charset="-128"/>
              </a:rPr>
              <a:t>North American Free Trade Agreement (</a:t>
            </a:r>
            <a:r>
              <a:rPr lang="en-US" sz="2400" b="1" kern="0" spc="-350" dirty="0">
                <a:ea typeface="ヒラギノ角ゴ Pro W3" pitchFamily="-84" charset="-128"/>
              </a:rPr>
              <a:t>N A F T </a:t>
            </a:r>
            <a:r>
              <a:rPr lang="en-US" sz="2400" b="1" dirty="0">
                <a:ea typeface="ヒラギノ角ゴ Pro W3" pitchFamily="-84" charset="-128"/>
              </a:rPr>
              <a:t>A) </a:t>
            </a:r>
            <a:r>
              <a:rPr lang="en-US" sz="2400" dirty="0">
                <a:ea typeface="ヒラギノ角ゴ Pro W3" pitchFamily="-84" charset="-128"/>
              </a:rPr>
              <a:t>signed in 1993 by the U.S., Canada, and Mexico centered on how it would affect the relocation of U.S. firms to Mexico.</a:t>
            </a:r>
          </a:p>
        </p:txBody>
      </p:sp>
    </p:spTree>
    <p:extLst>
      <p:ext uri="{BB962C8B-B14F-4D97-AF65-F5344CB8AC3E}">
        <p14:creationId xmlns:p14="http://schemas.microsoft.com/office/powerpoint/2010/main" val="92734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83820"/>
            <a:ext cx="8229600" cy="1097280"/>
          </a:xfrm>
        </p:spPr>
        <p:txBody>
          <a:bodyPr wrap="square">
            <a:spAutoFit/>
          </a:bodyPr>
          <a:lstStyle/>
          <a:p>
            <a:r>
              <a:rPr lang="en-US" sz="3600" dirty="0">
                <a:latin typeface="+mj-lt"/>
              </a:rPr>
              <a:t>6.1 Nominal versus Real Interest Rates </a:t>
            </a:r>
            <a:r>
              <a:rPr lang="en-US" sz="2800" dirty="0">
                <a:latin typeface="+mj-lt"/>
              </a:rPr>
              <a:t>(6 of 6)</a:t>
            </a:r>
            <a:endParaRPr lang="en-US" sz="3600" dirty="0">
              <a:latin typeface="+mj-lt"/>
            </a:endParaRPr>
          </a:p>
        </p:txBody>
      </p:sp>
      <p:sp>
        <p:nvSpPr>
          <p:cNvPr id="7" name="Content Placeholder 6"/>
          <p:cNvSpPr>
            <a:spLocks noGrp="1"/>
          </p:cNvSpPr>
          <p:nvPr>
            <p:ph idx="1"/>
          </p:nvPr>
        </p:nvSpPr>
        <p:spPr>
          <a:xfrm>
            <a:off x="1981200" y="1276351"/>
            <a:ext cx="8229600" cy="563142"/>
          </a:xfrm>
        </p:spPr>
        <p:txBody>
          <a:bodyPr/>
          <a:lstStyle/>
          <a:p>
            <a:pPr marL="0" indent="0">
              <a:spcBef>
                <a:spcPct val="0"/>
              </a:spcBef>
              <a:buNone/>
            </a:pPr>
            <a:r>
              <a:rPr lang="en-US" sz="1800" b="1" dirty="0"/>
              <a:t>Figure 6.2 </a:t>
            </a:r>
            <a:r>
              <a:rPr lang="en-US" sz="1800" dirty="0"/>
              <a:t>Nominal and Real One-Year T-Bill Rates in the United States since 1978</a:t>
            </a:r>
          </a:p>
        </p:txBody>
      </p:sp>
      <p:sp>
        <p:nvSpPr>
          <p:cNvPr id="3" name="Content Placeholder 2"/>
          <p:cNvSpPr>
            <a:spLocks noGrp="1"/>
          </p:cNvSpPr>
          <p:nvPr>
            <p:ph idx="13"/>
          </p:nvPr>
        </p:nvSpPr>
        <p:spPr>
          <a:xfrm>
            <a:off x="1994535" y="1924051"/>
            <a:ext cx="8229600" cy="902651"/>
          </a:xfrm>
        </p:spPr>
        <p:txBody>
          <a:bodyPr/>
          <a:lstStyle/>
          <a:p>
            <a:pPr marL="0" indent="0">
              <a:spcBef>
                <a:spcPts val="525"/>
              </a:spcBef>
              <a:buNone/>
            </a:pPr>
            <a:r>
              <a:rPr lang="en-US" sz="1800" dirty="0">
                <a:ea typeface="ヒラギノ角ゴ Pro W3" pitchFamily="-84" charset="-128"/>
              </a:rPr>
              <a:t>The nominal interest rate has declined considerably since the early 1980s, but because expected inflation has declined as well, the real rate has declined much less than the nominal rate.</a:t>
            </a:r>
          </a:p>
        </p:txBody>
      </p:sp>
      <p:pic>
        <p:nvPicPr>
          <p:cNvPr id="9" name="Picture Placeholder 8" descr="A graph depicts the nominal rate and real rate in the United States from the year 1978 to 2018.&#10;Long description is available in notes, press F6.">
            <a:extLst>
              <a:ext uri="{FF2B5EF4-FFF2-40B4-BE49-F238E27FC236}">
                <a16:creationId xmlns:a16="http://schemas.microsoft.com/office/drawing/2014/main" id="{5DB9BF5C-0296-498B-8615-400B202258E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325853" y="2940186"/>
            <a:ext cx="5558587" cy="2332274"/>
          </a:xfrm>
          <a:prstGeom prst="rect">
            <a:avLst/>
          </a:prstGeom>
        </p:spPr>
      </p:pic>
      <p:sp>
        <p:nvSpPr>
          <p:cNvPr id="6" name="Content Placeholder 5"/>
          <p:cNvSpPr>
            <a:spLocks noGrp="1"/>
          </p:cNvSpPr>
          <p:nvPr>
            <p:ph sz="quarter" idx="14"/>
          </p:nvPr>
        </p:nvSpPr>
        <p:spPr>
          <a:xfrm>
            <a:off x="1990725" y="5409884"/>
            <a:ext cx="8233410" cy="914717"/>
          </a:xfrm>
        </p:spPr>
        <p:txBody>
          <a:bodyPr/>
          <a:lstStyle/>
          <a:p>
            <a:pPr marL="0" indent="0">
              <a:buNone/>
            </a:pPr>
            <a:r>
              <a:rPr lang="en-US" sz="1400" i="1" dirty="0"/>
              <a:t>Source: </a:t>
            </a:r>
            <a:r>
              <a:rPr lang="en-US" sz="1400" dirty="0"/>
              <a:t>FRED:</a:t>
            </a:r>
            <a:r>
              <a:rPr lang="en-US" sz="1400" i="1" dirty="0"/>
              <a:t> </a:t>
            </a:r>
            <a:r>
              <a:rPr lang="en-US" sz="1400" dirty="0"/>
              <a:t>Nominal interest rate is the 1-year Treasury bill in December of the previous year: Series </a:t>
            </a:r>
            <a:br>
              <a:rPr lang="en-US" sz="1400" dirty="0"/>
            </a:br>
            <a:r>
              <a:rPr lang="en-US" sz="1400" spc="-200" dirty="0"/>
              <a:t>T </a:t>
            </a:r>
            <a:r>
              <a:rPr lang="en-US" sz="1400" dirty="0"/>
              <a:t>B1</a:t>
            </a:r>
            <a:r>
              <a:rPr lang="en-US" sz="1400" spc="-200" dirty="0"/>
              <a:t>Y </a:t>
            </a:r>
            <a:r>
              <a:rPr lang="en-US" sz="1400" dirty="0"/>
              <a:t>R, (Series </a:t>
            </a:r>
            <a:r>
              <a:rPr lang="en-US" sz="1400" spc="-200" dirty="0"/>
              <a:t>T </a:t>
            </a:r>
            <a:r>
              <a:rPr lang="en-US" sz="1400" dirty="0"/>
              <a:t>B6</a:t>
            </a:r>
            <a:r>
              <a:rPr lang="en-US" sz="1400" spc="-200" dirty="0"/>
              <a:t>M </a:t>
            </a:r>
            <a:r>
              <a:rPr lang="en-US" sz="1400" dirty="0"/>
              <a:t>S in December 2001, 2002, 2003, and 2004.) Expected inflation is the 12-month forecast of inflation, using the </a:t>
            </a:r>
            <a:r>
              <a:rPr lang="en-US" sz="1400" spc="-200" dirty="0"/>
              <a:t>G D </a:t>
            </a:r>
            <a:r>
              <a:rPr lang="en-US" sz="1400" dirty="0"/>
              <a:t>P deflator, from the November </a:t>
            </a:r>
            <a:r>
              <a:rPr lang="en-US" sz="1400" spc="-200" dirty="0"/>
              <a:t>O E C </a:t>
            </a:r>
            <a:r>
              <a:rPr lang="en-US" sz="1400" dirty="0"/>
              <a:t>D Economic Outlook from the previous year.</a:t>
            </a:r>
          </a:p>
        </p:txBody>
      </p:sp>
    </p:spTree>
    <p:extLst>
      <p:ext uri="{BB962C8B-B14F-4D97-AF65-F5344CB8AC3E}">
        <p14:creationId xmlns:p14="http://schemas.microsoft.com/office/powerpoint/2010/main" val="28405667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509" y="152400"/>
            <a:ext cx="8229600" cy="454108"/>
          </a:xfrm>
        </p:spPr>
        <p:txBody>
          <a:bodyPr wrap="square">
            <a:noAutofit/>
          </a:bodyPr>
          <a:lstStyle/>
          <a:p>
            <a:r>
              <a:rPr lang="en-IN" sz="3200" dirty="0"/>
              <a:t>17.1 Openness in Goods Markets </a:t>
            </a:r>
            <a:r>
              <a:rPr lang="en-IN" sz="2400" dirty="0"/>
              <a:t>(1 of 11)</a:t>
            </a:r>
            <a:endParaRPr lang="en-US" sz="2400" dirty="0"/>
          </a:p>
        </p:txBody>
      </p:sp>
      <p:sp>
        <p:nvSpPr>
          <p:cNvPr id="3" name="Content Placeholder 2"/>
          <p:cNvSpPr>
            <a:spLocks noGrp="1"/>
          </p:cNvSpPr>
          <p:nvPr>
            <p:ph idx="1"/>
          </p:nvPr>
        </p:nvSpPr>
        <p:spPr>
          <a:xfrm>
            <a:off x="1981200" y="838200"/>
            <a:ext cx="8229600" cy="838200"/>
          </a:xfrm>
        </p:spPr>
        <p:txBody>
          <a:bodyPr wrap="square">
            <a:noAutofit/>
          </a:bodyPr>
          <a:lstStyle/>
          <a:p>
            <a:pPr marL="0" indent="0">
              <a:buNone/>
            </a:pPr>
            <a:r>
              <a:rPr lang="en-IN" sz="2400" b="1" dirty="0"/>
              <a:t>Figure 17.2 </a:t>
            </a:r>
            <a:r>
              <a:rPr lang="en-IN" sz="2400" dirty="0"/>
              <a:t>U.S. Exports and Imports as Ratios of </a:t>
            </a:r>
            <a:r>
              <a:rPr lang="en-US" sz="2400" kern="0" spc="-350" dirty="0"/>
              <a:t>G D </a:t>
            </a:r>
            <a:r>
              <a:rPr lang="en-US" sz="2400" dirty="0"/>
              <a:t>P</a:t>
            </a:r>
            <a:r>
              <a:rPr lang="en-IN" sz="2400" dirty="0"/>
              <a:t> since 1960</a:t>
            </a:r>
          </a:p>
        </p:txBody>
      </p:sp>
      <p:sp>
        <p:nvSpPr>
          <p:cNvPr id="4" name="Content Placeholder 3"/>
          <p:cNvSpPr>
            <a:spLocks noGrp="1"/>
          </p:cNvSpPr>
          <p:nvPr>
            <p:ph idx="13"/>
          </p:nvPr>
        </p:nvSpPr>
        <p:spPr>
          <a:xfrm>
            <a:off x="1981200" y="1905000"/>
            <a:ext cx="8229600" cy="1152229"/>
          </a:xfrm>
        </p:spPr>
        <p:txBody>
          <a:bodyPr>
            <a:noAutofit/>
          </a:bodyPr>
          <a:lstStyle/>
          <a:p>
            <a:pPr marL="0" indent="0">
              <a:buNone/>
            </a:pPr>
            <a:r>
              <a:rPr lang="en-US" sz="2400" dirty="0"/>
              <a:t>Since 1960, exports and imports have more than tripled in relation to </a:t>
            </a:r>
            <a:r>
              <a:rPr lang="en-US" sz="2400" kern="0" spc="-350" dirty="0"/>
              <a:t>G D </a:t>
            </a:r>
            <a:r>
              <a:rPr lang="en-US" sz="2400" dirty="0"/>
              <a:t>P. The United States has become a much more open economy.</a:t>
            </a:r>
          </a:p>
        </p:txBody>
      </p:sp>
      <p:pic>
        <p:nvPicPr>
          <p:cNvPr id="8" name="Picture Placeholder 7" descr="A dual line graph plots the imports per G D P and exports per G D P percent for the years from 1960 to 2017.&#10;Long description is available in notes, press F6.">
            <a:extLst>
              <a:ext uri="{FF2B5EF4-FFF2-40B4-BE49-F238E27FC236}">
                <a16:creationId xmlns:a16="http://schemas.microsoft.com/office/drawing/2014/main" id="{180CB0E4-E6A3-4E8C-BF27-6FD0CCB03F7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800235" y="3128274"/>
            <a:ext cx="4609397" cy="2494892"/>
          </a:xfrm>
          <a:prstGeom prst="rect">
            <a:avLst/>
          </a:prstGeom>
        </p:spPr>
      </p:pic>
      <p:sp>
        <p:nvSpPr>
          <p:cNvPr id="5" name="Content Placeholder 4"/>
          <p:cNvSpPr>
            <a:spLocks noGrp="1"/>
          </p:cNvSpPr>
          <p:nvPr>
            <p:ph sz="quarter" idx="14"/>
          </p:nvPr>
        </p:nvSpPr>
        <p:spPr>
          <a:xfrm>
            <a:off x="1981200" y="5715000"/>
            <a:ext cx="8229600" cy="609600"/>
          </a:xfrm>
        </p:spPr>
        <p:txBody>
          <a:bodyPr>
            <a:normAutofit/>
          </a:bodyPr>
          <a:lstStyle/>
          <a:p>
            <a:pPr marL="0" indent="0">
              <a:buNone/>
            </a:pPr>
            <a:r>
              <a:rPr lang="en-IN" i="1" dirty="0"/>
              <a:t>Source: </a:t>
            </a:r>
            <a:r>
              <a:rPr lang="en-IN" dirty="0"/>
              <a:t>Series </a:t>
            </a:r>
            <a:r>
              <a:rPr lang="en-IN" spc="-200" dirty="0"/>
              <a:t>G D </a:t>
            </a:r>
            <a:r>
              <a:rPr lang="en-IN" dirty="0"/>
              <a:t>P, </a:t>
            </a:r>
            <a:r>
              <a:rPr lang="en-IN" spc="-200" dirty="0"/>
              <a:t>E X P G </a:t>
            </a:r>
            <a:r>
              <a:rPr lang="en-IN" dirty="0"/>
              <a:t>S, </a:t>
            </a:r>
            <a:r>
              <a:rPr lang="en-IN" spc="-200" dirty="0"/>
              <a:t>I M P G </a:t>
            </a:r>
            <a:r>
              <a:rPr lang="en-IN" dirty="0"/>
              <a:t>S. Federal Reserve Economic Data (</a:t>
            </a:r>
            <a:r>
              <a:rPr lang="en-IN" spc="-200" dirty="0"/>
              <a:t>F R E </a:t>
            </a:r>
            <a:r>
              <a:rPr lang="en-IN" dirty="0"/>
              <a:t>D) </a:t>
            </a:r>
            <a:r>
              <a:rPr lang="en-IN" dirty="0">
                <a:hlinkClick r:id="rId4" tooltip="https://research.stlouisfed.org/fred2/"/>
              </a:rPr>
              <a:t>https://research.stlouisfed.org/fred2/</a:t>
            </a:r>
            <a:r>
              <a:rPr lang="en-IN" dirty="0"/>
              <a:t>.</a:t>
            </a:r>
          </a:p>
        </p:txBody>
      </p:sp>
    </p:spTree>
    <p:extLst>
      <p:ext uri="{BB962C8B-B14F-4D97-AF65-F5344CB8AC3E}">
        <p14:creationId xmlns:p14="http://schemas.microsoft.com/office/powerpoint/2010/main" val="19761150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8232"/>
            <a:ext cx="8229600" cy="492443"/>
          </a:xfrm>
        </p:spPr>
        <p:txBody>
          <a:bodyPr wrap="square">
            <a:spAutoFit/>
          </a:bodyPr>
          <a:lstStyle/>
          <a:p>
            <a:r>
              <a:rPr lang="en-IN" sz="3200" dirty="0"/>
              <a:t>17.1 Openness in Goods Markets </a:t>
            </a:r>
            <a:r>
              <a:rPr lang="en-IN" sz="2400" dirty="0"/>
              <a:t>(2 of 11)</a:t>
            </a:r>
            <a:endParaRPr lang="en-US" sz="2400" dirty="0"/>
          </a:p>
        </p:txBody>
      </p:sp>
      <p:sp>
        <p:nvSpPr>
          <p:cNvPr id="3" name="Content Placeholder 2"/>
          <p:cNvSpPr>
            <a:spLocks noGrp="1"/>
          </p:cNvSpPr>
          <p:nvPr>
            <p:ph idx="1"/>
          </p:nvPr>
        </p:nvSpPr>
        <p:spPr>
          <a:xfrm>
            <a:off x="1981200" y="838200"/>
            <a:ext cx="8229600" cy="2369880"/>
          </a:xfrm>
        </p:spPr>
        <p:txBody>
          <a:bodyPr wrap="square">
            <a:noAutofit/>
          </a:bodyPr>
          <a:lstStyle/>
          <a:p>
            <a:pPr>
              <a:spcBef>
                <a:spcPts val="600"/>
              </a:spcBef>
            </a:pPr>
            <a:r>
              <a:rPr lang="en-US" sz="2400" dirty="0">
                <a:ea typeface="ヒラギノ角ゴ Pro W3" pitchFamily="-84" charset="-128"/>
              </a:rPr>
              <a:t>The volume of trade is not necessarily a good measure of openness.</a:t>
            </a:r>
          </a:p>
          <a:p>
            <a:pPr>
              <a:spcBef>
                <a:spcPts val="600"/>
              </a:spcBef>
            </a:pPr>
            <a:r>
              <a:rPr lang="en-US" sz="2400" b="1" dirty="0">
                <a:ea typeface="ヒラギノ角ゴ Pro W3" pitchFamily="-84" charset="-128"/>
              </a:rPr>
              <a:t>Tradable goods</a:t>
            </a:r>
            <a:r>
              <a:rPr lang="en-US" sz="2400" dirty="0">
                <a:ea typeface="ヒラギノ角ゴ Pro W3" pitchFamily="-84" charset="-128"/>
              </a:rPr>
              <a:t>: Goods that compete with foreign goods in either domestic markets or foreign markets.</a:t>
            </a:r>
          </a:p>
          <a:p>
            <a:pPr>
              <a:spcBef>
                <a:spcPts val="600"/>
              </a:spcBef>
            </a:pPr>
            <a:r>
              <a:rPr lang="en-US" sz="2400" dirty="0">
                <a:ea typeface="ヒラギノ角ゴ Pro W3" pitchFamily="-84" charset="-128"/>
              </a:rPr>
              <a:t>Tradable goods represent about 60% of aggregate output in the United States today.</a:t>
            </a:r>
          </a:p>
        </p:txBody>
      </p:sp>
    </p:spTree>
    <p:extLst>
      <p:ext uri="{BB962C8B-B14F-4D97-AF65-F5344CB8AC3E}">
        <p14:creationId xmlns:p14="http://schemas.microsoft.com/office/powerpoint/2010/main" val="16977829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465354"/>
          </a:xfrm>
        </p:spPr>
        <p:txBody>
          <a:bodyPr wrap="square">
            <a:noAutofit/>
          </a:bodyPr>
          <a:lstStyle/>
          <a:p>
            <a:r>
              <a:rPr lang="en-IN" sz="3200" dirty="0"/>
              <a:t>17.1 Openness in Goods Markets </a:t>
            </a:r>
            <a:r>
              <a:rPr lang="en-IN" sz="2400" dirty="0"/>
              <a:t>(3 of 11)</a:t>
            </a:r>
            <a:endParaRPr lang="en-US" sz="2400" dirty="0"/>
          </a:p>
        </p:txBody>
      </p:sp>
      <p:sp>
        <p:nvSpPr>
          <p:cNvPr id="3" name="Content Placeholder 2"/>
          <p:cNvSpPr>
            <a:spLocks noGrp="1"/>
          </p:cNvSpPr>
          <p:nvPr>
            <p:ph idx="1"/>
          </p:nvPr>
        </p:nvSpPr>
        <p:spPr>
          <a:xfrm>
            <a:off x="1981200" y="838200"/>
            <a:ext cx="8229600" cy="762000"/>
          </a:xfrm>
        </p:spPr>
        <p:txBody>
          <a:bodyPr wrap="square">
            <a:noAutofit/>
          </a:bodyPr>
          <a:lstStyle/>
          <a:p>
            <a:r>
              <a:rPr lang="en-US" sz="2400" dirty="0">
                <a:ea typeface="ヒラギノ角ゴ Pro W3" pitchFamily="-84" charset="-128"/>
              </a:rPr>
              <a:t>The United States is at the low end of the range of export ratios.</a:t>
            </a:r>
          </a:p>
        </p:txBody>
      </p:sp>
      <p:sp>
        <p:nvSpPr>
          <p:cNvPr id="4" name="Content Placeholder 3"/>
          <p:cNvSpPr>
            <a:spLocks noGrp="1"/>
          </p:cNvSpPr>
          <p:nvPr>
            <p:ph idx="13"/>
          </p:nvPr>
        </p:nvSpPr>
        <p:spPr>
          <a:xfrm>
            <a:off x="1971675" y="1676400"/>
            <a:ext cx="8229600" cy="737616"/>
          </a:xfrm>
        </p:spPr>
        <p:txBody>
          <a:bodyPr>
            <a:noAutofit/>
          </a:bodyPr>
          <a:lstStyle/>
          <a:p>
            <a:pPr marL="0" indent="0">
              <a:buNone/>
            </a:pPr>
            <a:r>
              <a:rPr lang="en-US" sz="2400" b="1" dirty="0"/>
              <a:t>Table 17.1 </a:t>
            </a:r>
            <a:r>
              <a:rPr lang="en-US" sz="2400" dirty="0"/>
              <a:t>Ratios of Exports to </a:t>
            </a:r>
            <a:r>
              <a:rPr lang="en-US" sz="2400" kern="0" spc="-350" dirty="0"/>
              <a:t>G D </a:t>
            </a:r>
            <a:r>
              <a:rPr lang="en-US" sz="2400" dirty="0"/>
              <a:t>P for Selected </a:t>
            </a:r>
            <a:r>
              <a:rPr lang="en-US" sz="2400" kern="0" spc="-350" dirty="0"/>
              <a:t>O E C </a:t>
            </a:r>
            <a:r>
              <a:rPr lang="en-US" sz="2400" dirty="0"/>
              <a:t>D Countries, 2017</a:t>
            </a:r>
          </a:p>
        </p:txBody>
      </p:sp>
      <p:graphicFrame>
        <p:nvGraphicFramePr>
          <p:cNvPr id="8" name="Table 7"/>
          <p:cNvGraphicFramePr>
            <a:graphicFrameLocks noGrp="1"/>
          </p:cNvGraphicFramePr>
          <p:nvPr/>
        </p:nvGraphicFramePr>
        <p:xfrm>
          <a:off x="1981200" y="2684085"/>
          <a:ext cx="8229600" cy="1967706"/>
        </p:xfrm>
        <a:graphic>
          <a:graphicData uri="http://schemas.openxmlformats.org/drawingml/2006/table">
            <a:tbl>
              <a:tblPr firstRow="1" bandRow="1">
                <a:tableStyleId>{3B4B98B0-60AC-42C2-AFA5-B58CD77FA1E5}</a:tableStyleId>
              </a:tblPr>
              <a:tblGrid>
                <a:gridCol w="2296632">
                  <a:extLst>
                    <a:ext uri="{9D8B030D-6E8A-4147-A177-3AD203B41FA5}">
                      <a16:colId xmlns:a16="http://schemas.microsoft.com/office/drawing/2014/main" val="20000"/>
                    </a:ext>
                  </a:extLst>
                </a:gridCol>
                <a:gridCol w="1818168">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352592">
                <a:tc>
                  <a:txBody>
                    <a:bodyPr/>
                    <a:lstStyle/>
                    <a:p>
                      <a:r>
                        <a:rPr lang="en-IN" sz="1800" b="1" i="0" u="none" strike="noStrike" kern="1200" baseline="0" dirty="0">
                          <a:solidFill>
                            <a:schemeClr val="bg1"/>
                          </a:solidFill>
                          <a:latin typeface="+mn-lt"/>
                          <a:ea typeface="+mn-ea"/>
                          <a:cs typeface="+mn-cs"/>
                        </a:rPr>
                        <a:t>Country</a:t>
                      </a:r>
                      <a:endParaRPr lang="en-IN"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r>
                        <a:rPr lang="en-IN" sz="1800" b="1" i="0" u="none" strike="noStrike" kern="1200" baseline="0" dirty="0">
                          <a:solidFill>
                            <a:schemeClr val="bg1"/>
                          </a:solidFill>
                          <a:latin typeface="+mn-lt"/>
                          <a:ea typeface="+mn-ea"/>
                          <a:cs typeface="+mn-cs"/>
                        </a:rPr>
                        <a:t>Export Ratio</a:t>
                      </a:r>
                      <a:endParaRPr lang="en-IN"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r>
                        <a:rPr lang="en-IN" sz="1800" b="1" i="0" u="none" strike="noStrike" kern="1200" baseline="0" dirty="0">
                          <a:solidFill>
                            <a:schemeClr val="bg1"/>
                          </a:solidFill>
                          <a:latin typeface="+mn-lt"/>
                          <a:ea typeface="+mn-ea"/>
                          <a:cs typeface="+mn-cs"/>
                        </a:rPr>
                        <a:t>Country</a:t>
                      </a:r>
                      <a:endParaRPr lang="en-IN"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r>
                        <a:rPr lang="en-IN" sz="1800" b="1" i="0" u="none" strike="noStrike" kern="1200" baseline="0" dirty="0">
                          <a:solidFill>
                            <a:schemeClr val="bg1"/>
                          </a:solidFill>
                          <a:latin typeface="+mn-lt"/>
                          <a:ea typeface="+mn-ea"/>
                          <a:cs typeface="+mn-cs"/>
                        </a:rPr>
                        <a:t>Export Ratio</a:t>
                      </a:r>
                      <a:endParaRPr lang="en-IN" b="1"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379155">
                <a:tc>
                  <a:txBody>
                    <a:bodyPr/>
                    <a:lstStyle/>
                    <a:p>
                      <a:r>
                        <a:rPr lang="en-IN" sz="1800" b="0" i="0" u="none" strike="noStrike" kern="1200" baseline="0" dirty="0">
                          <a:solidFill>
                            <a:schemeClr val="tx1"/>
                          </a:solidFill>
                          <a:latin typeface="+mn-lt"/>
                          <a:ea typeface="+mn-ea"/>
                          <a:cs typeface="+mn-cs"/>
                        </a:rPr>
                        <a:t>United States</a:t>
                      </a:r>
                      <a:endParaRPr lang="en-IN"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12.3%</a:t>
                      </a:r>
                      <a:endParaRPr lang="en-IN"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IN" sz="1800" b="0" i="0" u="none" strike="noStrike" kern="1200" baseline="0" dirty="0">
                          <a:solidFill>
                            <a:schemeClr val="tx1"/>
                          </a:solidFill>
                          <a:latin typeface="+mn-lt"/>
                          <a:ea typeface="+mn-ea"/>
                          <a:cs typeface="+mn-cs"/>
                        </a:rPr>
                        <a:t>Germany</a:t>
                      </a:r>
                      <a:endParaRPr lang="en-IN"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47.2%</a:t>
                      </a:r>
                      <a:endParaRPr lang="en-IN"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52592">
                <a:tc>
                  <a:txBody>
                    <a:bodyPr/>
                    <a:lstStyle/>
                    <a:p>
                      <a:r>
                        <a:rPr lang="en-IN" sz="1800" b="0" i="0" u="none" strike="noStrike" kern="1200" baseline="0" dirty="0">
                          <a:solidFill>
                            <a:schemeClr val="tx1"/>
                          </a:solidFill>
                          <a:latin typeface="+mn-lt"/>
                          <a:ea typeface="+mn-ea"/>
                          <a:cs typeface="+mn-cs"/>
                        </a:rPr>
                        <a:t>Japan</a:t>
                      </a:r>
                      <a:endParaRPr lang="en-IN"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16.1%</a:t>
                      </a:r>
                      <a:endParaRPr lang="en-IN"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IN" sz="1800" b="0" i="0" u="none" strike="noStrike" kern="1200" baseline="0" dirty="0">
                          <a:solidFill>
                            <a:schemeClr val="tx1"/>
                          </a:solidFill>
                          <a:latin typeface="+mn-lt"/>
                          <a:ea typeface="+mn-ea"/>
                          <a:cs typeface="+mn-cs"/>
                        </a:rPr>
                        <a:t>Austria</a:t>
                      </a:r>
                      <a:endParaRPr lang="en-IN"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53.9%</a:t>
                      </a:r>
                      <a:endParaRPr lang="en-IN"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491271">
                <a:tc>
                  <a:txBody>
                    <a:bodyPr/>
                    <a:lstStyle/>
                    <a:p>
                      <a:r>
                        <a:rPr lang="en-IN" sz="1800" b="0" i="0" u="none" strike="noStrike" kern="1200" baseline="0" dirty="0">
                          <a:solidFill>
                            <a:schemeClr val="tx1"/>
                          </a:solidFill>
                          <a:latin typeface="+mn-lt"/>
                          <a:ea typeface="+mn-ea"/>
                          <a:cs typeface="+mn-cs"/>
                        </a:rPr>
                        <a:t>United Kingdom</a:t>
                      </a:r>
                      <a:endParaRPr lang="en-IN"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28.7%</a:t>
                      </a:r>
                      <a:endParaRPr lang="en-IN"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IN" sz="1800" b="0" i="0" u="none" strike="noStrike" kern="1200" baseline="0" dirty="0">
                          <a:solidFill>
                            <a:schemeClr val="tx1"/>
                          </a:solidFill>
                          <a:latin typeface="+mn-lt"/>
                          <a:ea typeface="+mn-ea"/>
                          <a:cs typeface="+mn-cs"/>
                        </a:rPr>
                        <a:t>Switzerland</a:t>
                      </a:r>
                      <a:endParaRPr lang="en-IN"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65.0%</a:t>
                      </a:r>
                      <a:endParaRPr lang="en-IN"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352592">
                <a:tc>
                  <a:txBody>
                    <a:bodyPr/>
                    <a:lstStyle/>
                    <a:p>
                      <a:r>
                        <a:rPr lang="en-IN" sz="1800" b="0" i="0" u="none" strike="noStrike" kern="1200" baseline="0" dirty="0">
                          <a:solidFill>
                            <a:schemeClr val="tx1"/>
                          </a:solidFill>
                          <a:latin typeface="+mn-lt"/>
                          <a:ea typeface="+mn-ea"/>
                          <a:cs typeface="+mn-cs"/>
                        </a:rPr>
                        <a:t>Chile</a:t>
                      </a:r>
                      <a:endParaRPr lang="en-IN"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30.5%</a:t>
                      </a:r>
                      <a:endParaRPr lang="en-IN"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IN" sz="1800" b="0" i="0" u="none" strike="noStrike" kern="1200" baseline="0" dirty="0">
                          <a:solidFill>
                            <a:schemeClr val="tx1"/>
                          </a:solidFill>
                          <a:latin typeface="+mn-lt"/>
                          <a:ea typeface="+mn-ea"/>
                          <a:cs typeface="+mn-cs"/>
                        </a:rPr>
                        <a:t>Netherlands</a:t>
                      </a:r>
                      <a:endParaRPr lang="en-IN"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86.4%</a:t>
                      </a:r>
                      <a:endParaRPr lang="en-IN"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bl>
          </a:graphicData>
        </a:graphic>
      </p:graphicFrame>
      <p:sp>
        <p:nvSpPr>
          <p:cNvPr id="7" name="Content Placeholder 6"/>
          <p:cNvSpPr>
            <a:spLocks noGrp="1"/>
          </p:cNvSpPr>
          <p:nvPr>
            <p:ph sz="quarter" idx="14"/>
          </p:nvPr>
        </p:nvSpPr>
        <p:spPr>
          <a:xfrm>
            <a:off x="1981200" y="6051487"/>
            <a:ext cx="8153400" cy="264405"/>
          </a:xfrm>
        </p:spPr>
        <p:txBody>
          <a:bodyPr>
            <a:normAutofit/>
          </a:bodyPr>
          <a:lstStyle/>
          <a:p>
            <a:pPr marL="0" indent="0">
              <a:buNone/>
            </a:pPr>
            <a:r>
              <a:rPr lang="en-US" i="1" dirty="0"/>
              <a:t>Source: </a:t>
            </a:r>
            <a:r>
              <a:rPr lang="en-US" spc="-200" dirty="0"/>
              <a:t>I M </a:t>
            </a:r>
            <a:r>
              <a:rPr lang="en-US" dirty="0"/>
              <a:t>F, </a:t>
            </a:r>
            <a:r>
              <a:rPr lang="en-US" i="1" dirty="0"/>
              <a:t>World Economic Outlook.</a:t>
            </a:r>
            <a:endParaRPr lang="en-IN" dirty="0"/>
          </a:p>
        </p:txBody>
      </p:sp>
    </p:spTree>
    <p:extLst>
      <p:ext uri="{BB962C8B-B14F-4D97-AF65-F5344CB8AC3E}">
        <p14:creationId xmlns:p14="http://schemas.microsoft.com/office/powerpoint/2010/main" val="13372306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553998"/>
          </a:xfrm>
        </p:spPr>
        <p:txBody>
          <a:bodyPr wrap="square">
            <a:noAutofit/>
          </a:bodyPr>
          <a:lstStyle/>
          <a:p>
            <a:r>
              <a:rPr lang="en-IN" sz="3600" dirty="0"/>
              <a:t>FOCUS: Can Exports Exceed </a:t>
            </a:r>
            <a:r>
              <a:rPr lang="en-IN" sz="3600" kern="0" spc="-450" dirty="0"/>
              <a:t>G D </a:t>
            </a:r>
            <a:r>
              <a:rPr lang="en-IN" sz="3600" dirty="0"/>
              <a:t>P?</a:t>
            </a:r>
            <a:endParaRPr lang="en-US" sz="3600" dirty="0"/>
          </a:p>
        </p:txBody>
      </p:sp>
      <p:sp>
        <p:nvSpPr>
          <p:cNvPr id="3" name="Content Placeholder 2"/>
          <p:cNvSpPr>
            <a:spLocks noGrp="1"/>
          </p:cNvSpPr>
          <p:nvPr>
            <p:ph idx="1"/>
          </p:nvPr>
        </p:nvSpPr>
        <p:spPr>
          <a:xfrm>
            <a:off x="1981200" y="838201"/>
            <a:ext cx="8229600" cy="2739211"/>
          </a:xfrm>
        </p:spPr>
        <p:txBody>
          <a:bodyPr wrap="square">
            <a:noAutofit/>
          </a:bodyPr>
          <a:lstStyle/>
          <a:p>
            <a:pPr>
              <a:spcBef>
                <a:spcPts val="600"/>
              </a:spcBef>
            </a:pPr>
            <a:r>
              <a:rPr lang="en-US" sz="2400" dirty="0">
                <a:ea typeface="ヒラギノ角ゴ Pro W3" pitchFamily="-84" charset="-128"/>
              </a:rPr>
              <a:t>Since a country cannot export more than it produces, will the export ratio always be less than one?</a:t>
            </a:r>
          </a:p>
          <a:p>
            <a:pPr>
              <a:spcBef>
                <a:spcPts val="600"/>
              </a:spcBef>
            </a:pPr>
            <a:r>
              <a:rPr lang="en-US" sz="2400" dirty="0">
                <a:ea typeface="ヒラギノ角ゴ Pro W3" pitchFamily="-84" charset="-128"/>
              </a:rPr>
              <a:t>No, exports may be larger than </a:t>
            </a:r>
            <a:r>
              <a:rPr lang="en-US" sz="2400" kern="0" spc="-350" dirty="0"/>
              <a:t>G D </a:t>
            </a:r>
            <a:r>
              <a:rPr lang="en-US" sz="2400" dirty="0"/>
              <a:t>P</a:t>
            </a:r>
            <a:r>
              <a:rPr lang="en-US" sz="2400" dirty="0">
                <a:ea typeface="ヒラギノ角ゴ Pro W3" pitchFamily="-84" charset="-128"/>
              </a:rPr>
              <a:t> because exports and imports may include exports and imports of intermediate goods.</a:t>
            </a:r>
          </a:p>
          <a:p>
            <a:pPr>
              <a:spcBef>
                <a:spcPts val="600"/>
              </a:spcBef>
            </a:pPr>
            <a:r>
              <a:rPr lang="en-US" sz="2400" dirty="0">
                <a:ea typeface="ヒラギノ角ゴ Pro W3" pitchFamily="-84" charset="-128"/>
              </a:rPr>
              <a:t>In 2017, the ratio of exports to </a:t>
            </a:r>
            <a:r>
              <a:rPr lang="en-US" sz="2400" kern="0" spc="-350" dirty="0"/>
              <a:t>G D </a:t>
            </a:r>
            <a:r>
              <a:rPr lang="en-US" sz="2400" dirty="0"/>
              <a:t>P</a:t>
            </a:r>
            <a:r>
              <a:rPr lang="en-US" sz="2400" dirty="0">
                <a:ea typeface="ヒラギノ角ゴ Pro W3" pitchFamily="-84" charset="-128"/>
              </a:rPr>
              <a:t> in Singapore was 173%!</a:t>
            </a:r>
          </a:p>
        </p:txBody>
      </p:sp>
    </p:spTree>
    <p:extLst>
      <p:ext uri="{BB962C8B-B14F-4D97-AF65-F5344CB8AC3E}">
        <p14:creationId xmlns:p14="http://schemas.microsoft.com/office/powerpoint/2010/main" val="23828268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553998"/>
          </a:xfrm>
        </p:spPr>
        <p:txBody>
          <a:bodyPr wrap="square">
            <a:noAutofit/>
          </a:bodyPr>
          <a:lstStyle/>
          <a:p>
            <a:r>
              <a:rPr lang="en-IN" sz="3200" dirty="0"/>
              <a:t>17.1 Openness in Goods Markets </a:t>
            </a:r>
            <a:r>
              <a:rPr lang="en-IN" sz="2400" dirty="0"/>
              <a:t>(4 of 11)</a:t>
            </a:r>
            <a:endParaRPr lang="en-US" sz="2400" dirty="0"/>
          </a:p>
        </p:txBody>
      </p:sp>
      <p:sp>
        <p:nvSpPr>
          <p:cNvPr id="3" name="Content Placeholder 2"/>
          <p:cNvSpPr>
            <a:spLocks noGrp="1"/>
          </p:cNvSpPr>
          <p:nvPr>
            <p:ph idx="1"/>
          </p:nvPr>
        </p:nvSpPr>
        <p:spPr>
          <a:xfrm>
            <a:off x="1981200" y="838201"/>
            <a:ext cx="8229600" cy="3924151"/>
          </a:xfrm>
        </p:spPr>
        <p:txBody>
          <a:bodyPr wrap="square">
            <a:noAutofit/>
          </a:bodyPr>
          <a:lstStyle/>
          <a:p>
            <a:pPr>
              <a:spcBef>
                <a:spcPts val="600"/>
              </a:spcBef>
            </a:pPr>
            <a:r>
              <a:rPr lang="en-US" sz="2400" b="1" dirty="0">
                <a:ea typeface="ヒラギノ角ゴ Pro W3" pitchFamily="-84" charset="-128"/>
              </a:rPr>
              <a:t>Real exchange rate</a:t>
            </a:r>
            <a:r>
              <a:rPr lang="en-US" sz="2400" dirty="0">
                <a:ea typeface="ヒラギノ角ゴ Pro W3" pitchFamily="-84" charset="-128"/>
              </a:rPr>
              <a:t>: The price of domestic goods relative to foreign goods.</a:t>
            </a:r>
          </a:p>
          <a:p>
            <a:pPr>
              <a:spcBef>
                <a:spcPts val="600"/>
              </a:spcBef>
            </a:pPr>
            <a:r>
              <a:rPr lang="en-US" sz="2400" b="1" dirty="0">
                <a:ea typeface="ヒラギノ角ゴ Pro W3" pitchFamily="-84" charset="-128"/>
              </a:rPr>
              <a:t>Nominal exchange rate</a:t>
            </a:r>
            <a:r>
              <a:rPr lang="en-US" sz="2400" dirty="0">
                <a:ea typeface="ヒラギノ角ゴ Pro W3" pitchFamily="-84" charset="-128"/>
              </a:rPr>
              <a:t>: The price of the domestic currency in terms of foreign currency.</a:t>
            </a:r>
          </a:p>
          <a:p>
            <a:pPr>
              <a:spcBef>
                <a:spcPts val="600"/>
              </a:spcBef>
            </a:pPr>
            <a:r>
              <a:rPr lang="en-US" sz="2400" dirty="0">
                <a:ea typeface="ヒラギノ角ゴ Pro W3" pitchFamily="-84" charset="-128"/>
              </a:rPr>
              <a:t>(Nominal) </a:t>
            </a:r>
            <a:r>
              <a:rPr lang="en-US" sz="2400" b="1" dirty="0">
                <a:ea typeface="ヒラギノ角ゴ Pro W3" pitchFamily="-84" charset="-128"/>
              </a:rPr>
              <a:t>appreciation:</a:t>
            </a:r>
            <a:r>
              <a:rPr lang="en-US" sz="2400" dirty="0">
                <a:ea typeface="ヒラギノ角ゴ Pro W3" pitchFamily="-84" charset="-128"/>
              </a:rPr>
              <a:t> An increase in the price of the domestic currency in terms of a foreign currency, i.e., an increase in the exchange rate.</a:t>
            </a:r>
          </a:p>
          <a:p>
            <a:pPr>
              <a:spcBef>
                <a:spcPts val="600"/>
              </a:spcBef>
            </a:pPr>
            <a:r>
              <a:rPr lang="en-US" sz="2400" dirty="0">
                <a:ea typeface="ヒラギノ角ゴ Pro W3" pitchFamily="-84" charset="-128"/>
              </a:rPr>
              <a:t>(Nominal) </a:t>
            </a:r>
            <a:r>
              <a:rPr lang="en-US" sz="2400" b="1" dirty="0">
                <a:ea typeface="ヒラギノ角ゴ Pro W3" pitchFamily="-84" charset="-128"/>
              </a:rPr>
              <a:t>depreciation:</a:t>
            </a:r>
            <a:r>
              <a:rPr lang="en-US" sz="2400" dirty="0">
                <a:ea typeface="ヒラギノ角ゴ Pro W3" pitchFamily="-84" charset="-128"/>
              </a:rPr>
              <a:t> A decrease in the price of the domestic currency in terms of a foreign currency, i.e., a decrease in the exchange rate.</a:t>
            </a:r>
          </a:p>
        </p:txBody>
      </p:sp>
    </p:spTree>
    <p:extLst>
      <p:ext uri="{BB962C8B-B14F-4D97-AF65-F5344CB8AC3E}">
        <p14:creationId xmlns:p14="http://schemas.microsoft.com/office/powerpoint/2010/main" val="13103862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553998"/>
          </a:xfrm>
        </p:spPr>
        <p:txBody>
          <a:bodyPr wrap="square">
            <a:noAutofit/>
          </a:bodyPr>
          <a:lstStyle/>
          <a:p>
            <a:r>
              <a:rPr lang="en-IN" sz="3200" dirty="0"/>
              <a:t>17.1 Openness in Goods Markets </a:t>
            </a:r>
            <a:r>
              <a:rPr lang="en-IN" sz="2400" dirty="0"/>
              <a:t>(5 of 11)</a:t>
            </a:r>
            <a:endParaRPr lang="en-US" sz="2400" dirty="0"/>
          </a:p>
        </p:txBody>
      </p:sp>
      <p:sp>
        <p:nvSpPr>
          <p:cNvPr id="3" name="Content Placeholder 2"/>
          <p:cNvSpPr>
            <a:spLocks noGrp="1"/>
          </p:cNvSpPr>
          <p:nvPr>
            <p:ph idx="1"/>
          </p:nvPr>
        </p:nvSpPr>
        <p:spPr>
          <a:xfrm>
            <a:off x="1981200" y="838201"/>
            <a:ext cx="8229600" cy="2292935"/>
          </a:xfrm>
        </p:spPr>
        <p:txBody>
          <a:bodyPr wrap="square">
            <a:noAutofit/>
          </a:bodyPr>
          <a:lstStyle/>
          <a:p>
            <a:pPr>
              <a:spcBef>
                <a:spcPts val="600"/>
              </a:spcBef>
            </a:pPr>
            <a:r>
              <a:rPr lang="en-US" sz="2400" b="1" dirty="0">
                <a:ea typeface="ヒラギノ角ゴ Pro W3" pitchFamily="-84" charset="-128"/>
              </a:rPr>
              <a:t>Fixed exchange rates</a:t>
            </a:r>
            <a:r>
              <a:rPr lang="en-US" sz="2400" dirty="0">
                <a:ea typeface="ヒラギノ角ゴ Pro W3" pitchFamily="-84" charset="-128"/>
              </a:rPr>
              <a:t>: A system in which two or more countries maintain a constant exchange rate between their currencies.</a:t>
            </a:r>
          </a:p>
          <a:p>
            <a:pPr>
              <a:spcBef>
                <a:spcPts val="600"/>
              </a:spcBef>
            </a:pPr>
            <a:r>
              <a:rPr lang="en-US" sz="2400" dirty="0">
                <a:ea typeface="ヒラギノ角ゴ Pro W3" pitchFamily="-84" charset="-128"/>
              </a:rPr>
              <a:t>In the fixed exchange rate system, </a:t>
            </a:r>
            <a:r>
              <a:rPr lang="en-US" sz="2400" b="1" dirty="0">
                <a:ea typeface="ヒラギノ角ゴ Pro W3" pitchFamily="-84" charset="-128"/>
              </a:rPr>
              <a:t>revaluations</a:t>
            </a:r>
            <a:r>
              <a:rPr lang="en-US" sz="2400" dirty="0">
                <a:ea typeface="ヒラギノ角ゴ Pro W3" pitchFamily="-84" charset="-128"/>
              </a:rPr>
              <a:t> are increases in the exchange rate, and </a:t>
            </a:r>
            <a:r>
              <a:rPr lang="en-US" sz="2400" b="1" dirty="0">
                <a:ea typeface="ヒラギノ角ゴ Pro W3" pitchFamily="-84" charset="-128"/>
              </a:rPr>
              <a:t>devaluations</a:t>
            </a:r>
            <a:r>
              <a:rPr lang="en-US" sz="2400" dirty="0">
                <a:ea typeface="ヒラギノ角ゴ Pro W3" pitchFamily="-84" charset="-128"/>
              </a:rPr>
              <a:t> are decreases in the exchange rate.</a:t>
            </a:r>
          </a:p>
        </p:txBody>
      </p:sp>
    </p:spTree>
    <p:extLst>
      <p:ext uri="{BB962C8B-B14F-4D97-AF65-F5344CB8AC3E}">
        <p14:creationId xmlns:p14="http://schemas.microsoft.com/office/powerpoint/2010/main" val="19907623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236"/>
            <a:ext cx="8229600" cy="626852"/>
          </a:xfrm>
        </p:spPr>
        <p:txBody>
          <a:bodyPr wrap="square">
            <a:noAutofit/>
          </a:bodyPr>
          <a:lstStyle/>
          <a:p>
            <a:r>
              <a:rPr lang="en-IN" sz="3200" dirty="0"/>
              <a:t>17.1 Openness in Goods Markets </a:t>
            </a:r>
            <a:r>
              <a:rPr lang="en-IN" sz="2400" dirty="0"/>
              <a:t>(6 of 11)</a:t>
            </a:r>
            <a:endParaRPr lang="en-US" sz="2400" dirty="0"/>
          </a:p>
        </p:txBody>
      </p:sp>
      <p:sp>
        <p:nvSpPr>
          <p:cNvPr id="3" name="Content Placeholder 2"/>
          <p:cNvSpPr>
            <a:spLocks noGrp="1"/>
          </p:cNvSpPr>
          <p:nvPr>
            <p:ph idx="1"/>
          </p:nvPr>
        </p:nvSpPr>
        <p:spPr>
          <a:xfrm>
            <a:off x="1981200" y="893618"/>
            <a:ext cx="8229600" cy="706583"/>
          </a:xfrm>
        </p:spPr>
        <p:txBody>
          <a:bodyPr wrap="square">
            <a:noAutofit/>
          </a:bodyPr>
          <a:lstStyle/>
          <a:p>
            <a:pPr marL="0" indent="0">
              <a:buNone/>
            </a:pPr>
            <a:r>
              <a:rPr lang="en-IN" sz="2000" b="1" dirty="0"/>
              <a:t>Figure 17.3 </a:t>
            </a:r>
            <a:r>
              <a:rPr lang="en-IN" sz="2000" dirty="0"/>
              <a:t>The Nominal Exchange Rate between the Dollar and the Pound since 1971</a:t>
            </a:r>
          </a:p>
        </p:txBody>
      </p:sp>
      <p:sp>
        <p:nvSpPr>
          <p:cNvPr id="4" name="Content Placeholder 3"/>
          <p:cNvSpPr>
            <a:spLocks noGrp="1"/>
          </p:cNvSpPr>
          <p:nvPr>
            <p:ph idx="13"/>
          </p:nvPr>
        </p:nvSpPr>
        <p:spPr>
          <a:xfrm>
            <a:off x="1971675" y="1685636"/>
            <a:ext cx="8229600" cy="981364"/>
          </a:xfrm>
        </p:spPr>
        <p:txBody>
          <a:bodyPr>
            <a:noAutofit/>
          </a:bodyPr>
          <a:lstStyle/>
          <a:p>
            <a:pPr marL="0" indent="0">
              <a:spcBef>
                <a:spcPts val="600"/>
              </a:spcBef>
              <a:buNone/>
            </a:pPr>
            <a:r>
              <a:rPr lang="en-US" sz="2000" dirty="0"/>
              <a:t>Although the dollar has appreciated relative to the pound over the past four decades, this appreciation has come with large swings in the nominal exchange rate between the two currencies.</a:t>
            </a:r>
          </a:p>
        </p:txBody>
      </p:sp>
      <p:pic>
        <p:nvPicPr>
          <p:cNvPr id="9" name="Picture Placeholder 8" descr="An undulated line graph plots the value of dollar with respect to pounds over a time period from 1971 to 2016.&#10;Long description is available in notes, press F6.">
            <a:extLst>
              <a:ext uri="{FF2B5EF4-FFF2-40B4-BE49-F238E27FC236}">
                <a16:creationId xmlns:a16="http://schemas.microsoft.com/office/drawing/2014/main" id="{A7D8BA6B-443D-47D5-8AAD-6597E55C20D3}"/>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110997" y="2770082"/>
            <a:ext cx="5988479" cy="3021119"/>
          </a:xfrm>
          <a:prstGeom prst="rect">
            <a:avLst/>
          </a:prstGeom>
        </p:spPr>
      </p:pic>
      <p:sp>
        <p:nvSpPr>
          <p:cNvPr id="5" name="Content Placeholder 4"/>
          <p:cNvSpPr>
            <a:spLocks noGrp="1"/>
          </p:cNvSpPr>
          <p:nvPr>
            <p:ph sz="quarter" idx="14"/>
          </p:nvPr>
        </p:nvSpPr>
        <p:spPr>
          <a:xfrm>
            <a:off x="1981200" y="6019800"/>
            <a:ext cx="8229600" cy="304800"/>
          </a:xfrm>
        </p:spPr>
        <p:txBody>
          <a:bodyPr>
            <a:normAutofit/>
          </a:bodyPr>
          <a:lstStyle/>
          <a:p>
            <a:pPr marL="0" indent="0">
              <a:buNone/>
            </a:pPr>
            <a:r>
              <a:rPr lang="en-US" i="1" dirty="0"/>
              <a:t>Source: </a:t>
            </a:r>
            <a:r>
              <a:rPr lang="en-US" dirty="0"/>
              <a:t>FRED DEXUSUK</a:t>
            </a:r>
            <a:r>
              <a:rPr lang="en-IN" dirty="0"/>
              <a:t>.</a:t>
            </a:r>
          </a:p>
        </p:txBody>
      </p:sp>
    </p:spTree>
    <p:extLst>
      <p:ext uri="{BB962C8B-B14F-4D97-AF65-F5344CB8AC3E}">
        <p14:creationId xmlns:p14="http://schemas.microsoft.com/office/powerpoint/2010/main" val="14933289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553998"/>
          </a:xfrm>
        </p:spPr>
        <p:txBody>
          <a:bodyPr wrap="square">
            <a:noAutofit/>
          </a:bodyPr>
          <a:lstStyle/>
          <a:p>
            <a:r>
              <a:rPr lang="en-IN" sz="3200" dirty="0"/>
              <a:t>17.1 Openness in Goods Markets </a:t>
            </a:r>
            <a:r>
              <a:rPr lang="en-IN" sz="2400" dirty="0"/>
              <a:t>(7 of 11)</a:t>
            </a:r>
            <a:endParaRPr lang="en-US" sz="2400" dirty="0"/>
          </a:p>
        </p:txBody>
      </p:sp>
      <p:sp>
        <p:nvSpPr>
          <p:cNvPr id="3" name="Content Placeholder 2"/>
          <p:cNvSpPr>
            <a:spLocks noGrp="1"/>
          </p:cNvSpPr>
          <p:nvPr>
            <p:ph idx="1"/>
          </p:nvPr>
        </p:nvSpPr>
        <p:spPr>
          <a:xfrm>
            <a:off x="1981200" y="890171"/>
            <a:ext cx="8229600" cy="641214"/>
          </a:xfrm>
        </p:spPr>
        <p:txBody>
          <a:bodyPr wrap="square">
            <a:noAutofit/>
          </a:bodyPr>
          <a:lstStyle/>
          <a:p>
            <a:r>
              <a:rPr lang="en-US" sz="2000" dirty="0">
                <a:ea typeface="ヒラギノ角ゴ Pro W3" pitchFamily="-84" charset="-128"/>
              </a:rPr>
              <a:t>The real exchange rate, the price of U.S. goods in terms of British goods, is</a:t>
            </a:r>
          </a:p>
        </p:txBody>
      </p:sp>
      <mc:AlternateContent xmlns:mc="http://schemas.openxmlformats.org/markup-compatibility/2006" xmlns:a14="http://schemas.microsoft.com/office/drawing/2010/main">
        <mc:Choice Requires="a14">
          <p:sp>
            <p:nvSpPr>
              <p:cNvPr id="5" name="Object 4"/>
              <p:cNvSpPr txBox="1"/>
              <p:nvPr/>
            </p:nvSpPr>
            <p:spPr>
              <a:xfrm>
                <a:off x="3683727" y="1664736"/>
                <a:ext cx="4769750" cy="69746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𝜀</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𝐸𝑃</m:t>
                          </m:r>
                        </m:num>
                        <m:den>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𝑃</m:t>
                              </m:r>
                            </m:e>
                            <m:sup>
                              <m:r>
                                <a:rPr lang="en-US" i="1">
                                  <a:solidFill>
                                    <a:srgbClr val="000000"/>
                                  </a:solidFill>
                                  <a:latin typeface="Cambria Math" panose="02040503050406030204" pitchFamily="18" charset="0"/>
                                </a:rPr>
                                <m:t>∗</m:t>
                              </m:r>
                            </m:sup>
                          </m:sSup>
                        </m:den>
                      </m:f>
                      <m:r>
                        <a:rPr lang="en-US" i="1">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17.1</m:t>
                          </m:r>
                        </m:e>
                      </m:d>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3683727" y="1664736"/>
                <a:ext cx="4769750" cy="697465"/>
              </a:xfrm>
              <a:prstGeom prst="rect">
                <a:avLst/>
              </a:prstGeom>
              <a:blipFill>
                <a:blip r:embed="rId3"/>
                <a:stretch>
                  <a:fillRect/>
                </a:stretch>
              </a:blipFill>
            </p:spPr>
            <p:txBody>
              <a:bodyPr/>
              <a:lstStyle/>
              <a:p>
                <a:r>
                  <a:rPr lang="en-US">
                    <a:noFill/>
                  </a:rPr>
                  <a:t> </a:t>
                </a:r>
              </a:p>
            </p:txBody>
          </p:sp>
        </mc:Fallback>
      </mc:AlternateContent>
      <p:sp>
        <p:nvSpPr>
          <p:cNvPr id="4" name="Content Placeholder 3"/>
          <p:cNvSpPr>
            <a:spLocks noGrp="1"/>
          </p:cNvSpPr>
          <p:nvPr>
            <p:ph idx="13"/>
          </p:nvPr>
        </p:nvSpPr>
        <p:spPr>
          <a:xfrm>
            <a:off x="1981200" y="2495551"/>
            <a:ext cx="8229600" cy="307777"/>
          </a:xfrm>
        </p:spPr>
        <p:txBody>
          <a:bodyPr>
            <a:noAutofit/>
          </a:bodyPr>
          <a:lstStyle/>
          <a:p>
            <a:pPr marL="0" indent="0">
              <a:buNone/>
            </a:pPr>
            <a:r>
              <a:rPr lang="en-IN" sz="2000" b="1" dirty="0"/>
              <a:t>Figure 17.4 </a:t>
            </a:r>
            <a:r>
              <a:rPr lang="en-IN" sz="2000" dirty="0"/>
              <a:t>The Construction of the Real Exchange Rate</a:t>
            </a:r>
          </a:p>
        </p:txBody>
      </p:sp>
      <p:pic>
        <p:nvPicPr>
          <p:cNvPr id="10" name="Picture 5" descr="A diagram illustrates the “Price of U S goods in dollars: P” resulting in the “Price of U S goods in pounds: E P” and “Price of U K goods in pounds: P asterisk” to finally result in the “Price of U S goods in terms of U K goods: epsilon equals E P I P asteris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5345" y="3141715"/>
            <a:ext cx="7921313" cy="212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6703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6675"/>
            <a:ext cx="8229600" cy="553998"/>
          </a:xfrm>
        </p:spPr>
        <p:txBody>
          <a:bodyPr wrap="square">
            <a:noAutofit/>
          </a:bodyPr>
          <a:lstStyle/>
          <a:p>
            <a:r>
              <a:rPr lang="en-IN" sz="3200" dirty="0"/>
              <a:t>17.1 Openness in Goods Markets </a:t>
            </a:r>
            <a:r>
              <a:rPr lang="en-IN" sz="2400" dirty="0"/>
              <a:t>(8 of 11)</a:t>
            </a:r>
            <a:endParaRPr lang="en-US" sz="3200" dirty="0"/>
          </a:p>
        </p:txBody>
      </p:sp>
      <p:sp>
        <p:nvSpPr>
          <p:cNvPr id="3" name="Content Placeholder 2"/>
          <p:cNvSpPr>
            <a:spLocks noGrp="1"/>
          </p:cNvSpPr>
          <p:nvPr>
            <p:ph idx="1"/>
          </p:nvPr>
        </p:nvSpPr>
        <p:spPr>
          <a:xfrm>
            <a:off x="1981200" y="838201"/>
            <a:ext cx="8229600" cy="2292935"/>
          </a:xfrm>
        </p:spPr>
        <p:txBody>
          <a:bodyPr wrap="square">
            <a:noAutofit/>
          </a:bodyPr>
          <a:lstStyle/>
          <a:p>
            <a:pPr>
              <a:spcBef>
                <a:spcPts val="600"/>
              </a:spcBef>
            </a:pPr>
            <a:r>
              <a:rPr lang="en-US" sz="2400" b="1" dirty="0">
                <a:ea typeface="ヒラギノ角ゴ Pro W3" pitchFamily="-84" charset="-128"/>
              </a:rPr>
              <a:t>Real appreciation:</a:t>
            </a:r>
            <a:r>
              <a:rPr lang="en-US" sz="2400" dirty="0">
                <a:ea typeface="ヒラギノ角ゴ Pro W3" pitchFamily="-84" charset="-128"/>
              </a:rPr>
              <a:t> An increase in the real exchange rate, i.e., an increase in the relative price of domestic goods in terms of foreign goods.</a:t>
            </a:r>
          </a:p>
          <a:p>
            <a:pPr>
              <a:spcBef>
                <a:spcPts val="600"/>
              </a:spcBef>
            </a:pPr>
            <a:r>
              <a:rPr lang="en-US" sz="2400" b="1" dirty="0">
                <a:ea typeface="ヒラギノ角ゴ Pro W3" pitchFamily="-84" charset="-128"/>
              </a:rPr>
              <a:t>Real depreciation:</a:t>
            </a:r>
            <a:r>
              <a:rPr lang="en-US" sz="2400" dirty="0">
                <a:ea typeface="ヒラギノ角ゴ Pro W3" pitchFamily="-84" charset="-128"/>
              </a:rPr>
              <a:t> A decrease in the real exchange rate, i.e., a decrease in the relative price of domestic goods in terms of foreign goods.</a:t>
            </a:r>
          </a:p>
        </p:txBody>
      </p:sp>
    </p:spTree>
    <p:extLst>
      <p:ext uri="{BB962C8B-B14F-4D97-AF65-F5344CB8AC3E}">
        <p14:creationId xmlns:p14="http://schemas.microsoft.com/office/powerpoint/2010/main" val="1316213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4673"/>
            <a:ext cx="8229600" cy="550651"/>
          </a:xfrm>
        </p:spPr>
        <p:txBody>
          <a:bodyPr wrap="square" anchor="ctr">
            <a:noAutofit/>
          </a:bodyPr>
          <a:lstStyle/>
          <a:p>
            <a:r>
              <a:rPr lang="en-IN" sz="3200" dirty="0"/>
              <a:t>17.1 Openness in Goods Markets </a:t>
            </a:r>
            <a:r>
              <a:rPr lang="en-IN" sz="2400" dirty="0"/>
              <a:t>(9 of 11)</a:t>
            </a:r>
            <a:endParaRPr lang="en-US" sz="2400" dirty="0"/>
          </a:p>
        </p:txBody>
      </p:sp>
      <p:sp>
        <p:nvSpPr>
          <p:cNvPr id="3" name="Content Placeholder 2"/>
          <p:cNvSpPr>
            <a:spLocks noGrp="1"/>
          </p:cNvSpPr>
          <p:nvPr>
            <p:ph idx="1"/>
          </p:nvPr>
        </p:nvSpPr>
        <p:spPr>
          <a:xfrm>
            <a:off x="1981200" y="847436"/>
            <a:ext cx="8229600" cy="838200"/>
          </a:xfrm>
        </p:spPr>
        <p:txBody>
          <a:bodyPr wrap="square">
            <a:noAutofit/>
          </a:bodyPr>
          <a:lstStyle/>
          <a:p>
            <a:pPr marL="0" indent="0">
              <a:buNone/>
            </a:pPr>
            <a:r>
              <a:rPr lang="en-IN" sz="2400" b="1" dirty="0"/>
              <a:t>Figure 17.5 </a:t>
            </a:r>
            <a:r>
              <a:rPr lang="en-IN" sz="2400" dirty="0"/>
              <a:t>Real and Nominal Exchange Rates between the United States and the United Kingdom since 1971</a:t>
            </a:r>
          </a:p>
        </p:txBody>
      </p:sp>
      <p:pic>
        <p:nvPicPr>
          <p:cNvPr id="9" name="Picture Placeholder 8" descr="A dual line graph plots the real exchange rate and nominal exchange rate with respect to U S goods in terms of U K goods for the years between 1971 and 2017.&#10;Long description is available in notes, press F6.">
            <a:extLst>
              <a:ext uri="{FF2B5EF4-FFF2-40B4-BE49-F238E27FC236}">
                <a16:creationId xmlns:a16="http://schemas.microsoft.com/office/drawing/2014/main" id="{290E1988-0B6D-4382-BD24-D2975E263683}"/>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659514" y="1925530"/>
            <a:ext cx="6884407" cy="3789470"/>
          </a:xfrm>
          <a:prstGeom prst="rect">
            <a:avLst/>
          </a:prstGeom>
        </p:spPr>
      </p:pic>
      <p:sp>
        <p:nvSpPr>
          <p:cNvPr id="5" name="Content Placeholder 4"/>
          <p:cNvSpPr>
            <a:spLocks noGrp="1"/>
          </p:cNvSpPr>
          <p:nvPr>
            <p:ph sz="quarter" idx="14"/>
          </p:nvPr>
        </p:nvSpPr>
        <p:spPr>
          <a:xfrm>
            <a:off x="2019300" y="5999018"/>
            <a:ext cx="8191500" cy="325582"/>
          </a:xfrm>
        </p:spPr>
        <p:txBody>
          <a:bodyPr>
            <a:normAutofit/>
          </a:bodyPr>
          <a:lstStyle/>
          <a:p>
            <a:r>
              <a:rPr lang="en-IN" i="1" dirty="0"/>
              <a:t>Source</a:t>
            </a:r>
            <a:r>
              <a:rPr lang="en-US" dirty="0"/>
              <a:t> FRED. GDPDEF, GBRGDPDEFQISMEI, DEXUSUK.</a:t>
            </a:r>
            <a:endParaRPr lang="en-IN" dirty="0"/>
          </a:p>
        </p:txBody>
      </p:sp>
    </p:spTree>
    <p:extLst>
      <p:ext uri="{BB962C8B-B14F-4D97-AF65-F5344CB8AC3E}">
        <p14:creationId xmlns:p14="http://schemas.microsoft.com/office/powerpoint/2010/main" val="4141390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1295</TotalTime>
  <Words>29555</Words>
  <Application>Microsoft Office PowerPoint</Application>
  <PresentationFormat>Widescreen</PresentationFormat>
  <Paragraphs>1702</Paragraphs>
  <Slides>165</Slides>
  <Notes>163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165</vt:i4>
      </vt:variant>
    </vt:vector>
  </HeadingPairs>
  <TitlesOfParts>
    <vt:vector size="177" baseType="lpstr">
      <vt:lpstr>HelveticaNeueLTW1G-LtIt</vt:lpstr>
      <vt:lpstr>Tw Cen MT</vt:lpstr>
      <vt:lpstr>Tw Cen MT Condensed</vt:lpstr>
      <vt:lpstr>Arial</vt:lpstr>
      <vt:lpstr>Calibri</vt:lpstr>
      <vt:lpstr>Cambria Math</vt:lpstr>
      <vt:lpstr>Times New Roman</vt:lpstr>
      <vt:lpstr>Verdana</vt:lpstr>
      <vt:lpstr>Wingdings</vt:lpstr>
      <vt:lpstr>Wingdings 3</vt:lpstr>
      <vt:lpstr>Integral</vt:lpstr>
      <vt:lpstr>508 Lecture</vt:lpstr>
      <vt:lpstr>ECON 602  Macroeconomic theory and policy: TEXTBOOK SLIDES FOR PART A</vt:lpstr>
      <vt:lpstr>Copyright</vt:lpstr>
      <vt:lpstr>Macroeconomics</vt:lpstr>
      <vt:lpstr>6.1 Nominal versus Real Interest Rates (1 of 6)</vt:lpstr>
      <vt:lpstr>6.1 Nominal versus Real Interest Rates (2 of 6)</vt:lpstr>
      <vt:lpstr>6.1 Nominal versus Real Interest Rates (3 of 6)</vt:lpstr>
      <vt:lpstr>6.1 Nominal versus Real Interest Rates (4 of 6)</vt:lpstr>
      <vt:lpstr>6.1 Nominal versus Real Interest Rates (5 of 6)</vt:lpstr>
      <vt:lpstr>6.1 Nominal versus Real Interest Rates (6 of 6)</vt:lpstr>
      <vt:lpstr>6.2 Risk and Risk Premia (1 of 3)</vt:lpstr>
      <vt:lpstr>6.2 Risk and Risk Premia (2 of 3)</vt:lpstr>
      <vt:lpstr>6.2 Risk and Risk Premia (3 of 3)</vt:lpstr>
      <vt:lpstr>Macroeconomics</vt:lpstr>
      <vt:lpstr>7.1 A Tour of the Labor Market (1 of 4)</vt:lpstr>
      <vt:lpstr>7.1 A Tour of the Labor Market (2 of 4)</vt:lpstr>
      <vt:lpstr>7.1 A Tour of the Labor Market (3 of 4)</vt:lpstr>
      <vt:lpstr>7.1 A Tour of the Labor Market (4 of 4)</vt:lpstr>
      <vt:lpstr>FOCUS: The Current Population Survey</vt:lpstr>
      <vt:lpstr>7.2 Movements in Unemployment (1 of 4)</vt:lpstr>
      <vt:lpstr>7.2 Movements in Unemployment (2 of 4)</vt:lpstr>
      <vt:lpstr>7.2 Movements in Unemployment (3 of 4)</vt:lpstr>
      <vt:lpstr>7.2 Movements in Unemployment (4 of 4)</vt:lpstr>
      <vt:lpstr>Macroeconomics</vt:lpstr>
      <vt:lpstr>The Phillips Curve, the Natural Rate of Unemployment, and Inflation</vt:lpstr>
      <vt:lpstr>Figure 8.1 Inflation versus Unemployment in the United States, 1900–1960</vt:lpstr>
      <vt:lpstr>8.2 The Phillips Curve and Its Mutations (2 of 9)</vt:lpstr>
      <vt:lpstr>8.2 The Phillips Curve and Its Mutations (3 of 9)</vt:lpstr>
      <vt:lpstr>8.2 The Phillips Curve and Its Mutations (5 of 9)</vt:lpstr>
      <vt:lpstr>8.2 The Phillips Curve and Its Mutations (6 of 9)</vt:lpstr>
      <vt:lpstr>The Re-anchoring of Expectations (7 of 9)</vt:lpstr>
      <vt:lpstr>8.2 The Phillips Curve and Its Mutations (8 of 9)</vt:lpstr>
      <vt:lpstr>8.2 The Phillips Curve and Its Mutations (9 of 9)</vt:lpstr>
      <vt:lpstr>FOCUS: Theory ahead of Facts: Milton Friedman and Edmund Phelps</vt:lpstr>
      <vt:lpstr>8.4 A Summary and Many Warnings (1 of 5)</vt:lpstr>
      <vt:lpstr>FOCUS: Changes in the U.S. Natural Rate of Unemployment since 1990</vt:lpstr>
      <vt:lpstr>FOCUS: What Explains European Unemployment? (1 of 2)</vt:lpstr>
      <vt:lpstr>FOCUS: What Explains European Unemployment? (2 of 2)</vt:lpstr>
      <vt:lpstr>Macroeconomics</vt:lpstr>
      <vt:lpstr>Financial Markets and Expectations</vt:lpstr>
      <vt:lpstr>14.1 Expected Present Discounted Values (1 of 6)</vt:lpstr>
      <vt:lpstr>14.1 Expected Present Discounted Values (2 of 6)</vt:lpstr>
      <vt:lpstr>14.1 Expected Present Discounted Values (3 of 6)</vt:lpstr>
      <vt:lpstr>14.1 Expected Present Discounted Values (4 of 6)</vt:lpstr>
      <vt:lpstr>14.1 Expected Present Discounted Values (5 of 6)</vt:lpstr>
      <vt:lpstr>14.1 Expected Present Discounted Values (6 of 6)</vt:lpstr>
      <vt:lpstr>FOCUS: The Vocabulary of Bond Markets (1 of 3)</vt:lpstr>
      <vt:lpstr>FOCUS: The Vocabulary of Bond Markets (2 of 3)</vt:lpstr>
      <vt:lpstr>FOCUS: The Vocabulary of Bond Markets (3 of 3)</vt:lpstr>
      <vt:lpstr>14.2 Bond Prices and Bond Yields     (1 of 9)</vt:lpstr>
      <vt:lpstr>14.2 Bond Prices and Bond Yields     (2 of 9)</vt:lpstr>
      <vt:lpstr>14.2 Bond Prices and Bond Yields     (3 of 9)</vt:lpstr>
      <vt:lpstr>14.2 Bond Prices and Bond Yields     (4 of 9)</vt:lpstr>
      <vt:lpstr>14.2 Bond Prices and Bond Yields     (5 of 9)</vt:lpstr>
      <vt:lpstr>14.2 Bond Prices and Bond Yields     (6 of 9)</vt:lpstr>
      <vt:lpstr>14.2 Bond Prices and Bond Yields     (7 of 9)</vt:lpstr>
      <vt:lpstr>14.2 Bond Prices and Bond Yields     (8 of 9)</vt:lpstr>
      <vt:lpstr>14.2 Bond Prices and Bond Yields     (9 of 9)</vt:lpstr>
      <vt:lpstr>14.3 The Stock Market and Movements in Stock Prices (1 of 6)</vt:lpstr>
      <vt:lpstr>14.3 The Stock Market and Movements in Stock Prices (2 of 6)</vt:lpstr>
      <vt:lpstr>14.3 The Stock Market and Movements in Stock Prices (3 of 6)</vt:lpstr>
      <vt:lpstr>14.3 The Stock Market and Movements in Stock Prices (4 of 6)</vt:lpstr>
      <vt:lpstr>14.3 The Stock Market and Movements in Stock Prices (5 of 6)</vt:lpstr>
      <vt:lpstr>14.3 The Stock Market and Movements in Stock Prices (6 of 6)</vt:lpstr>
      <vt:lpstr>14.4 Risk, Bubbles, Fads, and Asset Prices</vt:lpstr>
      <vt:lpstr>FOCUS: Famous Bubbles: From Tulipmania in 17th-Century Holland to Russia in 1994</vt:lpstr>
      <vt:lpstr>FOCUS: The Increase in U.S. Housing Prices: Fundamentals or Bubble?</vt:lpstr>
      <vt:lpstr>APPENDIX: Deriving the Expected Present Discounted Value Using Real or Nominal Interest Rates</vt:lpstr>
      <vt:lpstr>Macroeconomics</vt:lpstr>
      <vt:lpstr>15.1 Consumption (1 of 4)</vt:lpstr>
      <vt:lpstr>FOCUS: Up Close and Personal: Learning from Panel Data Sets</vt:lpstr>
      <vt:lpstr>15.1 Consumption (2 of 4)</vt:lpstr>
      <vt:lpstr>Focus: Do People Save Enough for Retirement?</vt:lpstr>
      <vt:lpstr>15.1 Consumption (3 of 4)</vt:lpstr>
      <vt:lpstr>15.1 Consumption (4 of 4)</vt:lpstr>
      <vt:lpstr>15.2 Investment (1 of 5)</vt:lpstr>
      <vt:lpstr>15.2 Investment (2 of 5)</vt:lpstr>
      <vt:lpstr>FOCUS: Investment and the Stock Market</vt:lpstr>
      <vt:lpstr>15.2 Investment (3 of 5)</vt:lpstr>
      <vt:lpstr>15.2 Investment (4 of 5)</vt:lpstr>
      <vt:lpstr>15.2 Investment (5 of 5)</vt:lpstr>
      <vt:lpstr>FOCUS: Profitability versus Cash Flow</vt:lpstr>
      <vt:lpstr>15.2 Investment (1 of 2)</vt:lpstr>
      <vt:lpstr>15.2 Investment (2 of 2)</vt:lpstr>
      <vt:lpstr>15.3 The Volatility of Consumption and Investment (1 of 3)</vt:lpstr>
      <vt:lpstr>15.3 The Volatility of Consumption and Investment (2 of 3)</vt:lpstr>
      <vt:lpstr>15.3 The Volatility of Consumption and Investment (3 of 3)</vt:lpstr>
      <vt:lpstr>APPENDIX: Derivation of the Expected Present Value of Profits under Static Expectations</vt:lpstr>
      <vt:lpstr>Macroeconomics</vt:lpstr>
      <vt:lpstr>Openness in Goods and Financial Markets</vt:lpstr>
      <vt:lpstr>17.1 Openness in Goods Markets (1 of 11)</vt:lpstr>
      <vt:lpstr>17.1 Openness in Goods Markets (2 of 11)</vt:lpstr>
      <vt:lpstr>17.1 Openness in Goods Markets (3 of 11)</vt:lpstr>
      <vt:lpstr>FOCUS: Can Exports Exceed G D P?</vt:lpstr>
      <vt:lpstr>17.1 Openness in Goods Markets (4 of 11)</vt:lpstr>
      <vt:lpstr>17.1 Openness in Goods Markets (5 of 11)</vt:lpstr>
      <vt:lpstr>17.1 Openness in Goods Markets (6 of 11)</vt:lpstr>
      <vt:lpstr>17.1 Openness in Goods Markets (7 of 11)</vt:lpstr>
      <vt:lpstr>17.1 Openness in Goods Markets (8 of 11)</vt:lpstr>
      <vt:lpstr>17.1 Openness in Goods Markets (9 of 11)</vt:lpstr>
      <vt:lpstr>17.1 Openness in Goods Markets (10 of 11)</vt:lpstr>
      <vt:lpstr>17.1 Openness in Goods Markets (11 of 11)</vt:lpstr>
      <vt:lpstr>17.2 Openness in Financial Markets (1 of 10)</vt:lpstr>
      <vt:lpstr>17.2 Openness in Financial Markets (2 of 10)</vt:lpstr>
      <vt:lpstr>17.2 Openness in Financial Markets (3 of 10)</vt:lpstr>
      <vt:lpstr>17.2 Openness in Financial Markets (4 of 10)</vt:lpstr>
      <vt:lpstr>17.2 Openness in Financial Markets (5 of 10)</vt:lpstr>
      <vt:lpstr>FOCUS: G D P versus G N P: The Example of Kuwait</vt:lpstr>
      <vt:lpstr>17.2 Openness in Financial Markets (6 of 10)</vt:lpstr>
      <vt:lpstr>17.2 Openness in Financial Markets (7 of 10)</vt:lpstr>
      <vt:lpstr>17.2 Openness in Financial Markets (8 of 10)</vt:lpstr>
      <vt:lpstr>17.2 Openness in Financial Markets (9 of 10)</vt:lpstr>
      <vt:lpstr>17.2 Openness in Financial Markets (10 of 10)</vt:lpstr>
      <vt:lpstr>Focus: Buying Brazilian Bonds</vt:lpstr>
      <vt:lpstr>17.3 Conclusions</vt:lpstr>
      <vt:lpstr>Macroeconomics</vt:lpstr>
      <vt:lpstr>21.2 Expectations and Policy</vt:lpstr>
      <vt:lpstr>21.2 Expectations and Policy</vt:lpstr>
      <vt:lpstr>21.3 Politics and Policy (1 of 4)</vt:lpstr>
      <vt:lpstr>21.3 Politics and Policy (2 of 4)</vt:lpstr>
      <vt:lpstr>21.3 Politics and Policy (3 of 4)</vt:lpstr>
      <vt:lpstr>21.3 Politics and Policy (4 of 4)</vt:lpstr>
      <vt:lpstr>FOCUS: Euro Area Fiscal Rules: A Short History</vt:lpstr>
      <vt:lpstr>Macroeconomics</vt:lpstr>
      <vt:lpstr>Fiscal Policy: A Summing Up</vt:lpstr>
      <vt:lpstr>FOCUS: Inflation Accounting and the Measurement of Deficits</vt:lpstr>
      <vt:lpstr>22.2 The Government Budget Constraint: Deficits, Debt, Spending, and Taxes (1 of 6) </vt:lpstr>
      <vt:lpstr>22.2 The Government Budget Constraint: Deficits, Debt, Spending, and Taxes (2 of 6)</vt:lpstr>
      <vt:lpstr>22.2 The Government Budget Constraint: Deficits, Debt, Spending, and Taxes (3 of 6)</vt:lpstr>
      <vt:lpstr>22.2 The Government Budget Constraint: Deficits, Debt, Spending, and Taxes (4 of 6)</vt:lpstr>
      <vt:lpstr>22.2 The Government Budget Constraint: Deficits, Debt, Spending, and Taxes (5 of 6)</vt:lpstr>
      <vt:lpstr>22.2 The Government Budget Constraint: Deficits, Debt, Spending, and Taxes (6 of 6)</vt:lpstr>
      <vt:lpstr>FOCUS: How Countries Decreased Their Debt Ratios after World War II</vt:lpstr>
      <vt:lpstr>22.4 The Dangers of High Debt (1 of 5)</vt:lpstr>
      <vt:lpstr>22.4 The Dangers of High Debt (2 of 5)</vt:lpstr>
      <vt:lpstr>22.4 The Dangers of High Debt (3 of 5)</vt:lpstr>
      <vt:lpstr>22.4 The Dangers of High Debt (4 of 5)</vt:lpstr>
      <vt:lpstr>FOCUS: Money Financing and Hyperinflation</vt:lpstr>
      <vt:lpstr>22.4 The Dangers of High Debt (5 of 5)</vt:lpstr>
      <vt:lpstr>22.5 The Challenges Facing US Fiscal Policy Today (1 of 4)</vt:lpstr>
      <vt:lpstr>22.5 The Challenges Facing US Fiscal Policy Today (2 of 4)</vt:lpstr>
      <vt:lpstr>22.5 The Challenges Facing US Fiscal Policy Today (3 of 4)</vt:lpstr>
      <vt:lpstr>22.5 The Challenges Facing US Fiscal Policy Today (4 of 4)</vt:lpstr>
      <vt:lpstr>Macroeconomics</vt:lpstr>
      <vt:lpstr>23.2 From Money Targeting to Inflation Targeting</vt:lpstr>
      <vt:lpstr>23.4 Unconventional Monetary Policy (1 of 5)</vt:lpstr>
      <vt:lpstr>23.4 Unconventional Monetary Policy (2 of 5)</vt:lpstr>
      <vt:lpstr>23.4 Unconventional Monetary Policy (3 of 5)</vt:lpstr>
      <vt:lpstr>23.4 Unconventional Monetary Policy (4 of 5)</vt:lpstr>
      <vt:lpstr>23.4 Unconventional Monetary Policy (5 of 5)</vt:lpstr>
      <vt:lpstr>23.5 Monetary Policy and Financial Stability (1 of 2)</vt:lpstr>
      <vt:lpstr>23.5 Monetary Policy and Financial Stability (2 of 2)</vt:lpstr>
      <vt:lpstr>F O C U S: L T V Ratios and Housing Price Increases from 2000 to 2007</vt:lpstr>
      <vt:lpstr>Macroeconomics</vt:lpstr>
      <vt:lpstr>Epilogue: The Story of Macroeconomics</vt:lpstr>
      <vt:lpstr>24.1 Keynes and the Great Depression (1 of 2)</vt:lpstr>
      <vt:lpstr>24.1 Keynes and the Great Depression (2 of 2)</vt:lpstr>
      <vt:lpstr>24.2 The Neoclassical Synthesis        (1 of 4)</vt:lpstr>
      <vt:lpstr>24.2 The Neoclassical Synthesis        (2 of 4)</vt:lpstr>
      <vt:lpstr>24.2 The Neoclassical Synthesis        (3 of 4)</vt:lpstr>
      <vt:lpstr>24.2 The Neoclassical Synthesis        (4 of 4)</vt:lpstr>
      <vt:lpstr>24.3 The Rational Expectations Critique (1 of 2)</vt:lpstr>
      <vt:lpstr>24.3 The Rational Expectations Critique (2 of 2)</vt:lpstr>
      <vt:lpstr>24.4 Developments in Macroeconomics up to the 2009 Crisis (1 of 2)</vt:lpstr>
      <vt:lpstr>24.4 Developments in Macroeconomics up to the 2009 Crisis (2 of 2)</vt:lpstr>
      <vt:lpstr>24.5 First Lessons for Macroeconomics after the Crisis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 676  Economic Development</dc:title>
  <dc:creator>Loungani, Prakash</dc:creator>
  <cp:lastModifiedBy>Ahir, Hites</cp:lastModifiedBy>
  <cp:revision>52</cp:revision>
  <dcterms:created xsi:type="dcterms:W3CDTF">2021-08-29T18:04:15Z</dcterms:created>
  <dcterms:modified xsi:type="dcterms:W3CDTF">2022-08-30T18:58:04Z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07ed86-5dc5-4593-ad03-a8684b843815_Enabled">
    <vt:lpwstr>true</vt:lpwstr>
  </property>
  <property fmtid="{D5CDD505-2E9C-101B-9397-08002B2CF9AE}" pid="3" name="MSIP_Label_0c07ed86-5dc5-4593-ad03-a8684b843815_SetDate">
    <vt:lpwstr>2021-08-29T18:04:16Z</vt:lpwstr>
  </property>
  <property fmtid="{D5CDD505-2E9C-101B-9397-08002B2CF9AE}" pid="4" name="MSIP_Label_0c07ed86-5dc5-4593-ad03-a8684b843815_Method">
    <vt:lpwstr>Standard</vt:lpwstr>
  </property>
  <property fmtid="{D5CDD505-2E9C-101B-9397-08002B2CF9AE}" pid="5" name="MSIP_Label_0c07ed86-5dc5-4593-ad03-a8684b843815_Name">
    <vt:lpwstr>0c07ed86-5dc5-4593-ad03-a8684b843815</vt:lpwstr>
  </property>
  <property fmtid="{D5CDD505-2E9C-101B-9397-08002B2CF9AE}" pid="6" name="MSIP_Label_0c07ed86-5dc5-4593-ad03-a8684b843815_SiteId">
    <vt:lpwstr>8085fa43-302e-45bd-b171-a6648c3b6be7</vt:lpwstr>
  </property>
  <property fmtid="{D5CDD505-2E9C-101B-9397-08002B2CF9AE}" pid="7" name="MSIP_Label_0c07ed86-5dc5-4593-ad03-a8684b843815_ActionId">
    <vt:lpwstr>7f9021bc-fdde-4277-8d4c-c84bd9e00542</vt:lpwstr>
  </property>
  <property fmtid="{D5CDD505-2E9C-101B-9397-08002B2CF9AE}" pid="8" name="MSIP_Label_0c07ed86-5dc5-4593-ad03-a8684b843815_ContentBits">
    <vt:lpwstr>0</vt:lpwstr>
  </property>
  <property fmtid="{D5CDD505-2E9C-101B-9397-08002B2CF9AE}" pid="9" name="eDOCS AutoSave">
    <vt:lpwstr/>
  </property>
</Properties>
</file>