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73" r:id="rId3"/>
    <p:sldId id="530" r:id="rId4"/>
    <p:sldId id="529" r:id="rId5"/>
    <p:sldId id="476" r:id="rId6"/>
    <p:sldId id="510" r:id="rId7"/>
    <p:sldId id="522" r:id="rId8"/>
    <p:sldId id="514" r:id="rId9"/>
    <p:sldId id="517" r:id="rId10"/>
    <p:sldId id="497" r:id="rId11"/>
    <p:sldId id="516" r:id="rId12"/>
    <p:sldId id="521" r:id="rId13"/>
    <p:sldId id="523" r:id="rId14"/>
    <p:sldId id="499" r:id="rId15"/>
    <p:sldId id="314" r:id="rId16"/>
    <p:sldId id="309" r:id="rId17"/>
    <p:sldId id="518" r:id="rId18"/>
    <p:sldId id="501" r:id="rId19"/>
    <p:sldId id="331" r:id="rId20"/>
    <p:sldId id="281" r:id="rId21"/>
    <p:sldId id="311" r:id="rId22"/>
    <p:sldId id="263" r:id="rId23"/>
    <p:sldId id="509" r:id="rId24"/>
    <p:sldId id="519" r:id="rId25"/>
    <p:sldId id="520" r:id="rId26"/>
    <p:sldId id="524" r:id="rId27"/>
    <p:sldId id="305" r:id="rId28"/>
    <p:sldId id="261" r:id="rId29"/>
    <p:sldId id="262" r:id="rId30"/>
    <p:sldId id="525" r:id="rId31"/>
    <p:sldId id="526" r:id="rId32"/>
    <p:sldId id="527" r:id="rId33"/>
    <p:sldId id="296" r:id="rId34"/>
    <p:sldId id="297" r:id="rId35"/>
    <p:sldId id="325" r:id="rId36"/>
    <p:sldId id="403" r:id="rId37"/>
    <p:sldId id="299" r:id="rId38"/>
    <p:sldId id="528" r:id="rId39"/>
    <p:sldId id="513" r:id="rId40"/>
    <p:sldId id="415" r:id="rId41"/>
    <p:sldId id="416" r:id="rId42"/>
    <p:sldId id="339" r:id="rId43"/>
    <p:sldId id="407" r:id="rId44"/>
    <p:sldId id="408" r:id="rId45"/>
    <p:sldId id="512" r:id="rId46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ata4\users6\JRODRIGUEZ\My%20Documents\RES\Prakash\OtherPresentations\FannieMae\ChartPresentationFannieMa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RES\DATA\Housing\INS_seminar_Prakash\Charts_Jair\1%20HP_Pric_Income_Re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RES\DATA\Housing\INS_seminar_Prakash\Charts_Jair\1%20HP_Pric_Income_R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Global House Price Index</a:t>
            </a: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(real house prices, seasonally-adjusted quarterly series, average for 55 countries)</a:t>
            </a:r>
          </a:p>
        </c:rich>
      </c:tx>
      <c:layout>
        <c:manualLayout>
          <c:xMode val="edge"/>
          <c:yMode val="edge"/>
          <c:x val="5.9872664431798138E-2"/>
          <c:y val="7.61929531535835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6699909755784155E-2"/>
          <c:y val="5.625937845671064E-2"/>
          <c:w val="0.9276643603229765"/>
          <c:h val="0.762127934583963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ALL!$A$6:$A$168</c:f>
              <c:strCache>
                <c:ptCount val="163"/>
                <c:pt idx="0">
                  <c:v>1970Q1</c:v>
                </c:pt>
                <c:pt idx="1">
                  <c:v>1970Q2</c:v>
                </c:pt>
                <c:pt idx="2">
                  <c:v>1970Q3</c:v>
                </c:pt>
                <c:pt idx="3">
                  <c:v>1970Q4</c:v>
                </c:pt>
                <c:pt idx="4">
                  <c:v>1971Q1</c:v>
                </c:pt>
                <c:pt idx="5">
                  <c:v>1971Q2</c:v>
                </c:pt>
                <c:pt idx="6">
                  <c:v>1971Q3</c:v>
                </c:pt>
                <c:pt idx="7">
                  <c:v>1971Q4</c:v>
                </c:pt>
                <c:pt idx="8">
                  <c:v>1972Q1</c:v>
                </c:pt>
                <c:pt idx="9">
                  <c:v>1972Q2</c:v>
                </c:pt>
                <c:pt idx="10">
                  <c:v>1972Q3</c:v>
                </c:pt>
                <c:pt idx="11">
                  <c:v>1972Q4</c:v>
                </c:pt>
                <c:pt idx="12">
                  <c:v>1973Q1</c:v>
                </c:pt>
                <c:pt idx="13">
                  <c:v>1973Q2</c:v>
                </c:pt>
                <c:pt idx="14">
                  <c:v>1973Q3</c:v>
                </c:pt>
                <c:pt idx="15">
                  <c:v>1973Q4</c:v>
                </c:pt>
                <c:pt idx="16">
                  <c:v>1974Q1</c:v>
                </c:pt>
                <c:pt idx="17">
                  <c:v>1974Q2</c:v>
                </c:pt>
                <c:pt idx="18">
                  <c:v>1974Q3</c:v>
                </c:pt>
                <c:pt idx="19">
                  <c:v>1974Q4</c:v>
                </c:pt>
                <c:pt idx="20">
                  <c:v>1975Q1</c:v>
                </c:pt>
                <c:pt idx="21">
                  <c:v>1975Q2</c:v>
                </c:pt>
                <c:pt idx="22">
                  <c:v>1975Q3</c:v>
                </c:pt>
                <c:pt idx="23">
                  <c:v>1975Q4</c:v>
                </c:pt>
                <c:pt idx="24">
                  <c:v>1976Q1</c:v>
                </c:pt>
                <c:pt idx="25">
                  <c:v>1976Q2</c:v>
                </c:pt>
                <c:pt idx="26">
                  <c:v>1976Q3</c:v>
                </c:pt>
                <c:pt idx="27">
                  <c:v>1976Q4</c:v>
                </c:pt>
                <c:pt idx="28">
                  <c:v>1977Q1</c:v>
                </c:pt>
                <c:pt idx="29">
                  <c:v>1977Q2</c:v>
                </c:pt>
                <c:pt idx="30">
                  <c:v>1977Q3</c:v>
                </c:pt>
                <c:pt idx="31">
                  <c:v>1977Q4</c:v>
                </c:pt>
                <c:pt idx="32">
                  <c:v>1978Q1</c:v>
                </c:pt>
                <c:pt idx="33">
                  <c:v>1978Q2</c:v>
                </c:pt>
                <c:pt idx="34">
                  <c:v>1978Q3</c:v>
                </c:pt>
                <c:pt idx="35">
                  <c:v>1978Q4</c:v>
                </c:pt>
                <c:pt idx="36">
                  <c:v>1979Q1</c:v>
                </c:pt>
                <c:pt idx="37">
                  <c:v>1979Q2</c:v>
                </c:pt>
                <c:pt idx="38">
                  <c:v>1979Q3</c:v>
                </c:pt>
                <c:pt idx="39">
                  <c:v>1979Q4</c:v>
                </c:pt>
                <c:pt idx="40">
                  <c:v>1980Q1</c:v>
                </c:pt>
                <c:pt idx="41">
                  <c:v>1980Q2</c:v>
                </c:pt>
                <c:pt idx="42">
                  <c:v>1980Q3</c:v>
                </c:pt>
                <c:pt idx="43">
                  <c:v>1980Q4</c:v>
                </c:pt>
                <c:pt idx="44">
                  <c:v>1981Q1</c:v>
                </c:pt>
                <c:pt idx="45">
                  <c:v>1981Q2</c:v>
                </c:pt>
                <c:pt idx="46">
                  <c:v>1981Q3</c:v>
                </c:pt>
                <c:pt idx="47">
                  <c:v>1981Q4</c:v>
                </c:pt>
                <c:pt idx="48">
                  <c:v>1982Q1</c:v>
                </c:pt>
                <c:pt idx="49">
                  <c:v>1982Q2</c:v>
                </c:pt>
                <c:pt idx="50">
                  <c:v>1982Q3</c:v>
                </c:pt>
                <c:pt idx="51">
                  <c:v>1982Q4</c:v>
                </c:pt>
                <c:pt idx="52">
                  <c:v>1983Q1</c:v>
                </c:pt>
                <c:pt idx="53">
                  <c:v>1983Q2</c:v>
                </c:pt>
                <c:pt idx="54">
                  <c:v>1983Q3</c:v>
                </c:pt>
                <c:pt idx="55">
                  <c:v>1983Q4</c:v>
                </c:pt>
                <c:pt idx="56">
                  <c:v>1984Q1</c:v>
                </c:pt>
                <c:pt idx="57">
                  <c:v>1984Q2</c:v>
                </c:pt>
                <c:pt idx="58">
                  <c:v>1984Q3</c:v>
                </c:pt>
                <c:pt idx="59">
                  <c:v>1984Q4</c:v>
                </c:pt>
                <c:pt idx="60">
                  <c:v>1985Q1</c:v>
                </c:pt>
                <c:pt idx="61">
                  <c:v>1985Q2</c:v>
                </c:pt>
                <c:pt idx="62">
                  <c:v>1985Q3</c:v>
                </c:pt>
                <c:pt idx="63">
                  <c:v>1985Q4</c:v>
                </c:pt>
                <c:pt idx="64">
                  <c:v>1986Q1</c:v>
                </c:pt>
                <c:pt idx="65">
                  <c:v>1986Q2</c:v>
                </c:pt>
                <c:pt idx="66">
                  <c:v>1986Q3</c:v>
                </c:pt>
                <c:pt idx="67">
                  <c:v>1986Q4</c:v>
                </c:pt>
                <c:pt idx="68">
                  <c:v>1987Q1</c:v>
                </c:pt>
                <c:pt idx="69">
                  <c:v>1987Q2</c:v>
                </c:pt>
                <c:pt idx="70">
                  <c:v>1987Q3</c:v>
                </c:pt>
                <c:pt idx="71">
                  <c:v>1987Q4</c:v>
                </c:pt>
                <c:pt idx="72">
                  <c:v>1988Q1</c:v>
                </c:pt>
                <c:pt idx="73">
                  <c:v>1988Q2</c:v>
                </c:pt>
                <c:pt idx="74">
                  <c:v>1988Q3</c:v>
                </c:pt>
                <c:pt idx="75">
                  <c:v>1988Q4</c:v>
                </c:pt>
                <c:pt idx="76">
                  <c:v>1989Q1</c:v>
                </c:pt>
                <c:pt idx="77">
                  <c:v>1989Q2</c:v>
                </c:pt>
                <c:pt idx="78">
                  <c:v>1989Q3</c:v>
                </c:pt>
                <c:pt idx="79">
                  <c:v>1989Q4</c:v>
                </c:pt>
                <c:pt idx="80">
                  <c:v>1990Q1</c:v>
                </c:pt>
                <c:pt idx="81">
                  <c:v>1990Q2</c:v>
                </c:pt>
                <c:pt idx="82">
                  <c:v>1990Q3</c:v>
                </c:pt>
                <c:pt idx="83">
                  <c:v>1990Q4</c:v>
                </c:pt>
                <c:pt idx="84">
                  <c:v>1991Q1</c:v>
                </c:pt>
                <c:pt idx="85">
                  <c:v>1991Q2</c:v>
                </c:pt>
                <c:pt idx="86">
                  <c:v>1991Q3</c:v>
                </c:pt>
                <c:pt idx="87">
                  <c:v>1991Q4</c:v>
                </c:pt>
                <c:pt idx="88">
                  <c:v>1992Q1</c:v>
                </c:pt>
                <c:pt idx="89">
                  <c:v>1992Q2</c:v>
                </c:pt>
                <c:pt idx="90">
                  <c:v>1992Q3</c:v>
                </c:pt>
                <c:pt idx="91">
                  <c:v>1992Q4</c:v>
                </c:pt>
                <c:pt idx="92">
                  <c:v>1993Q1</c:v>
                </c:pt>
                <c:pt idx="93">
                  <c:v>1993Q2</c:v>
                </c:pt>
                <c:pt idx="94">
                  <c:v>1993Q3</c:v>
                </c:pt>
                <c:pt idx="95">
                  <c:v>1993Q4</c:v>
                </c:pt>
                <c:pt idx="96">
                  <c:v>1994Q1</c:v>
                </c:pt>
                <c:pt idx="97">
                  <c:v>1994Q2</c:v>
                </c:pt>
                <c:pt idx="98">
                  <c:v>1994Q3</c:v>
                </c:pt>
                <c:pt idx="99">
                  <c:v>1994Q4</c:v>
                </c:pt>
                <c:pt idx="100">
                  <c:v>1995Q1</c:v>
                </c:pt>
                <c:pt idx="101">
                  <c:v>1995Q2</c:v>
                </c:pt>
                <c:pt idx="102">
                  <c:v>1995Q3</c:v>
                </c:pt>
                <c:pt idx="103">
                  <c:v>1995Q4</c:v>
                </c:pt>
                <c:pt idx="104">
                  <c:v>1996Q1</c:v>
                </c:pt>
                <c:pt idx="105">
                  <c:v>1996Q2</c:v>
                </c:pt>
                <c:pt idx="106">
                  <c:v>1996Q3</c:v>
                </c:pt>
                <c:pt idx="107">
                  <c:v>1996Q4</c:v>
                </c:pt>
                <c:pt idx="108">
                  <c:v>1997Q1</c:v>
                </c:pt>
                <c:pt idx="109">
                  <c:v>1997Q2</c:v>
                </c:pt>
                <c:pt idx="110">
                  <c:v>1997Q3</c:v>
                </c:pt>
                <c:pt idx="111">
                  <c:v>1997Q4</c:v>
                </c:pt>
                <c:pt idx="112">
                  <c:v>1998Q1</c:v>
                </c:pt>
                <c:pt idx="113">
                  <c:v>1998Q2</c:v>
                </c:pt>
                <c:pt idx="114">
                  <c:v>1998Q3</c:v>
                </c:pt>
                <c:pt idx="115">
                  <c:v>1998Q4</c:v>
                </c:pt>
                <c:pt idx="116">
                  <c:v>1999Q1</c:v>
                </c:pt>
                <c:pt idx="117">
                  <c:v>1999Q2</c:v>
                </c:pt>
                <c:pt idx="118">
                  <c:v>1999Q3</c:v>
                </c:pt>
                <c:pt idx="119">
                  <c:v>1999Q4</c:v>
                </c:pt>
                <c:pt idx="120">
                  <c:v>2000Q1</c:v>
                </c:pt>
                <c:pt idx="121">
                  <c:v>2000Q2</c:v>
                </c:pt>
                <c:pt idx="122">
                  <c:v>2000Q3</c:v>
                </c:pt>
                <c:pt idx="123">
                  <c:v>2000Q4</c:v>
                </c:pt>
                <c:pt idx="124">
                  <c:v>2001Q1</c:v>
                </c:pt>
                <c:pt idx="125">
                  <c:v>2001Q2</c:v>
                </c:pt>
                <c:pt idx="126">
                  <c:v>2001Q3</c:v>
                </c:pt>
                <c:pt idx="127">
                  <c:v>2001Q4</c:v>
                </c:pt>
                <c:pt idx="128">
                  <c:v>2002Q1</c:v>
                </c:pt>
                <c:pt idx="129">
                  <c:v>2002Q2</c:v>
                </c:pt>
                <c:pt idx="130">
                  <c:v>2002Q3</c:v>
                </c:pt>
                <c:pt idx="131">
                  <c:v>2002Q4</c:v>
                </c:pt>
                <c:pt idx="132">
                  <c:v>2003Q1</c:v>
                </c:pt>
                <c:pt idx="133">
                  <c:v>2003Q2</c:v>
                </c:pt>
                <c:pt idx="134">
                  <c:v>2003Q3</c:v>
                </c:pt>
                <c:pt idx="135">
                  <c:v>2003Q4</c:v>
                </c:pt>
                <c:pt idx="136">
                  <c:v>2004Q1</c:v>
                </c:pt>
                <c:pt idx="137">
                  <c:v>2004Q2</c:v>
                </c:pt>
                <c:pt idx="138">
                  <c:v>2004Q3</c:v>
                </c:pt>
                <c:pt idx="139">
                  <c:v>2004Q4</c:v>
                </c:pt>
                <c:pt idx="140">
                  <c:v>2005Q1</c:v>
                </c:pt>
                <c:pt idx="141">
                  <c:v>2005Q2</c:v>
                </c:pt>
                <c:pt idx="142">
                  <c:v>2005Q3</c:v>
                </c:pt>
                <c:pt idx="143">
                  <c:v>2005Q4</c:v>
                </c:pt>
                <c:pt idx="144">
                  <c:v>2006Q1</c:v>
                </c:pt>
                <c:pt idx="145">
                  <c:v>2006Q2</c:v>
                </c:pt>
                <c:pt idx="146">
                  <c:v>2006Q3</c:v>
                </c:pt>
                <c:pt idx="147">
                  <c:v>2006Q4</c:v>
                </c:pt>
                <c:pt idx="148">
                  <c:v>2007Q1</c:v>
                </c:pt>
                <c:pt idx="149">
                  <c:v>2007Q2</c:v>
                </c:pt>
                <c:pt idx="150">
                  <c:v>2007Q3</c:v>
                </c:pt>
                <c:pt idx="151">
                  <c:v>2007Q4</c:v>
                </c:pt>
                <c:pt idx="152">
                  <c:v>2008Q1</c:v>
                </c:pt>
                <c:pt idx="153">
                  <c:v>2008Q2</c:v>
                </c:pt>
                <c:pt idx="154">
                  <c:v>2008Q3</c:v>
                </c:pt>
                <c:pt idx="155">
                  <c:v>2008Q4</c:v>
                </c:pt>
                <c:pt idx="156">
                  <c:v>2009Q1</c:v>
                </c:pt>
                <c:pt idx="157">
                  <c:v>2009Q2</c:v>
                </c:pt>
                <c:pt idx="158">
                  <c:v>2009Q3</c:v>
                </c:pt>
                <c:pt idx="159">
                  <c:v>2009Q4</c:v>
                </c:pt>
                <c:pt idx="160">
                  <c:v>2010Q1</c:v>
                </c:pt>
                <c:pt idx="161">
                  <c:v>2010Q2</c:v>
                </c:pt>
                <c:pt idx="162">
                  <c:v>2010Q3</c:v>
                </c:pt>
              </c:strCache>
            </c:strRef>
          </c:cat>
          <c:val>
            <c:numRef>
              <c:f>ALL!$DK$6:$DK$168</c:f>
              <c:numCache>
                <c:formatCode>0.00</c:formatCode>
                <c:ptCount val="163"/>
                <c:pt idx="0">
                  <c:v>48.616885081294036</c:v>
                </c:pt>
                <c:pt idx="1">
                  <c:v>49.103228669782204</c:v>
                </c:pt>
                <c:pt idx="2">
                  <c:v>49.572534456444004</c:v>
                </c:pt>
                <c:pt idx="3">
                  <c:v>49.677775368077036</c:v>
                </c:pt>
                <c:pt idx="4">
                  <c:v>48.430008039372204</c:v>
                </c:pt>
                <c:pt idx="5">
                  <c:v>48.663830384194064</c:v>
                </c:pt>
                <c:pt idx="6">
                  <c:v>49.122363765621863</c:v>
                </c:pt>
                <c:pt idx="7">
                  <c:v>49.566846417516139</c:v>
                </c:pt>
                <c:pt idx="8">
                  <c:v>50.107445542044644</c:v>
                </c:pt>
                <c:pt idx="9">
                  <c:v>50.815533722812454</c:v>
                </c:pt>
                <c:pt idx="10">
                  <c:v>51.38402794362495</c:v>
                </c:pt>
                <c:pt idx="11">
                  <c:v>52.445519551073495</c:v>
                </c:pt>
                <c:pt idx="12">
                  <c:v>53.917809378358427</c:v>
                </c:pt>
                <c:pt idx="13">
                  <c:v>54.610218161566493</c:v>
                </c:pt>
                <c:pt idx="14">
                  <c:v>55.522313741981968</c:v>
                </c:pt>
                <c:pt idx="15">
                  <c:v>56.274368963172058</c:v>
                </c:pt>
                <c:pt idx="16">
                  <c:v>56.596251705321421</c:v>
                </c:pt>
                <c:pt idx="17">
                  <c:v>56.974010752813044</c:v>
                </c:pt>
                <c:pt idx="18">
                  <c:v>56.715406636009071</c:v>
                </c:pt>
                <c:pt idx="19">
                  <c:v>55.742686974713095</c:v>
                </c:pt>
                <c:pt idx="20">
                  <c:v>54.631386379787045</c:v>
                </c:pt>
                <c:pt idx="21">
                  <c:v>53.983382640776256</c:v>
                </c:pt>
                <c:pt idx="22">
                  <c:v>53.677956258430555</c:v>
                </c:pt>
                <c:pt idx="23">
                  <c:v>53.634939782097405</c:v>
                </c:pt>
                <c:pt idx="24">
                  <c:v>53.424491435781725</c:v>
                </c:pt>
                <c:pt idx="25">
                  <c:v>53.538727853243913</c:v>
                </c:pt>
                <c:pt idx="26">
                  <c:v>53.701900942171449</c:v>
                </c:pt>
                <c:pt idx="27">
                  <c:v>54.227386817376654</c:v>
                </c:pt>
                <c:pt idx="28">
                  <c:v>54.388086211655541</c:v>
                </c:pt>
                <c:pt idx="29">
                  <c:v>54.805539386005307</c:v>
                </c:pt>
                <c:pt idx="30">
                  <c:v>55.005697561850269</c:v>
                </c:pt>
                <c:pt idx="31">
                  <c:v>55.371136439218382</c:v>
                </c:pt>
                <c:pt idx="32">
                  <c:v>55.591245570920911</c:v>
                </c:pt>
                <c:pt idx="33">
                  <c:v>56.149172221187662</c:v>
                </c:pt>
                <c:pt idx="34">
                  <c:v>56.528837131732594</c:v>
                </c:pt>
                <c:pt idx="35">
                  <c:v>56.969614768747014</c:v>
                </c:pt>
                <c:pt idx="36">
                  <c:v>57.605996502083968</c:v>
                </c:pt>
                <c:pt idx="37">
                  <c:v>57.985479398561587</c:v>
                </c:pt>
                <c:pt idx="38">
                  <c:v>57.730769837878974</c:v>
                </c:pt>
                <c:pt idx="39">
                  <c:v>57.4201761602015</c:v>
                </c:pt>
                <c:pt idx="40">
                  <c:v>56.800061544507706</c:v>
                </c:pt>
                <c:pt idx="41">
                  <c:v>56.352472124023933</c:v>
                </c:pt>
                <c:pt idx="42">
                  <c:v>56.828120572454921</c:v>
                </c:pt>
                <c:pt idx="43">
                  <c:v>55.807469221234172</c:v>
                </c:pt>
                <c:pt idx="44">
                  <c:v>56.102003136615167</c:v>
                </c:pt>
                <c:pt idx="45">
                  <c:v>55.793381777489287</c:v>
                </c:pt>
                <c:pt idx="46">
                  <c:v>55.033366440781265</c:v>
                </c:pt>
                <c:pt idx="47">
                  <c:v>54.408450865383728</c:v>
                </c:pt>
                <c:pt idx="48">
                  <c:v>53.913550149199963</c:v>
                </c:pt>
                <c:pt idx="49">
                  <c:v>53.590789273448394</c:v>
                </c:pt>
                <c:pt idx="50">
                  <c:v>53.181289007392813</c:v>
                </c:pt>
                <c:pt idx="51">
                  <c:v>52.982176602761029</c:v>
                </c:pt>
                <c:pt idx="52">
                  <c:v>52.987220035006722</c:v>
                </c:pt>
                <c:pt idx="53">
                  <c:v>53.100360608002866</c:v>
                </c:pt>
                <c:pt idx="54">
                  <c:v>53.024022175121551</c:v>
                </c:pt>
                <c:pt idx="55">
                  <c:v>52.846631704644892</c:v>
                </c:pt>
                <c:pt idx="56">
                  <c:v>52.56593728526196</c:v>
                </c:pt>
                <c:pt idx="57">
                  <c:v>52.536705834686913</c:v>
                </c:pt>
                <c:pt idx="58">
                  <c:v>52.645911080263843</c:v>
                </c:pt>
                <c:pt idx="59">
                  <c:v>52.566338553350811</c:v>
                </c:pt>
                <c:pt idx="60">
                  <c:v>54.034007744662745</c:v>
                </c:pt>
                <c:pt idx="61">
                  <c:v>53.895158272126508</c:v>
                </c:pt>
                <c:pt idx="62">
                  <c:v>54.301071606770805</c:v>
                </c:pt>
                <c:pt idx="63">
                  <c:v>54.722702209879181</c:v>
                </c:pt>
                <c:pt idx="64">
                  <c:v>58.984744279092411</c:v>
                </c:pt>
                <c:pt idx="65">
                  <c:v>59.361951890377156</c:v>
                </c:pt>
                <c:pt idx="66">
                  <c:v>59.339053841063404</c:v>
                </c:pt>
                <c:pt idx="67">
                  <c:v>59.691518937054845</c:v>
                </c:pt>
                <c:pt idx="68">
                  <c:v>59.710073950413545</c:v>
                </c:pt>
                <c:pt idx="69">
                  <c:v>60.29170439130295</c:v>
                </c:pt>
                <c:pt idx="70">
                  <c:v>60.192176492017111</c:v>
                </c:pt>
                <c:pt idx="71">
                  <c:v>61.363293075467425</c:v>
                </c:pt>
                <c:pt idx="72">
                  <c:v>63.316176736895983</c:v>
                </c:pt>
                <c:pt idx="73">
                  <c:v>64.535383104746714</c:v>
                </c:pt>
                <c:pt idx="74">
                  <c:v>65.913032208013732</c:v>
                </c:pt>
                <c:pt idx="75">
                  <c:v>67.165968252535407</c:v>
                </c:pt>
                <c:pt idx="76">
                  <c:v>68.334851046541488</c:v>
                </c:pt>
                <c:pt idx="77">
                  <c:v>68.912838038705189</c:v>
                </c:pt>
                <c:pt idx="78">
                  <c:v>69.440124247848019</c:v>
                </c:pt>
                <c:pt idx="79">
                  <c:v>70.073686123389066</c:v>
                </c:pt>
                <c:pt idx="80">
                  <c:v>68.919666562826563</c:v>
                </c:pt>
                <c:pt idx="81">
                  <c:v>69.14779662622918</c:v>
                </c:pt>
                <c:pt idx="82">
                  <c:v>69.826609612590218</c:v>
                </c:pt>
                <c:pt idx="83">
                  <c:v>69.498047673883178</c:v>
                </c:pt>
                <c:pt idx="84">
                  <c:v>71.418559805691373</c:v>
                </c:pt>
                <c:pt idx="85">
                  <c:v>71.760314188510662</c:v>
                </c:pt>
                <c:pt idx="86">
                  <c:v>71.899515161641943</c:v>
                </c:pt>
                <c:pt idx="87">
                  <c:v>71.864417609911527</c:v>
                </c:pt>
                <c:pt idx="88">
                  <c:v>71.602999276893968</c:v>
                </c:pt>
                <c:pt idx="89">
                  <c:v>71.136153206376491</c:v>
                </c:pt>
                <c:pt idx="90">
                  <c:v>70.252405469211865</c:v>
                </c:pt>
                <c:pt idx="91">
                  <c:v>70.060219008438267</c:v>
                </c:pt>
                <c:pt idx="92">
                  <c:v>71.094759973592033</c:v>
                </c:pt>
                <c:pt idx="93">
                  <c:v>71.116258282352277</c:v>
                </c:pt>
                <c:pt idx="94">
                  <c:v>70.850515482132195</c:v>
                </c:pt>
                <c:pt idx="95">
                  <c:v>70.813750146097959</c:v>
                </c:pt>
                <c:pt idx="96">
                  <c:v>70.466657324234333</c:v>
                </c:pt>
                <c:pt idx="97">
                  <c:v>69.82745591865914</c:v>
                </c:pt>
                <c:pt idx="98">
                  <c:v>70.331410284154913</c:v>
                </c:pt>
                <c:pt idx="99">
                  <c:v>71.820262314292478</c:v>
                </c:pt>
                <c:pt idx="100">
                  <c:v>71.869951982337767</c:v>
                </c:pt>
                <c:pt idx="101">
                  <c:v>71.604481830439227</c:v>
                </c:pt>
                <c:pt idx="102">
                  <c:v>72.631640717573788</c:v>
                </c:pt>
                <c:pt idx="103">
                  <c:v>73.399904730358301</c:v>
                </c:pt>
                <c:pt idx="104">
                  <c:v>73.814577875589038</c:v>
                </c:pt>
                <c:pt idx="105">
                  <c:v>74.299718778367691</c:v>
                </c:pt>
                <c:pt idx="106">
                  <c:v>74.231871270749409</c:v>
                </c:pt>
                <c:pt idx="107">
                  <c:v>75.436832702906358</c:v>
                </c:pt>
                <c:pt idx="108">
                  <c:v>73.936613663576239</c:v>
                </c:pt>
                <c:pt idx="109">
                  <c:v>73.476114531305427</c:v>
                </c:pt>
                <c:pt idx="110">
                  <c:v>73.48664966081445</c:v>
                </c:pt>
                <c:pt idx="111">
                  <c:v>73.205676445331363</c:v>
                </c:pt>
                <c:pt idx="112">
                  <c:v>71.38509678025774</c:v>
                </c:pt>
                <c:pt idx="113">
                  <c:v>71.041576840546682</c:v>
                </c:pt>
                <c:pt idx="114">
                  <c:v>70.743571594455418</c:v>
                </c:pt>
                <c:pt idx="115">
                  <c:v>70.964198792933246</c:v>
                </c:pt>
                <c:pt idx="116">
                  <c:v>70.871754194366119</c:v>
                </c:pt>
                <c:pt idx="117">
                  <c:v>72.262724655274297</c:v>
                </c:pt>
                <c:pt idx="118">
                  <c:v>72.289955309436252</c:v>
                </c:pt>
                <c:pt idx="119">
                  <c:v>73.007801811533653</c:v>
                </c:pt>
                <c:pt idx="120">
                  <c:v>72.769959864215508</c:v>
                </c:pt>
                <c:pt idx="121">
                  <c:v>72.250683826994319</c:v>
                </c:pt>
                <c:pt idx="122">
                  <c:v>71.912777843381576</c:v>
                </c:pt>
                <c:pt idx="123">
                  <c:v>72.753847848758241</c:v>
                </c:pt>
                <c:pt idx="124">
                  <c:v>71.947280261141202</c:v>
                </c:pt>
                <c:pt idx="125">
                  <c:v>71.290301941888913</c:v>
                </c:pt>
                <c:pt idx="126">
                  <c:v>71.337714384368795</c:v>
                </c:pt>
                <c:pt idx="127">
                  <c:v>71.086345005174849</c:v>
                </c:pt>
                <c:pt idx="128">
                  <c:v>71.725638202777958</c:v>
                </c:pt>
                <c:pt idx="129">
                  <c:v>72.016730081875195</c:v>
                </c:pt>
                <c:pt idx="130">
                  <c:v>72.436076061605092</c:v>
                </c:pt>
                <c:pt idx="131">
                  <c:v>72.8325838795366</c:v>
                </c:pt>
                <c:pt idx="132">
                  <c:v>73.685724483220028</c:v>
                </c:pt>
                <c:pt idx="133">
                  <c:v>74.536096269695875</c:v>
                </c:pt>
                <c:pt idx="134">
                  <c:v>75.78675034564904</c:v>
                </c:pt>
                <c:pt idx="135">
                  <c:v>77.862634388483301</c:v>
                </c:pt>
                <c:pt idx="136">
                  <c:v>79.203960381738128</c:v>
                </c:pt>
                <c:pt idx="137">
                  <c:v>80.434994286040691</c:v>
                </c:pt>
                <c:pt idx="138">
                  <c:v>81.593969987482566</c:v>
                </c:pt>
                <c:pt idx="139">
                  <c:v>82.937443735540242</c:v>
                </c:pt>
                <c:pt idx="140">
                  <c:v>83.985278069730583</c:v>
                </c:pt>
                <c:pt idx="141">
                  <c:v>85.378183202080436</c:v>
                </c:pt>
                <c:pt idx="142">
                  <c:v>87.0169313057132</c:v>
                </c:pt>
                <c:pt idx="143">
                  <c:v>88.848247711955608</c:v>
                </c:pt>
                <c:pt idx="144">
                  <c:v>91.274435012015289</c:v>
                </c:pt>
                <c:pt idx="145">
                  <c:v>92.143077986792989</c:v>
                </c:pt>
                <c:pt idx="146">
                  <c:v>93.810274513078653</c:v>
                </c:pt>
                <c:pt idx="147">
                  <c:v>95.883553103425541</c:v>
                </c:pt>
                <c:pt idx="148">
                  <c:v>97.657195479644656</c:v>
                </c:pt>
                <c:pt idx="149">
                  <c:v>99.080962724445911</c:v>
                </c:pt>
                <c:pt idx="150">
                  <c:v>100.03541870050366</c:v>
                </c:pt>
                <c:pt idx="151">
                  <c:v>100</c:v>
                </c:pt>
                <c:pt idx="152">
                  <c:v>100.70956115656961</c:v>
                </c:pt>
                <c:pt idx="153">
                  <c:v>100.02996776433292</c:v>
                </c:pt>
                <c:pt idx="154">
                  <c:v>98.673418153673481</c:v>
                </c:pt>
                <c:pt idx="155">
                  <c:v>95.980453134065911</c:v>
                </c:pt>
                <c:pt idx="156">
                  <c:v>93.094358213384595</c:v>
                </c:pt>
                <c:pt idx="157">
                  <c:v>91.260235984276619</c:v>
                </c:pt>
                <c:pt idx="158">
                  <c:v>90.115589950382585</c:v>
                </c:pt>
                <c:pt idx="159">
                  <c:v>91.423009030906783</c:v>
                </c:pt>
                <c:pt idx="160">
                  <c:v>92.546345841510487</c:v>
                </c:pt>
                <c:pt idx="161">
                  <c:v>92.670748604564125</c:v>
                </c:pt>
                <c:pt idx="162">
                  <c:v>90.944360511519875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D24-45AF-9928-665FBAA50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378432"/>
        <c:axId val="157496832"/>
      </c:lineChart>
      <c:catAx>
        <c:axId val="1573784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496832"/>
        <c:crosses val="autoZero"/>
        <c:auto val="0"/>
        <c:lblAlgn val="ctr"/>
        <c:lblOffset val="100"/>
        <c:tickLblSkip val="6"/>
        <c:tickMarkSkip val="1"/>
        <c:noMultiLvlLbl val="0"/>
      </c:catAx>
      <c:valAx>
        <c:axId val="157496832"/>
        <c:scaling>
          <c:orientation val="minMax"/>
          <c:max val="105"/>
          <c:min val="45"/>
        </c:scaling>
        <c:delete val="0"/>
        <c:axPos val="l"/>
        <c:numFmt formatCode="General" sourceLinked="0"/>
        <c:majorTickMark val="in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37843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span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Price to Income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4114534506818517"/>
          <c:y val="7.0605192126337701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944007381675365E-2"/>
          <c:y val="2.2190203239706136E-2"/>
          <c:w val="0.84508479079218568"/>
          <c:h val="0.9295158453458788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'Price to Income'!$A$192</c:f>
              <c:strCache>
                <c:ptCount val="1"/>
                <c:pt idx="0">
                  <c:v>Historical Average</c:v>
                </c:pt>
              </c:strCache>
            </c:strRef>
          </c:tx>
          <c:invertIfNegative val="0"/>
          <c:cat>
            <c:strRef>
              <c:f>'Price to Income'!$B$190:$V$190</c:f>
              <c:strCache>
                <c:ptCount val="21"/>
                <c:pt idx="0">
                  <c:v>NLD</c:v>
                </c:pt>
                <c:pt idx="1">
                  <c:v>ESP</c:v>
                </c:pt>
                <c:pt idx="2">
                  <c:v>BEL</c:v>
                </c:pt>
                <c:pt idx="3">
                  <c:v>IRL</c:v>
                </c:pt>
                <c:pt idx="4">
                  <c:v>DNK</c:v>
                </c:pt>
                <c:pt idx="5">
                  <c:v>FRA</c:v>
                </c:pt>
                <c:pt idx="6">
                  <c:v>GBR</c:v>
                </c:pt>
                <c:pt idx="7">
                  <c:v>NZL</c:v>
                </c:pt>
                <c:pt idx="8">
                  <c:v>AUS</c:v>
                </c:pt>
                <c:pt idx="9">
                  <c:v>SWE</c:v>
                </c:pt>
                <c:pt idx="10">
                  <c:v>ITA</c:v>
                </c:pt>
                <c:pt idx="11">
                  <c:v>NOR</c:v>
                </c:pt>
                <c:pt idx="12">
                  <c:v>CAN</c:v>
                </c:pt>
                <c:pt idx="13">
                  <c:v>GRC</c:v>
                </c:pt>
                <c:pt idx="14">
                  <c:v>USA</c:v>
                </c:pt>
                <c:pt idx="15">
                  <c:v>FIN</c:v>
                </c:pt>
                <c:pt idx="16">
                  <c:v>AUT</c:v>
                </c:pt>
                <c:pt idx="17">
                  <c:v>CHE</c:v>
                </c:pt>
                <c:pt idx="18">
                  <c:v>DEU</c:v>
                </c:pt>
                <c:pt idx="19">
                  <c:v>JPN</c:v>
                </c:pt>
                <c:pt idx="20">
                  <c:v>KOR</c:v>
                </c:pt>
              </c:strCache>
            </c:strRef>
          </c:cat>
          <c:val>
            <c:numRef>
              <c:f>'Price to Income'!$B$192:$V$192</c:f>
              <c:numCache>
                <c:formatCode>General</c:formatCode>
                <c:ptCount val="21"/>
                <c:pt idx="0">
                  <c:v>63.753686444136797</c:v>
                </c:pt>
                <c:pt idx="1">
                  <c:v>65.463291381061197</c:v>
                </c:pt>
                <c:pt idx="2">
                  <c:v>69.65145116480528</c:v>
                </c:pt>
                <c:pt idx="3">
                  <c:v>70.93753498271245</c:v>
                </c:pt>
                <c:pt idx="4">
                  <c:v>73.512716426142163</c:v>
                </c:pt>
                <c:pt idx="5">
                  <c:v>74.129347790883344</c:v>
                </c:pt>
                <c:pt idx="6">
                  <c:v>76.511873705976527</c:v>
                </c:pt>
                <c:pt idx="7">
                  <c:v>76.85443767961074</c:v>
                </c:pt>
                <c:pt idx="8">
                  <c:v>78.459057973403759</c:v>
                </c:pt>
                <c:pt idx="9">
                  <c:v>84.472017547572378</c:v>
                </c:pt>
                <c:pt idx="10">
                  <c:v>84.984464752378685</c:v>
                </c:pt>
                <c:pt idx="11">
                  <c:v>85.309852723333648</c:v>
                </c:pt>
                <c:pt idx="12">
                  <c:v>87.204753343026582</c:v>
                </c:pt>
                <c:pt idx="13">
                  <c:v>93.411170962469598</c:v>
                </c:pt>
                <c:pt idx="14">
                  <c:v>103.89250853654846</c:v>
                </c:pt>
                <c:pt idx="15">
                  <c:v>105.63277377102146</c:v>
                </c:pt>
                <c:pt idx="16">
                  <c:v>111.60001914505835</c:v>
                </c:pt>
                <c:pt idx="17">
                  <c:v>125.74906316262587</c:v>
                </c:pt>
                <c:pt idx="18">
                  <c:v>149.1719863422542</c:v>
                </c:pt>
                <c:pt idx="19">
                  <c:v>150.35309021734977</c:v>
                </c:pt>
                <c:pt idx="20">
                  <c:v>152.84766380121303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F-44F2-BFAB-19AFA87A8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00896"/>
        <c:axId val="158402432"/>
      </c:barChart>
      <c:lineChart>
        <c:grouping val="standard"/>
        <c:varyColors val="0"/>
        <c:ser>
          <c:idx val="0"/>
          <c:order val="0"/>
          <c:tx>
            <c:strRef>
              <c:f>'Price to Income'!$A$191</c:f>
              <c:strCache>
                <c:ptCount val="1"/>
                <c:pt idx="0">
                  <c:v>Current Ratio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1"/>
          </c:marker>
          <c:cat>
            <c:strRef>
              <c:f>'Price to Income'!$B$190:$V$190</c:f>
              <c:strCache>
                <c:ptCount val="21"/>
                <c:pt idx="0">
                  <c:v>NLD</c:v>
                </c:pt>
                <c:pt idx="1">
                  <c:v>ESP</c:v>
                </c:pt>
                <c:pt idx="2">
                  <c:v>BEL</c:v>
                </c:pt>
                <c:pt idx="3">
                  <c:v>IRL</c:v>
                </c:pt>
                <c:pt idx="4">
                  <c:v>DNK</c:v>
                </c:pt>
                <c:pt idx="5">
                  <c:v>FRA</c:v>
                </c:pt>
                <c:pt idx="6">
                  <c:v>GBR</c:v>
                </c:pt>
                <c:pt idx="7">
                  <c:v>NZL</c:v>
                </c:pt>
                <c:pt idx="8">
                  <c:v>AUS</c:v>
                </c:pt>
                <c:pt idx="9">
                  <c:v>SWE</c:v>
                </c:pt>
                <c:pt idx="10">
                  <c:v>ITA</c:v>
                </c:pt>
                <c:pt idx="11">
                  <c:v>NOR</c:v>
                </c:pt>
                <c:pt idx="12">
                  <c:v>CAN</c:v>
                </c:pt>
                <c:pt idx="13">
                  <c:v>GRC</c:v>
                </c:pt>
                <c:pt idx="14">
                  <c:v>USA</c:v>
                </c:pt>
                <c:pt idx="15">
                  <c:v>FIN</c:v>
                </c:pt>
                <c:pt idx="16">
                  <c:v>AUT</c:v>
                </c:pt>
                <c:pt idx="17">
                  <c:v>CHE</c:v>
                </c:pt>
                <c:pt idx="18">
                  <c:v>DEU</c:v>
                </c:pt>
                <c:pt idx="19">
                  <c:v>JPN</c:v>
                </c:pt>
                <c:pt idx="20">
                  <c:v>KOR</c:v>
                </c:pt>
              </c:strCache>
            </c:strRef>
          </c:cat>
          <c:val>
            <c:numRef>
              <c:f>'Price to Income'!$B$191:$V$191</c:f>
              <c:numCache>
                <c:formatCode>General</c:formatCode>
                <c:ptCount val="21"/>
                <c:pt idx="0">
                  <c:v>91.400640562362327</c:v>
                </c:pt>
                <c:pt idx="1">
                  <c:v>88.648976580636159</c:v>
                </c:pt>
                <c:pt idx="2">
                  <c:v>103.07409065625228</c:v>
                </c:pt>
                <c:pt idx="3">
                  <c:v>74.1902071454452</c:v>
                </c:pt>
                <c:pt idx="4">
                  <c:v>92.980928639915916</c:v>
                </c:pt>
                <c:pt idx="5">
                  <c:v>101.66144589785642</c:v>
                </c:pt>
                <c:pt idx="6">
                  <c:v>100.96679218619884</c:v>
                </c:pt>
                <c:pt idx="7">
                  <c:v>88.829086644347342</c:v>
                </c:pt>
                <c:pt idx="8">
                  <c:v>113.42837321991981</c:v>
                </c:pt>
                <c:pt idx="9">
                  <c:v>105.40571383955815</c:v>
                </c:pt>
                <c:pt idx="10">
                  <c:v>97.796077654860454</c:v>
                </c:pt>
                <c:pt idx="11">
                  <c:v>109.16534308484536</c:v>
                </c:pt>
                <c:pt idx="12">
                  <c:v>122.3050587407633</c:v>
                </c:pt>
                <c:pt idx="13">
                  <c:v>90.660207706041788</c:v>
                </c:pt>
                <c:pt idx="14">
                  <c:v>87.114952007944751</c:v>
                </c:pt>
                <c:pt idx="15">
                  <c:v>108.31913044827368</c:v>
                </c:pt>
                <c:pt idx="16">
                  <c:v>112.32804912781255</c:v>
                </c:pt>
                <c:pt idx="17">
                  <c:v>111.8105236318568</c:v>
                </c:pt>
                <c:pt idx="18">
                  <c:v>102.06789649663807</c:v>
                </c:pt>
                <c:pt idx="19">
                  <c:v>93.173056071435525</c:v>
                </c:pt>
                <c:pt idx="20">
                  <c:v>90.881805813792909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2F-44F2-BFAB-19AFA87A8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00896"/>
        <c:axId val="158402432"/>
      </c:lineChart>
      <c:catAx>
        <c:axId val="15840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58402432"/>
        <c:crosses val="autoZero"/>
        <c:auto val="1"/>
        <c:lblAlgn val="ctr"/>
        <c:lblOffset val="100"/>
        <c:noMultiLvlLbl val="0"/>
      </c:catAx>
      <c:valAx>
        <c:axId val="158402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5840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Price to Rent</a:t>
            </a:r>
          </a:p>
        </c:rich>
      </c:tx>
      <c:layout>
        <c:manualLayout>
          <c:xMode val="edge"/>
          <c:yMode val="edge"/>
          <c:x val="0.38209736348375711"/>
          <c:y val="6.4587153163888467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'Price to Rent'!$A$197</c:f>
              <c:strCache>
                <c:ptCount val="1"/>
                <c:pt idx="0">
                  <c:v>Historical Average</c:v>
                </c:pt>
              </c:strCache>
            </c:strRef>
          </c:tx>
          <c:invertIfNegative val="0"/>
          <c:cat>
            <c:strRef>
              <c:f>'Price to Rent'!$B$195:$V$195</c:f>
              <c:strCache>
                <c:ptCount val="21"/>
                <c:pt idx="0">
                  <c:v>ESP</c:v>
                </c:pt>
                <c:pt idx="1">
                  <c:v>NZL</c:v>
                </c:pt>
                <c:pt idx="2">
                  <c:v>BEL</c:v>
                </c:pt>
                <c:pt idx="3">
                  <c:v>AUS</c:v>
                </c:pt>
                <c:pt idx="4">
                  <c:v>NLD</c:v>
                </c:pt>
                <c:pt idx="5">
                  <c:v>NOR</c:v>
                </c:pt>
                <c:pt idx="6">
                  <c:v>FRA</c:v>
                </c:pt>
                <c:pt idx="7">
                  <c:v>GBR</c:v>
                </c:pt>
                <c:pt idx="8">
                  <c:v>CAN</c:v>
                </c:pt>
                <c:pt idx="9">
                  <c:v>DNK</c:v>
                </c:pt>
                <c:pt idx="10">
                  <c:v>IRL</c:v>
                </c:pt>
                <c:pt idx="11">
                  <c:v>SWE</c:v>
                </c:pt>
                <c:pt idx="12">
                  <c:v>FIN</c:v>
                </c:pt>
                <c:pt idx="13">
                  <c:v>ITA</c:v>
                </c:pt>
                <c:pt idx="14">
                  <c:v>GRC</c:v>
                </c:pt>
                <c:pt idx="15">
                  <c:v>USA</c:v>
                </c:pt>
                <c:pt idx="16">
                  <c:v>KOR</c:v>
                </c:pt>
                <c:pt idx="17">
                  <c:v>AUT</c:v>
                </c:pt>
                <c:pt idx="18">
                  <c:v>CHE</c:v>
                </c:pt>
                <c:pt idx="19">
                  <c:v>DEU</c:v>
                </c:pt>
                <c:pt idx="20">
                  <c:v>JPN</c:v>
                </c:pt>
              </c:strCache>
            </c:strRef>
          </c:cat>
          <c:val>
            <c:numRef>
              <c:f>'Price to Rent'!$B$197:$V$197</c:f>
              <c:numCache>
                <c:formatCode>General</c:formatCode>
                <c:ptCount val="21"/>
                <c:pt idx="0">
                  <c:v>57.596992152745713</c:v>
                </c:pt>
                <c:pt idx="1">
                  <c:v>59.511159410924712</c:v>
                </c:pt>
                <c:pt idx="2">
                  <c:v>62.938337065734096</c:v>
                </c:pt>
                <c:pt idx="3">
                  <c:v>65.1077244054527</c:v>
                </c:pt>
                <c:pt idx="4">
                  <c:v>66.376518812617377</c:v>
                </c:pt>
                <c:pt idx="5">
                  <c:v>68.332793638967686</c:v>
                </c:pt>
                <c:pt idx="6">
                  <c:v>68.386760518398049</c:v>
                </c:pt>
                <c:pt idx="7">
                  <c:v>69.307765555910166</c:v>
                </c:pt>
                <c:pt idx="8">
                  <c:v>70.74136544872745</c:v>
                </c:pt>
                <c:pt idx="9">
                  <c:v>70.828672884669373</c:v>
                </c:pt>
                <c:pt idx="10">
                  <c:v>71.146827686331221</c:v>
                </c:pt>
                <c:pt idx="11">
                  <c:v>75.436971335469664</c:v>
                </c:pt>
                <c:pt idx="12">
                  <c:v>78.070383017513038</c:v>
                </c:pt>
                <c:pt idx="13">
                  <c:v>80.81445452005471</c:v>
                </c:pt>
                <c:pt idx="14">
                  <c:v>87.158742275890745</c:v>
                </c:pt>
                <c:pt idx="15">
                  <c:v>89.292975796434234</c:v>
                </c:pt>
                <c:pt idx="16">
                  <c:v>90.936393883892876</c:v>
                </c:pt>
                <c:pt idx="17">
                  <c:v>101.99356665075008</c:v>
                </c:pt>
                <c:pt idx="18">
                  <c:v>116.83846901693163</c:v>
                </c:pt>
                <c:pt idx="19">
                  <c:v>134.51085323339083</c:v>
                </c:pt>
                <c:pt idx="20">
                  <c:v>145.97813938899205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2-4A75-A367-FF0E3DCFC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73376"/>
        <c:axId val="158374912"/>
      </c:barChart>
      <c:lineChart>
        <c:grouping val="standard"/>
        <c:varyColors val="0"/>
        <c:ser>
          <c:idx val="0"/>
          <c:order val="0"/>
          <c:tx>
            <c:strRef>
              <c:f>'Price to Rent'!$A$196</c:f>
              <c:strCache>
                <c:ptCount val="1"/>
                <c:pt idx="0">
                  <c:v>Current Ratio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1"/>
          </c:marker>
          <c:cat>
            <c:strRef>
              <c:f>'Price to Rent'!$B$195:$V$195</c:f>
              <c:strCache>
                <c:ptCount val="21"/>
                <c:pt idx="0">
                  <c:v>ESP</c:v>
                </c:pt>
                <c:pt idx="1">
                  <c:v>NZL</c:v>
                </c:pt>
                <c:pt idx="2">
                  <c:v>BEL</c:v>
                </c:pt>
                <c:pt idx="3">
                  <c:v>AUS</c:v>
                </c:pt>
                <c:pt idx="4">
                  <c:v>NLD</c:v>
                </c:pt>
                <c:pt idx="5">
                  <c:v>NOR</c:v>
                </c:pt>
                <c:pt idx="6">
                  <c:v>FRA</c:v>
                </c:pt>
                <c:pt idx="7">
                  <c:v>GBR</c:v>
                </c:pt>
                <c:pt idx="8">
                  <c:v>CAN</c:v>
                </c:pt>
                <c:pt idx="9">
                  <c:v>DNK</c:v>
                </c:pt>
                <c:pt idx="10">
                  <c:v>IRL</c:v>
                </c:pt>
                <c:pt idx="11">
                  <c:v>SWE</c:v>
                </c:pt>
                <c:pt idx="12">
                  <c:v>FIN</c:v>
                </c:pt>
                <c:pt idx="13">
                  <c:v>ITA</c:v>
                </c:pt>
                <c:pt idx="14">
                  <c:v>GRC</c:v>
                </c:pt>
                <c:pt idx="15">
                  <c:v>USA</c:v>
                </c:pt>
                <c:pt idx="16">
                  <c:v>KOR</c:v>
                </c:pt>
                <c:pt idx="17">
                  <c:v>AUT</c:v>
                </c:pt>
                <c:pt idx="18">
                  <c:v>CHE</c:v>
                </c:pt>
                <c:pt idx="19">
                  <c:v>DEU</c:v>
                </c:pt>
                <c:pt idx="20">
                  <c:v>JPN</c:v>
                </c:pt>
              </c:strCache>
            </c:strRef>
          </c:cat>
          <c:val>
            <c:numRef>
              <c:f>'Price to Rent'!$B$196:$V$196</c:f>
              <c:numCache>
                <c:formatCode>General</c:formatCode>
                <c:ptCount val="21"/>
                <c:pt idx="0">
                  <c:v>84.898573096003858</c:v>
                </c:pt>
                <c:pt idx="1">
                  <c:v>101.02726130600273</c:v>
                </c:pt>
                <c:pt idx="2">
                  <c:v>104.14133968909628</c:v>
                </c:pt>
                <c:pt idx="3">
                  <c:v>106.86622299439043</c:v>
                </c:pt>
                <c:pt idx="4">
                  <c:v>89.245877580521466</c:v>
                </c:pt>
                <c:pt idx="5">
                  <c:v>114.74686949562005</c:v>
                </c:pt>
                <c:pt idx="6">
                  <c:v>101.12475062786024</c:v>
                </c:pt>
                <c:pt idx="7">
                  <c:v>99.123976230499423</c:v>
                </c:pt>
                <c:pt idx="8">
                  <c:v>126.40021205197392</c:v>
                </c:pt>
                <c:pt idx="9">
                  <c:v>91.456256912839109</c:v>
                </c:pt>
                <c:pt idx="10">
                  <c:v>91.342357952502937</c:v>
                </c:pt>
                <c:pt idx="11">
                  <c:v>107.04037217122048</c:v>
                </c:pt>
                <c:pt idx="12">
                  <c:v>117.07963028705045</c:v>
                </c:pt>
                <c:pt idx="13">
                  <c:v>91.634593608528291</c:v>
                </c:pt>
                <c:pt idx="14">
                  <c:v>84.792457088143891</c:v>
                </c:pt>
                <c:pt idx="15">
                  <c:v>90.920988191886508</c:v>
                </c:pt>
                <c:pt idx="16">
                  <c:v>99.483394014755419</c:v>
                </c:pt>
                <c:pt idx="17">
                  <c:v>107.42666387203252</c:v>
                </c:pt>
                <c:pt idx="18">
                  <c:v>107.84020322866567</c:v>
                </c:pt>
                <c:pt idx="19">
                  <c:v>102.58298907410528</c:v>
                </c:pt>
                <c:pt idx="20">
                  <c:v>94.065435896513137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F2-4A75-A367-FF0E3DCFC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373376"/>
        <c:axId val="158374912"/>
      </c:lineChart>
      <c:catAx>
        <c:axId val="15837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58374912"/>
        <c:crosses val="autoZero"/>
        <c:auto val="1"/>
        <c:lblAlgn val="ctr"/>
        <c:lblOffset val="100"/>
        <c:noMultiLvlLbl val="0"/>
      </c:catAx>
      <c:valAx>
        <c:axId val="15837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583733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0.05116</cdr:x>
      <cdr:y>0.92424</cdr:y>
    </cdr:from>
    <cdr:to>
      <cdr:x>0.97223</cdr:x>
      <cdr:y>0.9806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913" y="5810250"/>
          <a:ext cx="7974873" cy="354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Sources: OECD, BIS, Global Property Guide, national sources; authors' calculations.</a:t>
          </a:r>
        </a:p>
      </cdr:txBody>
    </cdr:sp>
  </cdr:relSizeAnchor>
  <cdr:relSizeAnchor xmlns:cdr="http://schemas.openxmlformats.org/drawingml/2006/chartDrawing">
    <cdr:from>
      <cdr:x>0.63201</cdr:x>
      <cdr:y>0.21215</cdr:y>
    </cdr:from>
    <cdr:to>
      <cdr:x>0.8534</cdr:x>
      <cdr:y>0.29394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72113" y="1333681"/>
          <a:ext cx="1916817" cy="514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+mj-lt"/>
            </a:rPr>
            <a:t>Duration: 36 quarters</a:t>
          </a:r>
        </a:p>
        <a:p xmlns:a="http://schemas.openxmlformats.org/drawingml/2006/main">
          <a:r>
            <a:rPr lang="en-US" sz="1200" dirty="0">
              <a:latin typeface="+mj-lt"/>
            </a:rPr>
            <a:t>Amplitude: 42 percent</a:t>
          </a:r>
        </a:p>
      </cdr:txBody>
    </cdr:sp>
  </cdr:relSizeAnchor>
  <cdr:relSizeAnchor xmlns:cdr="http://schemas.openxmlformats.org/drawingml/2006/chartDrawing">
    <cdr:from>
      <cdr:x>0.78136</cdr:x>
      <cdr:y>0.1023</cdr:y>
    </cdr:from>
    <cdr:to>
      <cdr:x>0.90548</cdr:x>
      <cdr:y>0.45972</cdr:y>
    </cdr:to>
    <cdr:sp macro="" textlink="">
      <cdr:nvSpPr>
        <cdr:cNvPr id="5" name="Straight Arrow Connector 4"/>
        <cdr:cNvSpPr/>
      </cdr:nvSpPr>
      <cdr:spPr>
        <a:xfrm xmlns:a="http://schemas.openxmlformats.org/drawingml/2006/main" flipV="1">
          <a:off x="6765178" y="643140"/>
          <a:ext cx="1074659" cy="224692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0.37517</cdr:x>
      <cdr:y>0.48692</cdr:y>
    </cdr:from>
    <cdr:to>
      <cdr:x>0.49082</cdr:x>
      <cdr:y>0.70319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V="1">
          <a:off x="3248297" y="3061054"/>
          <a:ext cx="1001324" cy="13595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0.26238</cdr:x>
      <cdr:y>0.5</cdr:y>
    </cdr:from>
    <cdr:to>
      <cdr:x>0.47524</cdr:x>
      <cdr:y>0.58927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71713" y="3143250"/>
          <a:ext cx="1843014" cy="561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+mj-lt"/>
            </a:rPr>
            <a:t>Duration: 22 quarters</a:t>
          </a:r>
        </a:p>
        <a:p xmlns:a="http://schemas.openxmlformats.org/drawingml/2006/main">
          <a:r>
            <a:rPr lang="en-US" sz="1200" dirty="0">
              <a:latin typeface="+mj-lt"/>
            </a:rPr>
            <a:t>Amplitude: 33 percent</a:t>
          </a:r>
        </a:p>
      </cdr:txBody>
    </cdr:sp>
  </cdr:relSizeAnchor>
  <cdr:relSizeAnchor xmlns:cdr="http://schemas.openxmlformats.org/drawingml/2006/chartDrawing">
    <cdr:from>
      <cdr:x>0.07334</cdr:x>
      <cdr:y>0.65268</cdr:y>
    </cdr:from>
    <cdr:to>
      <cdr:x>0.13822</cdr:x>
      <cdr:y>0.76535</cdr:y>
    </cdr:to>
    <cdr:sp macro="" textlink="">
      <cdr:nvSpPr>
        <cdr:cNvPr id="8" name="Straight Arrow Connector 7"/>
        <cdr:cNvSpPr/>
      </cdr:nvSpPr>
      <cdr:spPr>
        <a:xfrm xmlns:a="http://schemas.openxmlformats.org/drawingml/2006/main" flipV="1">
          <a:off x="634998" y="4103076"/>
          <a:ext cx="561731" cy="70827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rgbClr val="FF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0.05265</cdr:x>
      <cdr:y>0.54848</cdr:y>
    </cdr:from>
    <cdr:to>
      <cdr:x>0.20874</cdr:x>
      <cdr:y>0.6785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55856" y="3448050"/>
          <a:ext cx="1351462" cy="817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+mj-lt"/>
            </a:rPr>
            <a:t>Duration: 18 quarters</a:t>
          </a:r>
        </a:p>
        <a:p xmlns:a="http://schemas.openxmlformats.org/drawingml/2006/main">
          <a:r>
            <a:rPr lang="en-US" sz="1200" dirty="0">
              <a:latin typeface="+mj-lt"/>
            </a:rPr>
            <a:t>Amplitude: 17 percent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1E8F0-3488-42C2-9038-597F7169915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F6B1-5779-4B62-A2F9-5E1113F14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CF5EA4D-D653-42A5-8363-EB1DBBCBEAE0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FA9DE005-1222-4AE0-9C63-E1A8FE8610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445E9-4786-4862-9472-626761D3E84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445E9-4786-4862-9472-626761D3E84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40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389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41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193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4C57-ED11-4D83-BD0B-A15F4AAD2220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154-C246-4834-BB5B-D84FACA5FD2D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C19-E9F9-43D9-B91B-4F651C8D25E7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0770" y="2112793"/>
            <a:ext cx="5098688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4500" b="1" cap="all" spc="-2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12989" y="6809588"/>
            <a:ext cx="914399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1"/>
            <a:ext cx="9144000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87100" y="3418945"/>
            <a:ext cx="6826157" cy="51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0771" y="4035728"/>
            <a:ext cx="2497388" cy="382887"/>
          </a:xfrm>
        </p:spPr>
        <p:txBody>
          <a:bodyPr/>
          <a:lstStyle>
            <a:lvl1pPr marL="0" indent="0" algn="r">
              <a:buNone/>
              <a:defRPr sz="18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46701" y="4150118"/>
            <a:ext cx="2182757" cy="238016"/>
          </a:xfrm>
        </p:spPr>
        <p:txBody>
          <a:bodyPr/>
          <a:lstStyle>
            <a:lvl1pPr marL="0" indent="0" algn="l">
              <a:buNone/>
              <a:defRPr sz="1050" i="1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6701" y="4540691"/>
            <a:ext cx="2182757" cy="238016"/>
          </a:xfrm>
        </p:spPr>
        <p:txBody>
          <a:bodyPr/>
          <a:lstStyle>
            <a:lvl1pPr marL="0" indent="0" algn="l">
              <a:buNone/>
              <a:defRPr sz="1050" i="1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6701" y="4931263"/>
            <a:ext cx="2182757" cy="238016"/>
          </a:xfrm>
        </p:spPr>
        <p:txBody>
          <a:bodyPr/>
          <a:lstStyle>
            <a:lvl1pPr marL="0" indent="0" algn="l">
              <a:buNone/>
              <a:defRPr sz="1050" i="1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960C68-A892-4BA4-A880-838E168B3D3A}"/>
              </a:ext>
            </a:extLst>
          </p:cNvPr>
          <p:cNvSpPr/>
          <p:nvPr userDrawn="1"/>
        </p:nvSpPr>
        <p:spPr>
          <a:xfrm rot="5400000">
            <a:off x="5730920" y="3400972"/>
            <a:ext cx="6826157" cy="51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</p:spTree>
    <p:extLst>
      <p:ext uri="{BB962C8B-B14F-4D97-AF65-F5344CB8AC3E}">
        <p14:creationId xmlns:p14="http://schemas.microsoft.com/office/powerpoint/2010/main" val="1785597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12989" y="6809588"/>
            <a:ext cx="914399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1"/>
            <a:ext cx="9144000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87100" y="3418945"/>
            <a:ext cx="6826157" cy="51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960C68-A892-4BA4-A880-838E168B3D3A}"/>
              </a:ext>
            </a:extLst>
          </p:cNvPr>
          <p:cNvSpPr/>
          <p:nvPr userDrawn="1"/>
        </p:nvSpPr>
        <p:spPr>
          <a:xfrm rot="5400000">
            <a:off x="5730920" y="3400972"/>
            <a:ext cx="6826157" cy="51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8FDDF2-E556-4CD9-A676-CC2F27C12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61605"/>
            <a:ext cx="8597635" cy="9606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8" name="Comparison Left Placeholder 1">
            <a:extLst>
              <a:ext uri="{FF2B5EF4-FFF2-40B4-BE49-F238E27FC236}">
                <a16:creationId xmlns:a16="http://schemas.microsoft.com/office/drawing/2014/main" id="{26EE8AC3-9AD7-4020-9B79-B47B4C74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432296"/>
            <a:ext cx="406512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1800" b="1" spc="-113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7C291BB-C5F3-4762-9388-5B77A4DEC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2023668"/>
            <a:ext cx="406512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0" name="Comparison Left Placeholder 2">
            <a:extLst>
              <a:ext uri="{FF2B5EF4-FFF2-40B4-BE49-F238E27FC236}">
                <a16:creationId xmlns:a16="http://schemas.microsoft.com/office/drawing/2014/main" id="{9F403170-4F4C-4BAD-8FCA-235BA6EEA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4840" y="1432297"/>
            <a:ext cx="4066794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1800" b="1" spc="-11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CBAB64F-BC16-44DE-887F-165FA88335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4840" y="2021110"/>
            <a:ext cx="4066794" cy="41708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114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D3A0-36C8-435A-8CB5-AF51E43D72BA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9C57-9453-45AC-A3C8-1FFE18253170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698B-C225-41E0-B141-7C6E2EA6B000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4A4-3C61-4942-AE51-5FE362814794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A95F-CC62-4599-8584-D125E8DE06A7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0441-5153-487E-AD4C-6CC247D94D42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78E-0BA1-40A9-BED6-4746D68262C6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6F3-6851-4C2E-A5DE-7F0360A6C929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4483-AF1C-4EB4-8C08-9A537CA91F80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98C92-E5CE-4541-8CCB-7B3AE04A12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229600" cy="52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Global Perspectives in Real Estate</a:t>
            </a:r>
          </a:p>
          <a:p>
            <a:pPr algn="l"/>
            <a:br>
              <a:rPr lang="en-US" sz="4000" b="1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  <a:p>
            <a:pPr algn="l"/>
            <a:endParaRPr lang="en-US" sz="3100" dirty="0">
              <a:solidFill>
                <a:schemeClr val="tx1"/>
              </a:solidFill>
            </a:endParaRPr>
          </a:p>
          <a:p>
            <a:pPr algn="l"/>
            <a:endParaRPr lang="en-US" sz="3100" dirty="0">
              <a:solidFill>
                <a:schemeClr val="tx1"/>
              </a:solidFill>
            </a:endParaRPr>
          </a:p>
          <a:p>
            <a:r>
              <a:rPr lang="en-US" sz="3100" dirty="0">
                <a:solidFill>
                  <a:schemeClr val="tx1"/>
                </a:solidFill>
              </a:rPr>
              <a:t>March 30, 2020 (Part 1)</a:t>
            </a:r>
          </a:p>
          <a:p>
            <a:r>
              <a:rPr lang="en-US" sz="3100" dirty="0">
                <a:solidFill>
                  <a:schemeClr val="tx1"/>
                </a:solidFill>
              </a:rPr>
              <a:t>Return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1242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3565FB-29B1-4EB9-B6D4-3F83CFC320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Return Opportunities: </a:t>
            </a:r>
            <a:br>
              <a:rPr lang="en-US" dirty="0"/>
            </a:br>
            <a:r>
              <a:rPr lang="en-US" sz="2700" dirty="0"/>
              <a:t>Structural (Long Run) Factors Driving the Trend in House Prices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10AC8-0749-4F2A-8259-3864D8D06D6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factors</a:t>
            </a:r>
          </a:p>
          <a:p>
            <a:pPr marL="0" indent="0">
              <a:buNone/>
            </a:pPr>
            <a:r>
              <a:rPr lang="en-US" dirty="0"/>
              <a:t>	Demand:</a:t>
            </a:r>
          </a:p>
          <a:p>
            <a:pPr lvl="3"/>
            <a:r>
              <a:rPr lang="en-US" dirty="0"/>
              <a:t>Demographics </a:t>
            </a:r>
          </a:p>
          <a:p>
            <a:pPr lvl="3"/>
            <a:r>
              <a:rPr lang="en-US" dirty="0"/>
              <a:t>Economic growth</a:t>
            </a:r>
          </a:p>
          <a:p>
            <a:pPr lvl="3"/>
            <a:r>
              <a:rPr lang="en-US" dirty="0"/>
              <a:t>Urbanization</a:t>
            </a:r>
          </a:p>
          <a:p>
            <a:pPr lvl="3"/>
            <a:r>
              <a:rPr lang="en-US" dirty="0"/>
              <a:t>Development of financial markets (credit availability)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3200" dirty="0"/>
              <a:t>Supply:</a:t>
            </a:r>
          </a:p>
          <a:p>
            <a:pPr lvl="3"/>
            <a:r>
              <a:rPr lang="en-US" dirty="0"/>
              <a:t>Building costs</a:t>
            </a:r>
          </a:p>
          <a:p>
            <a:pPr lvl="3"/>
            <a:r>
              <a:rPr lang="en-US" dirty="0"/>
              <a:t>Zoning &amp; other regulations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8F922-FB69-499B-AB8A-C806431A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2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6739-C0AE-4F23-AEE6-9BEA2F60E04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The trend in house prices has gone hand-in-hand with increasing mortgage finance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D6D234-1BEA-4D98-B63B-FBD027E96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76" y="1600200"/>
            <a:ext cx="8119048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85B2B-FE97-4262-BA2C-62651E32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3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3565FB-29B1-4EB9-B6D4-3F83CFC320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Return Opportunities: </a:t>
            </a:r>
            <a:br>
              <a:rPr lang="en-US" dirty="0"/>
            </a:br>
            <a:r>
              <a:rPr lang="en-US" dirty="0"/>
              <a:t>Structural Factors in the Future?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10AC8-0749-4F2A-8259-3864D8D06D6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endParaRPr lang="en-US" sz="2000" dirty="0"/>
          </a:p>
          <a:p>
            <a:pPr lvl="1"/>
            <a:r>
              <a:rPr lang="en-US" sz="2000" dirty="0"/>
              <a:t>Office space: work from home? </a:t>
            </a:r>
          </a:p>
          <a:p>
            <a:pPr lvl="2"/>
            <a:r>
              <a:rPr lang="en-US" sz="1600" dirty="0"/>
              <a:t>Is Coronavirus nail in coffin of </a:t>
            </a:r>
            <a:r>
              <a:rPr lang="en-US" sz="1600" dirty="0" err="1"/>
              <a:t>WeWork</a:t>
            </a:r>
            <a:r>
              <a:rPr lang="en-US" sz="1600" dirty="0"/>
              <a:t>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Retail space: online purchasing?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Changes in preferences toward home ownership?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Other trends?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8F922-FB69-499B-AB8A-C806431A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C9B5-AE76-44C6-84B2-980125A8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Cyclical opportunities </a:t>
            </a:r>
            <a:br>
              <a:rPr lang="en-US" dirty="0"/>
            </a:br>
            <a:r>
              <a:rPr lang="en-US" dirty="0"/>
              <a:t>(“Short” run)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03E0F-5799-4B69-9CCB-E1A3F9A4A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5D0D9-9209-44A0-A60D-ED0DDC40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B74B-0008-45D3-83BD-2D72C61B7AD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Return Opportunities: </a:t>
            </a:r>
            <a:br>
              <a:rPr lang="en-US" dirty="0"/>
            </a:br>
            <a:r>
              <a:rPr lang="en-US" dirty="0"/>
              <a:t>Cyclical Factors Driving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3E45D-01EE-4B2B-97FE-7385337AA6C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Short-run fluctuations in ‘traditional factors’: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Business cycles &amp; crises (sometimes induced by previous exuberance in real estate markets themselves)</a:t>
            </a:r>
          </a:p>
          <a:p>
            <a:pPr lvl="1"/>
            <a:r>
              <a:rPr lang="en-US" dirty="0"/>
              <a:t>‘momentum’ effects (particularly if supply is inelastic)</a:t>
            </a:r>
          </a:p>
          <a:p>
            <a:pPr lvl="1"/>
            <a:r>
              <a:rPr lang="en-US" i="1" dirty="0"/>
              <a:t>New element:</a:t>
            </a:r>
            <a:r>
              <a:rPr lang="en-US" dirty="0"/>
              <a:t> active response by policymakers to “tame” housing cycles</a:t>
            </a:r>
          </a:p>
          <a:p>
            <a:pPr lvl="1"/>
            <a:endParaRPr lang="en-US" dirty="0"/>
          </a:p>
          <a:p>
            <a:r>
              <a:rPr lang="en-US" dirty="0"/>
              <a:t>Real estate cycles </a:t>
            </a:r>
          </a:p>
          <a:p>
            <a:pPr lvl="1"/>
            <a:r>
              <a:rPr lang="en-US" dirty="0"/>
              <a:t>Some regularities, but notion of “property clocks is misleading” (</a:t>
            </a:r>
            <a:r>
              <a:rPr lang="en-US" dirty="0" err="1"/>
              <a:t>Geltner</a:t>
            </a:r>
            <a:r>
              <a:rPr lang="en-US" dirty="0"/>
              <a:t> et al., p. 617)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C6A5F-8DC8-47BC-B7C9-46301533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3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00137"/>
              </p:ext>
            </p:extLst>
          </p:nvPr>
        </p:nvGraphicFramePr>
        <p:xfrm>
          <a:off x="304800" y="1295400"/>
          <a:ext cx="8596312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85750"/>
            <a:ext cx="8001000" cy="792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Duration and Amplitude of Cycles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Dating Cycles</a:t>
            </a:r>
          </a:p>
        </p:txBody>
      </p:sp>
      <p:pic>
        <p:nvPicPr>
          <p:cNvPr id="4" name="Content Placeholder 3" descr="indexAll.emf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382000" cy="563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FF84-71BB-4F02-8929-69EB0BA0AE3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Stylized Facts about Housing Cycles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069FEF-A8F7-4872-881C-3221901D4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5506"/>
            <a:ext cx="8229600" cy="3595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31842-7886-4992-843E-1090751A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4722" y="113419"/>
            <a:ext cx="7883503" cy="8822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dirty="0"/>
              <a:t>During cycles, house prices &amp; investment: </a:t>
            </a:r>
            <a:br>
              <a:rPr lang="en-US" dirty="0"/>
            </a:br>
            <a:r>
              <a:rPr lang="en-US" dirty="0"/>
              <a:t>tend to go up together ...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04800" y="1295400"/>
            <a:ext cx="8458200" cy="5410200"/>
            <a:chOff x="795" y="1008"/>
            <a:chExt cx="4170" cy="2851"/>
          </a:xfrm>
          <a:solidFill>
            <a:schemeClr val="bg1"/>
          </a:solidFill>
        </p:grpSpPr>
        <p:sp>
          <p:nvSpPr>
            <p:cNvPr id="72" name="AutoShape 4"/>
            <p:cNvSpPr>
              <a:spLocks noChangeAspect="1" noChangeArrowheads="1" noTextEdit="1"/>
            </p:cNvSpPr>
            <p:nvPr/>
          </p:nvSpPr>
          <p:spPr bwMode="auto">
            <a:xfrm>
              <a:off x="795" y="1008"/>
              <a:ext cx="4170" cy="28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1010" y="1083"/>
              <a:ext cx="3851" cy="25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1038" y="1077"/>
              <a:ext cx="3851" cy="254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>
              <a:off x="1651" y="1083"/>
              <a:ext cx="0" cy="254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9"/>
            <p:cNvSpPr>
              <a:spLocks noChangeShapeType="1"/>
            </p:cNvSpPr>
            <p:nvPr/>
          </p:nvSpPr>
          <p:spPr bwMode="auto">
            <a:xfrm>
              <a:off x="1651" y="3628"/>
              <a:ext cx="1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0"/>
            <p:cNvSpPr>
              <a:spLocks noChangeShapeType="1"/>
            </p:cNvSpPr>
            <p:nvPr/>
          </p:nvSpPr>
          <p:spPr bwMode="auto">
            <a:xfrm>
              <a:off x="1651" y="3310"/>
              <a:ext cx="1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>
              <a:off x="1651" y="2992"/>
              <a:ext cx="1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2"/>
            <p:cNvSpPr>
              <a:spLocks noChangeShapeType="1"/>
            </p:cNvSpPr>
            <p:nvPr/>
          </p:nvSpPr>
          <p:spPr bwMode="auto">
            <a:xfrm>
              <a:off x="1651" y="2674"/>
              <a:ext cx="1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>
              <a:off x="1651" y="2356"/>
              <a:ext cx="1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4"/>
            <p:cNvSpPr>
              <a:spLocks noChangeShapeType="1"/>
            </p:cNvSpPr>
            <p:nvPr/>
          </p:nvSpPr>
          <p:spPr bwMode="auto">
            <a:xfrm>
              <a:off x="1651" y="2037"/>
              <a:ext cx="1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>
              <a:off x="1651" y="1719"/>
              <a:ext cx="1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6"/>
            <p:cNvSpPr>
              <a:spLocks noChangeShapeType="1"/>
            </p:cNvSpPr>
            <p:nvPr/>
          </p:nvSpPr>
          <p:spPr bwMode="auto">
            <a:xfrm>
              <a:off x="1651" y="1401"/>
              <a:ext cx="1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>
              <a:off x="1651" y="1083"/>
              <a:ext cx="1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8"/>
            <p:cNvSpPr>
              <a:spLocks noChangeShapeType="1"/>
            </p:cNvSpPr>
            <p:nvPr/>
          </p:nvSpPr>
          <p:spPr bwMode="auto">
            <a:xfrm>
              <a:off x="1010" y="2992"/>
              <a:ext cx="385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9"/>
            <p:cNvSpPr>
              <a:spLocks noChangeShapeType="1"/>
            </p:cNvSpPr>
            <p:nvPr/>
          </p:nvSpPr>
          <p:spPr bwMode="auto">
            <a:xfrm flipV="1">
              <a:off x="1010" y="2973"/>
              <a:ext cx="0" cy="1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 flipV="1">
              <a:off x="1651" y="2973"/>
              <a:ext cx="0" cy="1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 flipV="1">
              <a:off x="2293" y="2973"/>
              <a:ext cx="0" cy="1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 flipV="1">
              <a:off x="2936" y="2973"/>
              <a:ext cx="0" cy="1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23"/>
            <p:cNvSpPr>
              <a:spLocks noChangeShapeType="1"/>
            </p:cNvSpPr>
            <p:nvPr/>
          </p:nvSpPr>
          <p:spPr bwMode="auto">
            <a:xfrm flipV="1">
              <a:off x="3577" y="2973"/>
              <a:ext cx="0" cy="1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4"/>
            <p:cNvSpPr>
              <a:spLocks noChangeShapeType="1"/>
            </p:cNvSpPr>
            <p:nvPr/>
          </p:nvSpPr>
          <p:spPr bwMode="auto">
            <a:xfrm flipV="1">
              <a:off x="4219" y="2973"/>
              <a:ext cx="0" cy="1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5"/>
            <p:cNvSpPr>
              <a:spLocks noChangeShapeType="1"/>
            </p:cNvSpPr>
            <p:nvPr/>
          </p:nvSpPr>
          <p:spPr bwMode="auto">
            <a:xfrm flipV="1">
              <a:off x="4861" y="2973"/>
              <a:ext cx="0" cy="1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Oval 26"/>
            <p:cNvSpPr>
              <a:spLocks noChangeArrowheads="1"/>
            </p:cNvSpPr>
            <p:nvPr/>
          </p:nvSpPr>
          <p:spPr bwMode="auto">
            <a:xfrm>
              <a:off x="3273" y="2177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Oval 27"/>
            <p:cNvSpPr>
              <a:spLocks noChangeArrowheads="1"/>
            </p:cNvSpPr>
            <p:nvPr/>
          </p:nvSpPr>
          <p:spPr bwMode="auto">
            <a:xfrm>
              <a:off x="3320" y="1937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28"/>
            <p:cNvSpPr>
              <a:spLocks noChangeArrowheads="1"/>
            </p:cNvSpPr>
            <p:nvPr/>
          </p:nvSpPr>
          <p:spPr bwMode="auto">
            <a:xfrm>
              <a:off x="2351" y="2456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29"/>
            <p:cNvSpPr>
              <a:spLocks noChangeArrowheads="1"/>
            </p:cNvSpPr>
            <p:nvPr/>
          </p:nvSpPr>
          <p:spPr bwMode="auto">
            <a:xfrm>
              <a:off x="2353" y="1694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1200" y="3244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31"/>
            <p:cNvSpPr>
              <a:spLocks noChangeArrowheads="1"/>
            </p:cNvSpPr>
            <p:nvPr/>
          </p:nvSpPr>
          <p:spPr bwMode="auto">
            <a:xfrm>
              <a:off x="3542" y="1895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Oval 32"/>
            <p:cNvSpPr>
              <a:spLocks noChangeArrowheads="1"/>
            </p:cNvSpPr>
            <p:nvPr/>
          </p:nvSpPr>
          <p:spPr bwMode="auto">
            <a:xfrm>
              <a:off x="2352" y="2214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33"/>
            <p:cNvSpPr>
              <a:spLocks noChangeArrowheads="1"/>
            </p:cNvSpPr>
            <p:nvPr/>
          </p:nvSpPr>
          <p:spPr bwMode="auto">
            <a:xfrm>
              <a:off x="3253" y="2212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34"/>
            <p:cNvSpPr>
              <a:spLocks noChangeArrowheads="1"/>
            </p:cNvSpPr>
            <p:nvPr/>
          </p:nvSpPr>
          <p:spPr bwMode="auto">
            <a:xfrm>
              <a:off x="3228" y="1470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35"/>
            <p:cNvSpPr>
              <a:spLocks noChangeArrowheads="1"/>
            </p:cNvSpPr>
            <p:nvPr/>
          </p:nvSpPr>
          <p:spPr bwMode="auto">
            <a:xfrm>
              <a:off x="4349" y="2067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36"/>
            <p:cNvSpPr>
              <a:spLocks noChangeArrowheads="1"/>
            </p:cNvSpPr>
            <p:nvPr/>
          </p:nvSpPr>
          <p:spPr bwMode="auto">
            <a:xfrm>
              <a:off x="2001" y="2787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37"/>
            <p:cNvSpPr>
              <a:spLocks noChangeArrowheads="1"/>
            </p:cNvSpPr>
            <p:nvPr/>
          </p:nvSpPr>
          <p:spPr bwMode="auto">
            <a:xfrm>
              <a:off x="2733" y="1758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Oval 38"/>
            <p:cNvSpPr>
              <a:spLocks noChangeArrowheads="1"/>
            </p:cNvSpPr>
            <p:nvPr/>
          </p:nvSpPr>
          <p:spPr bwMode="auto">
            <a:xfrm>
              <a:off x="2397" y="2326"/>
              <a:ext cx="30" cy="3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39"/>
            <p:cNvSpPr>
              <a:spLocks noChangeShapeType="1"/>
            </p:cNvSpPr>
            <p:nvPr/>
          </p:nvSpPr>
          <p:spPr bwMode="auto">
            <a:xfrm flipV="1">
              <a:off x="1216" y="1602"/>
              <a:ext cx="3148" cy="1187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1903" y="1152"/>
              <a:ext cx="1465" cy="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Arial" charset="0"/>
                </a:rPr>
                <a:t>Change in Housing Prices and Residential Investment 2000-06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08" name="Rectangle 41"/>
            <p:cNvSpPr>
              <a:spLocks noChangeArrowheads="1"/>
            </p:cNvSpPr>
            <p:nvPr/>
          </p:nvSpPr>
          <p:spPr bwMode="auto">
            <a:xfrm>
              <a:off x="2451" y="2305"/>
              <a:ext cx="92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USA</a:t>
              </a:r>
              <a:endParaRPr lang="en-US">
                <a:latin typeface="Arial" charset="0"/>
              </a:endParaRPr>
            </a:p>
          </p:txBody>
        </p:sp>
        <p:sp>
          <p:nvSpPr>
            <p:cNvPr id="109" name="Rectangle 42"/>
            <p:cNvSpPr>
              <a:spLocks noChangeArrowheads="1"/>
            </p:cNvSpPr>
            <p:nvPr/>
          </p:nvSpPr>
          <p:spPr bwMode="auto">
            <a:xfrm>
              <a:off x="2787" y="1738"/>
              <a:ext cx="96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GBR</a:t>
              </a:r>
              <a:endParaRPr lang="en-US">
                <a:latin typeface="Arial" charset="0"/>
              </a:endParaRPr>
            </a:p>
          </p:txBody>
        </p:sp>
        <p:sp>
          <p:nvSpPr>
            <p:cNvPr id="110" name="Rectangle 43"/>
            <p:cNvSpPr>
              <a:spLocks noChangeArrowheads="1"/>
            </p:cNvSpPr>
            <p:nvPr/>
          </p:nvSpPr>
          <p:spPr bwMode="auto">
            <a:xfrm>
              <a:off x="2055" y="2766"/>
              <a:ext cx="92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CHE</a:t>
              </a:r>
              <a:endParaRPr lang="en-US">
                <a:latin typeface="Arial" charset="0"/>
              </a:endParaRPr>
            </a:p>
          </p:txBody>
        </p:sp>
        <p:sp>
          <p:nvSpPr>
            <p:cNvPr id="111" name="Rectangle 44"/>
            <p:cNvSpPr>
              <a:spLocks noChangeArrowheads="1"/>
            </p:cNvSpPr>
            <p:nvPr/>
          </p:nvSpPr>
          <p:spPr bwMode="auto">
            <a:xfrm>
              <a:off x="4403" y="2047"/>
              <a:ext cx="98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SWE</a:t>
              </a:r>
              <a:endParaRPr lang="en-US">
                <a:latin typeface="Arial" charset="0"/>
              </a:endParaRPr>
            </a:p>
          </p:txBody>
        </p:sp>
        <p:sp>
          <p:nvSpPr>
            <p:cNvPr id="112" name="Rectangle 45"/>
            <p:cNvSpPr>
              <a:spLocks noChangeArrowheads="1"/>
            </p:cNvSpPr>
            <p:nvPr/>
          </p:nvSpPr>
          <p:spPr bwMode="auto">
            <a:xfrm>
              <a:off x="3282" y="1450"/>
              <a:ext cx="80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ESP</a:t>
              </a:r>
              <a:endParaRPr lang="en-US">
                <a:latin typeface="Arial" charset="0"/>
              </a:endParaRPr>
            </a:p>
          </p:txBody>
        </p:sp>
        <p:sp>
          <p:nvSpPr>
            <p:cNvPr id="113" name="Rectangle 46"/>
            <p:cNvSpPr>
              <a:spLocks noChangeArrowheads="1"/>
            </p:cNvSpPr>
            <p:nvPr/>
          </p:nvSpPr>
          <p:spPr bwMode="auto">
            <a:xfrm>
              <a:off x="3196" y="2257"/>
              <a:ext cx="97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NOR</a:t>
              </a:r>
              <a:endParaRPr lang="en-US">
                <a:latin typeface="Arial" charset="0"/>
              </a:endParaRPr>
            </a:p>
          </p:txBody>
        </p:sp>
        <p:sp>
          <p:nvSpPr>
            <p:cNvPr id="114" name="Rectangle 47"/>
            <p:cNvSpPr>
              <a:spLocks noChangeArrowheads="1"/>
            </p:cNvSpPr>
            <p:nvPr/>
          </p:nvSpPr>
          <p:spPr bwMode="auto">
            <a:xfrm>
              <a:off x="2406" y="2193"/>
              <a:ext cx="77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ITA</a:t>
              </a:r>
              <a:endParaRPr lang="en-US">
                <a:latin typeface="Arial" charset="0"/>
              </a:endParaRPr>
            </a:p>
          </p:txBody>
        </p:sp>
        <p:sp>
          <p:nvSpPr>
            <p:cNvPr id="115" name="Rectangle 48"/>
            <p:cNvSpPr>
              <a:spLocks noChangeArrowheads="1"/>
            </p:cNvSpPr>
            <p:nvPr/>
          </p:nvSpPr>
          <p:spPr bwMode="auto">
            <a:xfrm>
              <a:off x="3542" y="1956"/>
              <a:ext cx="74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IRE</a:t>
              </a:r>
              <a:endParaRPr lang="en-US">
                <a:latin typeface="Arial" charset="0"/>
              </a:endParaRPr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1254" y="3223"/>
              <a:ext cx="95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DEU</a:t>
              </a:r>
              <a:endParaRPr lang="en-US">
                <a:latin typeface="Arial" charset="0"/>
              </a:endParaRPr>
            </a:p>
          </p:txBody>
        </p:sp>
        <p:sp>
          <p:nvSpPr>
            <p:cNvPr id="117" name="Rectangle 50"/>
            <p:cNvSpPr>
              <a:spLocks noChangeArrowheads="1"/>
            </p:cNvSpPr>
            <p:nvPr/>
          </p:nvSpPr>
          <p:spPr bwMode="auto">
            <a:xfrm>
              <a:off x="2407" y="1673"/>
              <a:ext cx="91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FRA</a:t>
              </a:r>
              <a:endParaRPr lang="en-US">
                <a:latin typeface="Arial" charset="0"/>
              </a:endParaRPr>
            </a:p>
          </p:txBody>
        </p:sp>
        <p:sp>
          <p:nvSpPr>
            <p:cNvPr id="118" name="Rectangle 51"/>
            <p:cNvSpPr>
              <a:spLocks noChangeArrowheads="1"/>
            </p:cNvSpPr>
            <p:nvPr/>
          </p:nvSpPr>
          <p:spPr bwMode="auto">
            <a:xfrm>
              <a:off x="2405" y="2436"/>
              <a:ext cx="75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FIN</a:t>
              </a:r>
              <a:endParaRPr lang="en-US">
                <a:latin typeface="Arial" charset="0"/>
              </a:endParaRPr>
            </a:p>
          </p:txBody>
        </p:sp>
        <p:sp>
          <p:nvSpPr>
            <p:cNvPr id="119" name="Rectangle 52"/>
            <p:cNvSpPr>
              <a:spLocks noChangeArrowheads="1"/>
            </p:cNvSpPr>
            <p:nvPr/>
          </p:nvSpPr>
          <p:spPr bwMode="auto">
            <a:xfrm>
              <a:off x="3239" y="1835"/>
              <a:ext cx="100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DNK</a:t>
              </a:r>
              <a:endParaRPr lang="en-US">
                <a:latin typeface="Arial" charset="0"/>
              </a:endParaRPr>
            </a:p>
          </p:txBody>
        </p:sp>
        <p:sp>
          <p:nvSpPr>
            <p:cNvPr id="120" name="Rectangle 53"/>
            <p:cNvSpPr>
              <a:spLocks noChangeArrowheads="1"/>
            </p:cNvSpPr>
            <p:nvPr/>
          </p:nvSpPr>
          <p:spPr bwMode="auto">
            <a:xfrm>
              <a:off x="3300" y="2116"/>
              <a:ext cx="98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CAN</a:t>
              </a:r>
              <a:endParaRPr lang="en-US">
                <a:latin typeface="Arial" charset="0"/>
              </a:endParaRPr>
            </a:p>
          </p:txBody>
        </p:sp>
        <p:sp>
          <p:nvSpPr>
            <p:cNvPr id="121" name="Rectangle 54"/>
            <p:cNvSpPr>
              <a:spLocks noChangeArrowheads="1"/>
            </p:cNvSpPr>
            <p:nvPr/>
          </p:nvSpPr>
          <p:spPr bwMode="auto">
            <a:xfrm>
              <a:off x="1518" y="3593"/>
              <a:ext cx="68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-40</a:t>
              </a:r>
              <a:endParaRPr lang="en-US">
                <a:latin typeface="Arial" charset="0"/>
              </a:endParaRPr>
            </a:p>
          </p:txBody>
        </p:sp>
        <p:sp>
          <p:nvSpPr>
            <p:cNvPr id="122" name="Rectangle 55"/>
            <p:cNvSpPr>
              <a:spLocks noChangeArrowheads="1"/>
            </p:cNvSpPr>
            <p:nvPr/>
          </p:nvSpPr>
          <p:spPr bwMode="auto">
            <a:xfrm>
              <a:off x="1518" y="3275"/>
              <a:ext cx="68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-20</a:t>
              </a:r>
              <a:endParaRPr lang="en-US">
                <a:latin typeface="Arial" charset="0"/>
              </a:endParaRPr>
            </a:p>
          </p:txBody>
        </p:sp>
        <p:sp>
          <p:nvSpPr>
            <p:cNvPr id="123" name="Rectangle 56"/>
            <p:cNvSpPr>
              <a:spLocks noChangeArrowheads="1"/>
            </p:cNvSpPr>
            <p:nvPr/>
          </p:nvSpPr>
          <p:spPr bwMode="auto">
            <a:xfrm>
              <a:off x="1572" y="2956"/>
              <a:ext cx="26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124" name="Rectangle 57"/>
            <p:cNvSpPr>
              <a:spLocks noChangeArrowheads="1"/>
            </p:cNvSpPr>
            <p:nvPr/>
          </p:nvSpPr>
          <p:spPr bwMode="auto">
            <a:xfrm>
              <a:off x="1539" y="2639"/>
              <a:ext cx="53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>
                <a:latin typeface="Arial" charset="0"/>
              </a:endParaRPr>
            </a:p>
          </p:txBody>
        </p:sp>
        <p:sp>
          <p:nvSpPr>
            <p:cNvPr id="125" name="Rectangle 58"/>
            <p:cNvSpPr>
              <a:spLocks noChangeArrowheads="1"/>
            </p:cNvSpPr>
            <p:nvPr/>
          </p:nvSpPr>
          <p:spPr bwMode="auto">
            <a:xfrm>
              <a:off x="1539" y="2321"/>
              <a:ext cx="53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>
                <a:latin typeface="Arial" charset="0"/>
              </a:endParaRPr>
            </a:p>
          </p:txBody>
        </p:sp>
        <p:sp>
          <p:nvSpPr>
            <p:cNvPr id="126" name="Rectangle 59"/>
            <p:cNvSpPr>
              <a:spLocks noChangeArrowheads="1"/>
            </p:cNvSpPr>
            <p:nvPr/>
          </p:nvSpPr>
          <p:spPr bwMode="auto">
            <a:xfrm>
              <a:off x="1539" y="2002"/>
              <a:ext cx="53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>
                <a:latin typeface="Arial" charset="0"/>
              </a:endParaRPr>
            </a:p>
          </p:txBody>
        </p:sp>
        <p:sp>
          <p:nvSpPr>
            <p:cNvPr id="127" name="Rectangle 60"/>
            <p:cNvSpPr>
              <a:spLocks noChangeArrowheads="1"/>
            </p:cNvSpPr>
            <p:nvPr/>
          </p:nvSpPr>
          <p:spPr bwMode="auto">
            <a:xfrm>
              <a:off x="1539" y="1684"/>
              <a:ext cx="53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>
                <a:latin typeface="Arial" charset="0"/>
              </a:endParaRPr>
            </a:p>
          </p:txBody>
        </p:sp>
        <p:sp>
          <p:nvSpPr>
            <p:cNvPr id="128" name="Rectangle 61"/>
            <p:cNvSpPr>
              <a:spLocks noChangeArrowheads="1"/>
            </p:cNvSpPr>
            <p:nvPr/>
          </p:nvSpPr>
          <p:spPr bwMode="auto">
            <a:xfrm>
              <a:off x="1505" y="1365"/>
              <a:ext cx="78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>
                <a:latin typeface="Arial" charset="0"/>
              </a:endParaRPr>
            </a:p>
          </p:txBody>
        </p:sp>
        <p:sp>
          <p:nvSpPr>
            <p:cNvPr id="129" name="Rectangle 62"/>
            <p:cNvSpPr>
              <a:spLocks noChangeArrowheads="1"/>
            </p:cNvSpPr>
            <p:nvPr/>
          </p:nvSpPr>
          <p:spPr bwMode="auto">
            <a:xfrm>
              <a:off x="1505" y="1048"/>
              <a:ext cx="78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120</a:t>
              </a:r>
              <a:endParaRPr lang="en-US">
                <a:latin typeface="Arial" charset="0"/>
              </a:endParaRPr>
            </a:p>
          </p:txBody>
        </p:sp>
        <p:sp>
          <p:nvSpPr>
            <p:cNvPr id="130" name="Rectangle 63"/>
            <p:cNvSpPr>
              <a:spLocks noChangeArrowheads="1"/>
            </p:cNvSpPr>
            <p:nvPr/>
          </p:nvSpPr>
          <p:spPr bwMode="auto">
            <a:xfrm>
              <a:off x="966" y="3044"/>
              <a:ext cx="67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-20</a:t>
              </a:r>
              <a:endParaRPr lang="en-US">
                <a:latin typeface="Arial" charset="0"/>
              </a:endParaRPr>
            </a:p>
          </p:txBody>
        </p:sp>
        <p:sp>
          <p:nvSpPr>
            <p:cNvPr id="131" name="Rectangle 64"/>
            <p:cNvSpPr>
              <a:spLocks noChangeArrowheads="1"/>
            </p:cNvSpPr>
            <p:nvPr/>
          </p:nvSpPr>
          <p:spPr bwMode="auto">
            <a:xfrm>
              <a:off x="1635" y="3044"/>
              <a:ext cx="26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132" name="Rectangle 65"/>
            <p:cNvSpPr>
              <a:spLocks noChangeArrowheads="1"/>
            </p:cNvSpPr>
            <p:nvPr/>
          </p:nvSpPr>
          <p:spPr bwMode="auto">
            <a:xfrm>
              <a:off x="2259" y="3044"/>
              <a:ext cx="52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>
                <a:latin typeface="Arial" charset="0"/>
              </a:endParaRPr>
            </a:p>
          </p:txBody>
        </p:sp>
        <p:sp>
          <p:nvSpPr>
            <p:cNvPr id="133" name="Rectangle 66"/>
            <p:cNvSpPr>
              <a:spLocks noChangeArrowheads="1"/>
            </p:cNvSpPr>
            <p:nvPr/>
          </p:nvSpPr>
          <p:spPr bwMode="auto">
            <a:xfrm>
              <a:off x="2902" y="3044"/>
              <a:ext cx="52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>
                <a:latin typeface="Arial" charset="0"/>
              </a:endParaRPr>
            </a:p>
          </p:txBody>
        </p:sp>
        <p:sp>
          <p:nvSpPr>
            <p:cNvPr id="134" name="Rectangle 67"/>
            <p:cNvSpPr>
              <a:spLocks noChangeArrowheads="1"/>
            </p:cNvSpPr>
            <p:nvPr/>
          </p:nvSpPr>
          <p:spPr bwMode="auto">
            <a:xfrm>
              <a:off x="3544" y="3044"/>
              <a:ext cx="53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>
                <a:latin typeface="Arial" charset="0"/>
              </a:endParaRPr>
            </a:p>
          </p:txBody>
        </p:sp>
        <p:sp>
          <p:nvSpPr>
            <p:cNvPr id="135" name="Rectangle 68"/>
            <p:cNvSpPr>
              <a:spLocks noChangeArrowheads="1"/>
            </p:cNvSpPr>
            <p:nvPr/>
          </p:nvSpPr>
          <p:spPr bwMode="auto">
            <a:xfrm>
              <a:off x="4185" y="3044"/>
              <a:ext cx="52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>
                <a:latin typeface="Arial" charset="0"/>
              </a:endParaRPr>
            </a:p>
          </p:txBody>
        </p:sp>
        <p:sp>
          <p:nvSpPr>
            <p:cNvPr id="136" name="Rectangle 69"/>
            <p:cNvSpPr>
              <a:spLocks noChangeArrowheads="1"/>
            </p:cNvSpPr>
            <p:nvPr/>
          </p:nvSpPr>
          <p:spPr bwMode="auto">
            <a:xfrm>
              <a:off x="4810" y="3044"/>
              <a:ext cx="78" cy="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>
                <a:latin typeface="Arial" charset="0"/>
              </a:endParaRPr>
            </a:p>
          </p:txBody>
        </p:sp>
        <p:sp>
          <p:nvSpPr>
            <p:cNvPr id="137" name="Rectangle 70"/>
            <p:cNvSpPr>
              <a:spLocks noChangeArrowheads="1"/>
            </p:cNvSpPr>
            <p:nvPr/>
          </p:nvSpPr>
          <p:spPr bwMode="auto">
            <a:xfrm>
              <a:off x="2628" y="3694"/>
              <a:ext cx="471" cy="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Residential Investment</a:t>
              </a:r>
              <a:endParaRPr lang="en-US">
                <a:latin typeface="Arial" charset="0"/>
              </a:endParaRPr>
            </a:p>
          </p:txBody>
        </p:sp>
        <p:sp>
          <p:nvSpPr>
            <p:cNvPr id="138" name="Rectangle 71"/>
            <p:cNvSpPr>
              <a:spLocks noChangeArrowheads="1"/>
            </p:cNvSpPr>
            <p:nvPr/>
          </p:nvSpPr>
          <p:spPr bwMode="auto">
            <a:xfrm rot="16200000">
              <a:off x="724" y="2363"/>
              <a:ext cx="328" cy="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Housing prices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61" y="242611"/>
            <a:ext cx="7837742" cy="4550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/>
              <a:t>… and down together </a:t>
            </a:r>
          </a:p>
        </p:txBody>
      </p:sp>
      <p:grpSp>
        <p:nvGrpSpPr>
          <p:cNvPr id="2" name="Group 85"/>
          <p:cNvGrpSpPr>
            <a:grpSpLocks noChangeAspect="1"/>
          </p:cNvGrpSpPr>
          <p:nvPr/>
        </p:nvGrpSpPr>
        <p:grpSpPr bwMode="auto">
          <a:xfrm>
            <a:off x="304800" y="914400"/>
            <a:ext cx="8458200" cy="5791200"/>
            <a:chOff x="432" y="1008"/>
            <a:chExt cx="4744" cy="3168"/>
          </a:xfrm>
          <a:solidFill>
            <a:schemeClr val="bg1"/>
          </a:solidFill>
        </p:grpSpPr>
        <p:sp>
          <p:nvSpPr>
            <p:cNvPr id="76" name="AutoShape 84"/>
            <p:cNvSpPr>
              <a:spLocks noChangeAspect="1" noChangeArrowheads="1" noTextEdit="1"/>
            </p:cNvSpPr>
            <p:nvPr/>
          </p:nvSpPr>
          <p:spPr bwMode="auto">
            <a:xfrm>
              <a:off x="432" y="1008"/>
              <a:ext cx="4744" cy="3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86"/>
            <p:cNvSpPr>
              <a:spLocks noChangeArrowheads="1"/>
            </p:cNvSpPr>
            <p:nvPr/>
          </p:nvSpPr>
          <p:spPr bwMode="auto">
            <a:xfrm>
              <a:off x="692" y="1091"/>
              <a:ext cx="4396" cy="28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87"/>
            <p:cNvSpPr>
              <a:spLocks noChangeArrowheads="1"/>
            </p:cNvSpPr>
            <p:nvPr/>
          </p:nvSpPr>
          <p:spPr bwMode="auto">
            <a:xfrm>
              <a:off x="692" y="1091"/>
              <a:ext cx="4396" cy="2829"/>
            </a:xfrm>
            <a:prstGeom prst="rect">
              <a:avLst/>
            </a:prstGeom>
            <a:grp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8"/>
            <p:cNvSpPr>
              <a:spLocks noChangeShapeType="1"/>
            </p:cNvSpPr>
            <p:nvPr/>
          </p:nvSpPr>
          <p:spPr bwMode="auto">
            <a:xfrm>
              <a:off x="4112" y="1091"/>
              <a:ext cx="0" cy="2829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9"/>
            <p:cNvSpPr>
              <a:spLocks noChangeShapeType="1"/>
            </p:cNvSpPr>
            <p:nvPr/>
          </p:nvSpPr>
          <p:spPr bwMode="auto">
            <a:xfrm>
              <a:off x="4112" y="3920"/>
              <a:ext cx="20" cy="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90"/>
            <p:cNvSpPr>
              <a:spLocks noChangeShapeType="1"/>
            </p:cNvSpPr>
            <p:nvPr/>
          </p:nvSpPr>
          <p:spPr bwMode="auto">
            <a:xfrm>
              <a:off x="4112" y="3516"/>
              <a:ext cx="20" cy="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91"/>
            <p:cNvSpPr>
              <a:spLocks noChangeShapeType="1"/>
            </p:cNvSpPr>
            <p:nvPr/>
          </p:nvSpPr>
          <p:spPr bwMode="auto">
            <a:xfrm>
              <a:off x="4112" y="3111"/>
              <a:ext cx="20" cy="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92"/>
            <p:cNvSpPr>
              <a:spLocks noChangeShapeType="1"/>
            </p:cNvSpPr>
            <p:nvPr/>
          </p:nvSpPr>
          <p:spPr bwMode="auto">
            <a:xfrm>
              <a:off x="4112" y="2708"/>
              <a:ext cx="20" cy="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93"/>
            <p:cNvSpPr>
              <a:spLocks noChangeShapeType="1"/>
            </p:cNvSpPr>
            <p:nvPr/>
          </p:nvSpPr>
          <p:spPr bwMode="auto">
            <a:xfrm>
              <a:off x="4112" y="2303"/>
              <a:ext cx="20" cy="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94"/>
            <p:cNvSpPr>
              <a:spLocks noChangeShapeType="1"/>
            </p:cNvSpPr>
            <p:nvPr/>
          </p:nvSpPr>
          <p:spPr bwMode="auto">
            <a:xfrm>
              <a:off x="4112" y="1899"/>
              <a:ext cx="20" cy="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95"/>
            <p:cNvSpPr>
              <a:spLocks noChangeShapeType="1"/>
            </p:cNvSpPr>
            <p:nvPr/>
          </p:nvSpPr>
          <p:spPr bwMode="auto">
            <a:xfrm>
              <a:off x="4112" y="1495"/>
              <a:ext cx="20" cy="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96"/>
            <p:cNvSpPr>
              <a:spLocks noChangeShapeType="1"/>
            </p:cNvSpPr>
            <p:nvPr/>
          </p:nvSpPr>
          <p:spPr bwMode="auto">
            <a:xfrm>
              <a:off x="4112" y="1091"/>
              <a:ext cx="20" cy="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7"/>
            <p:cNvSpPr>
              <a:spLocks noChangeShapeType="1"/>
            </p:cNvSpPr>
            <p:nvPr/>
          </p:nvSpPr>
          <p:spPr bwMode="auto">
            <a:xfrm>
              <a:off x="692" y="1899"/>
              <a:ext cx="4396" cy="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8"/>
            <p:cNvSpPr>
              <a:spLocks noChangeShapeType="1"/>
            </p:cNvSpPr>
            <p:nvPr/>
          </p:nvSpPr>
          <p:spPr bwMode="auto">
            <a:xfrm flipV="1">
              <a:off x="692" y="1879"/>
              <a:ext cx="0" cy="2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9"/>
            <p:cNvSpPr>
              <a:spLocks noChangeShapeType="1"/>
            </p:cNvSpPr>
            <p:nvPr/>
          </p:nvSpPr>
          <p:spPr bwMode="auto">
            <a:xfrm flipV="1">
              <a:off x="1180" y="1879"/>
              <a:ext cx="0" cy="2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00"/>
            <p:cNvSpPr>
              <a:spLocks noChangeShapeType="1"/>
            </p:cNvSpPr>
            <p:nvPr/>
          </p:nvSpPr>
          <p:spPr bwMode="auto">
            <a:xfrm flipV="1">
              <a:off x="1669" y="1879"/>
              <a:ext cx="0" cy="2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01"/>
            <p:cNvSpPr>
              <a:spLocks noChangeShapeType="1"/>
            </p:cNvSpPr>
            <p:nvPr/>
          </p:nvSpPr>
          <p:spPr bwMode="auto">
            <a:xfrm flipV="1">
              <a:off x="2157" y="1879"/>
              <a:ext cx="0" cy="2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02"/>
            <p:cNvSpPr>
              <a:spLocks noChangeShapeType="1"/>
            </p:cNvSpPr>
            <p:nvPr/>
          </p:nvSpPr>
          <p:spPr bwMode="auto">
            <a:xfrm flipV="1">
              <a:off x="2646" y="1879"/>
              <a:ext cx="0" cy="2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03"/>
            <p:cNvSpPr>
              <a:spLocks noChangeShapeType="1"/>
            </p:cNvSpPr>
            <p:nvPr/>
          </p:nvSpPr>
          <p:spPr bwMode="auto">
            <a:xfrm flipV="1">
              <a:off x="3135" y="1879"/>
              <a:ext cx="0" cy="2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04"/>
            <p:cNvSpPr>
              <a:spLocks noChangeShapeType="1"/>
            </p:cNvSpPr>
            <p:nvPr/>
          </p:nvSpPr>
          <p:spPr bwMode="auto">
            <a:xfrm flipV="1">
              <a:off x="3623" y="1879"/>
              <a:ext cx="0" cy="2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5"/>
            <p:cNvSpPr>
              <a:spLocks noChangeShapeType="1"/>
            </p:cNvSpPr>
            <p:nvPr/>
          </p:nvSpPr>
          <p:spPr bwMode="auto">
            <a:xfrm flipV="1">
              <a:off x="4112" y="1879"/>
              <a:ext cx="0" cy="2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06"/>
            <p:cNvSpPr>
              <a:spLocks noChangeShapeType="1"/>
            </p:cNvSpPr>
            <p:nvPr/>
          </p:nvSpPr>
          <p:spPr bwMode="auto">
            <a:xfrm flipV="1">
              <a:off x="4600" y="1879"/>
              <a:ext cx="0" cy="2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07"/>
            <p:cNvSpPr>
              <a:spLocks noChangeShapeType="1"/>
            </p:cNvSpPr>
            <p:nvPr/>
          </p:nvSpPr>
          <p:spPr bwMode="auto">
            <a:xfrm flipV="1">
              <a:off x="5088" y="1879"/>
              <a:ext cx="0" cy="20"/>
            </a:xfrm>
            <a:prstGeom prst="line">
              <a:avLst/>
            </a:pr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Oval 108"/>
            <p:cNvSpPr>
              <a:spLocks noChangeArrowheads="1"/>
            </p:cNvSpPr>
            <p:nvPr/>
          </p:nvSpPr>
          <p:spPr bwMode="auto">
            <a:xfrm>
              <a:off x="3927" y="2824"/>
              <a:ext cx="35" cy="33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109"/>
            <p:cNvSpPr>
              <a:spLocks noChangeArrowheads="1"/>
            </p:cNvSpPr>
            <p:nvPr/>
          </p:nvSpPr>
          <p:spPr bwMode="auto">
            <a:xfrm>
              <a:off x="3850" y="2918"/>
              <a:ext cx="34" cy="33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110"/>
            <p:cNvSpPr>
              <a:spLocks noChangeArrowheads="1"/>
            </p:cNvSpPr>
            <p:nvPr/>
          </p:nvSpPr>
          <p:spPr bwMode="auto">
            <a:xfrm>
              <a:off x="4206" y="2618"/>
              <a:ext cx="34" cy="33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111"/>
            <p:cNvSpPr>
              <a:spLocks noChangeArrowheads="1"/>
            </p:cNvSpPr>
            <p:nvPr/>
          </p:nvSpPr>
          <p:spPr bwMode="auto">
            <a:xfrm>
              <a:off x="3927" y="2270"/>
              <a:ext cx="34" cy="34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112"/>
            <p:cNvSpPr>
              <a:spLocks noChangeArrowheads="1"/>
            </p:cNvSpPr>
            <p:nvPr/>
          </p:nvSpPr>
          <p:spPr bwMode="auto">
            <a:xfrm>
              <a:off x="4353" y="2100"/>
              <a:ext cx="34" cy="33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113"/>
            <p:cNvSpPr>
              <a:spLocks noChangeArrowheads="1"/>
            </p:cNvSpPr>
            <p:nvPr/>
          </p:nvSpPr>
          <p:spPr bwMode="auto">
            <a:xfrm>
              <a:off x="1163" y="3033"/>
              <a:ext cx="34" cy="34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Oval 114"/>
            <p:cNvSpPr>
              <a:spLocks noChangeArrowheads="1"/>
            </p:cNvSpPr>
            <p:nvPr/>
          </p:nvSpPr>
          <p:spPr bwMode="auto">
            <a:xfrm>
              <a:off x="4162" y="2411"/>
              <a:ext cx="35" cy="34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Oval 115"/>
            <p:cNvSpPr>
              <a:spLocks noChangeArrowheads="1"/>
            </p:cNvSpPr>
            <p:nvPr/>
          </p:nvSpPr>
          <p:spPr bwMode="auto">
            <a:xfrm>
              <a:off x="3898" y="3009"/>
              <a:ext cx="34" cy="33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Oval 116"/>
            <p:cNvSpPr>
              <a:spLocks noChangeArrowheads="1"/>
            </p:cNvSpPr>
            <p:nvPr/>
          </p:nvSpPr>
          <p:spPr bwMode="auto">
            <a:xfrm>
              <a:off x="3044" y="2823"/>
              <a:ext cx="34" cy="34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Oval 117"/>
            <p:cNvSpPr>
              <a:spLocks noChangeArrowheads="1"/>
            </p:cNvSpPr>
            <p:nvPr/>
          </p:nvSpPr>
          <p:spPr bwMode="auto">
            <a:xfrm>
              <a:off x="4470" y="2362"/>
              <a:ext cx="34" cy="33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18"/>
            <p:cNvSpPr>
              <a:spLocks noChangeArrowheads="1"/>
            </p:cNvSpPr>
            <p:nvPr/>
          </p:nvSpPr>
          <p:spPr bwMode="auto">
            <a:xfrm>
              <a:off x="3795" y="1511"/>
              <a:ext cx="34" cy="33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Oval 119"/>
            <p:cNvSpPr>
              <a:spLocks noChangeArrowheads="1"/>
            </p:cNvSpPr>
            <p:nvPr/>
          </p:nvSpPr>
          <p:spPr bwMode="auto">
            <a:xfrm>
              <a:off x="3297" y="3548"/>
              <a:ext cx="35" cy="34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120"/>
            <p:cNvSpPr>
              <a:spLocks noChangeArrowheads="1"/>
            </p:cNvSpPr>
            <p:nvPr/>
          </p:nvSpPr>
          <p:spPr bwMode="auto">
            <a:xfrm>
              <a:off x="2100" y="3413"/>
              <a:ext cx="34" cy="34"/>
            </a:xfrm>
            <a:prstGeom prst="ellipse">
              <a:avLst/>
            </a:prstGeom>
            <a:grp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 flipV="1">
              <a:off x="1180" y="2416"/>
              <a:ext cx="3308" cy="1014"/>
            </a:xfrm>
            <a:prstGeom prst="line">
              <a:avLst/>
            </a:prstGeom>
            <a:grp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22"/>
            <p:cNvSpPr>
              <a:spLocks noChangeArrowheads="1"/>
            </p:cNvSpPr>
            <p:nvPr/>
          </p:nvSpPr>
          <p:spPr bwMode="auto">
            <a:xfrm>
              <a:off x="783" y="1180"/>
              <a:ext cx="1841" cy="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Change in Housing Prices and Residential Investment 2007-08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14" name="Rectangle 123"/>
            <p:cNvSpPr>
              <a:spLocks noChangeArrowheads="1"/>
            </p:cNvSpPr>
            <p:nvPr/>
          </p:nvSpPr>
          <p:spPr bwMode="auto">
            <a:xfrm>
              <a:off x="2161" y="3390"/>
              <a:ext cx="118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USA</a:t>
              </a:r>
              <a:endParaRPr lang="en-US">
                <a:latin typeface="Arial" charset="0"/>
              </a:endParaRPr>
            </a:p>
          </p:txBody>
        </p:sp>
        <p:sp>
          <p:nvSpPr>
            <p:cNvPr id="115" name="Rectangle 124"/>
            <p:cNvSpPr>
              <a:spLocks noChangeArrowheads="1"/>
            </p:cNvSpPr>
            <p:nvPr/>
          </p:nvSpPr>
          <p:spPr bwMode="auto">
            <a:xfrm>
              <a:off x="3227" y="3435"/>
              <a:ext cx="122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GBR</a:t>
              </a:r>
              <a:endParaRPr lang="en-US">
                <a:latin typeface="Arial" charset="0"/>
              </a:endParaRPr>
            </a:p>
          </p:txBody>
        </p:sp>
        <p:sp>
          <p:nvSpPr>
            <p:cNvPr id="116" name="Rectangle 125"/>
            <p:cNvSpPr>
              <a:spLocks noChangeArrowheads="1"/>
            </p:cNvSpPr>
            <p:nvPr/>
          </p:nvSpPr>
          <p:spPr bwMode="auto">
            <a:xfrm>
              <a:off x="3857" y="1488"/>
              <a:ext cx="119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CHE</a:t>
              </a:r>
              <a:endParaRPr lang="en-US">
                <a:latin typeface="Arial" charset="0"/>
              </a:endParaRPr>
            </a:p>
          </p:txBody>
        </p:sp>
        <p:sp>
          <p:nvSpPr>
            <p:cNvPr id="117" name="Rectangle 126"/>
            <p:cNvSpPr>
              <a:spLocks noChangeArrowheads="1"/>
            </p:cNvSpPr>
            <p:nvPr/>
          </p:nvSpPr>
          <p:spPr bwMode="auto">
            <a:xfrm>
              <a:off x="4532" y="2339"/>
              <a:ext cx="125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SWE</a:t>
              </a:r>
              <a:endParaRPr lang="en-US">
                <a:latin typeface="Arial" charset="0"/>
              </a:endParaRPr>
            </a:p>
          </p:txBody>
        </p:sp>
        <p:sp>
          <p:nvSpPr>
            <p:cNvPr id="118" name="Rectangle 127"/>
            <p:cNvSpPr>
              <a:spLocks noChangeArrowheads="1"/>
            </p:cNvSpPr>
            <p:nvPr/>
          </p:nvSpPr>
          <p:spPr bwMode="auto">
            <a:xfrm>
              <a:off x="3106" y="2800"/>
              <a:ext cx="102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ESP</a:t>
              </a:r>
              <a:endParaRPr lang="en-US">
                <a:latin typeface="Arial" charset="0"/>
              </a:endParaRPr>
            </a:p>
          </p:txBody>
        </p:sp>
        <p:sp>
          <p:nvSpPr>
            <p:cNvPr id="119" name="Rectangle 128"/>
            <p:cNvSpPr>
              <a:spLocks noChangeArrowheads="1"/>
            </p:cNvSpPr>
            <p:nvPr/>
          </p:nvSpPr>
          <p:spPr bwMode="auto">
            <a:xfrm>
              <a:off x="3784" y="3059"/>
              <a:ext cx="125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NOR</a:t>
              </a:r>
              <a:endParaRPr lang="en-US">
                <a:latin typeface="Arial" charset="0"/>
              </a:endParaRPr>
            </a:p>
          </p:txBody>
        </p:sp>
        <p:sp>
          <p:nvSpPr>
            <p:cNvPr id="120" name="Rectangle 129"/>
            <p:cNvSpPr>
              <a:spLocks noChangeArrowheads="1"/>
            </p:cNvSpPr>
            <p:nvPr/>
          </p:nvSpPr>
          <p:spPr bwMode="auto">
            <a:xfrm>
              <a:off x="4224" y="2388"/>
              <a:ext cx="99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ITA</a:t>
              </a:r>
              <a:endParaRPr lang="en-US">
                <a:latin typeface="Arial" charset="0"/>
              </a:endParaRPr>
            </a:p>
          </p:txBody>
        </p:sp>
        <p:sp>
          <p:nvSpPr>
            <p:cNvPr id="121" name="Rectangle 130"/>
            <p:cNvSpPr>
              <a:spLocks noChangeArrowheads="1"/>
            </p:cNvSpPr>
            <p:nvPr/>
          </p:nvSpPr>
          <p:spPr bwMode="auto">
            <a:xfrm>
              <a:off x="1225" y="3010"/>
              <a:ext cx="96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IRE</a:t>
              </a:r>
              <a:endParaRPr lang="en-US">
                <a:latin typeface="Arial" charset="0"/>
              </a:endParaRPr>
            </a:p>
          </p:txBody>
        </p:sp>
        <p:sp>
          <p:nvSpPr>
            <p:cNvPr id="122" name="Rectangle 131"/>
            <p:cNvSpPr>
              <a:spLocks noChangeArrowheads="1"/>
            </p:cNvSpPr>
            <p:nvPr/>
          </p:nvSpPr>
          <p:spPr bwMode="auto">
            <a:xfrm>
              <a:off x="4415" y="2077"/>
              <a:ext cx="122" cy="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DEU</a:t>
              </a:r>
              <a:endParaRPr lang="en-US">
                <a:latin typeface="Arial" charset="0"/>
              </a:endParaRPr>
            </a:p>
          </p:txBody>
        </p:sp>
        <p:sp>
          <p:nvSpPr>
            <p:cNvPr id="123" name="Rectangle 132"/>
            <p:cNvSpPr>
              <a:spLocks noChangeArrowheads="1"/>
            </p:cNvSpPr>
            <p:nvPr/>
          </p:nvSpPr>
          <p:spPr bwMode="auto">
            <a:xfrm>
              <a:off x="3861" y="2152"/>
              <a:ext cx="115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FRA</a:t>
              </a:r>
              <a:endParaRPr lang="en-US">
                <a:latin typeface="Arial" charset="0"/>
              </a:endParaRPr>
            </a:p>
          </p:txBody>
        </p:sp>
        <p:sp>
          <p:nvSpPr>
            <p:cNvPr id="124" name="Rectangle 133"/>
            <p:cNvSpPr>
              <a:spLocks noChangeArrowheads="1"/>
            </p:cNvSpPr>
            <p:nvPr/>
          </p:nvSpPr>
          <p:spPr bwMode="auto">
            <a:xfrm>
              <a:off x="4267" y="2595"/>
              <a:ext cx="95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FIN</a:t>
              </a:r>
              <a:endParaRPr lang="en-US">
                <a:latin typeface="Arial" charset="0"/>
              </a:endParaRPr>
            </a:p>
          </p:txBody>
        </p:sp>
        <p:sp>
          <p:nvSpPr>
            <p:cNvPr id="125" name="Rectangle 134"/>
            <p:cNvSpPr>
              <a:spLocks noChangeArrowheads="1"/>
            </p:cNvSpPr>
            <p:nvPr/>
          </p:nvSpPr>
          <p:spPr bwMode="auto">
            <a:xfrm>
              <a:off x="3762" y="2974"/>
              <a:ext cx="128" cy="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DNK</a:t>
              </a:r>
              <a:endParaRPr lang="en-US">
                <a:latin typeface="Arial" charset="0"/>
              </a:endParaRPr>
            </a:p>
          </p:txBody>
        </p:sp>
        <p:sp>
          <p:nvSpPr>
            <p:cNvPr id="126" name="Rectangle 135"/>
            <p:cNvSpPr>
              <a:spLocks noChangeArrowheads="1"/>
            </p:cNvSpPr>
            <p:nvPr/>
          </p:nvSpPr>
          <p:spPr bwMode="auto">
            <a:xfrm>
              <a:off x="3778" y="2722"/>
              <a:ext cx="126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CAN</a:t>
              </a:r>
              <a:endParaRPr lang="en-US">
                <a:latin typeface="Arial" charset="0"/>
              </a:endParaRPr>
            </a:p>
          </p:txBody>
        </p:sp>
        <p:sp>
          <p:nvSpPr>
            <p:cNvPr id="127" name="Rectangle 136"/>
            <p:cNvSpPr>
              <a:spLocks noChangeArrowheads="1"/>
            </p:cNvSpPr>
            <p:nvPr/>
          </p:nvSpPr>
          <p:spPr bwMode="auto">
            <a:xfrm>
              <a:off x="3960" y="3880"/>
              <a:ext cx="86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-10</a:t>
              </a:r>
              <a:endParaRPr lang="en-US">
                <a:latin typeface="Arial" charset="0"/>
              </a:endParaRPr>
            </a:p>
          </p:txBody>
        </p:sp>
        <p:sp>
          <p:nvSpPr>
            <p:cNvPr id="128" name="Rectangle 137"/>
            <p:cNvSpPr>
              <a:spLocks noChangeArrowheads="1"/>
            </p:cNvSpPr>
            <p:nvPr/>
          </p:nvSpPr>
          <p:spPr bwMode="auto">
            <a:xfrm>
              <a:off x="3998" y="3477"/>
              <a:ext cx="53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-8</a:t>
              </a:r>
              <a:endParaRPr lang="en-US">
                <a:latin typeface="Arial" charset="0"/>
              </a:endParaRPr>
            </a:p>
          </p:txBody>
        </p:sp>
        <p:sp>
          <p:nvSpPr>
            <p:cNvPr id="129" name="Rectangle 138"/>
            <p:cNvSpPr>
              <a:spLocks noChangeArrowheads="1"/>
            </p:cNvSpPr>
            <p:nvPr/>
          </p:nvSpPr>
          <p:spPr bwMode="auto">
            <a:xfrm>
              <a:off x="3998" y="3072"/>
              <a:ext cx="53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-6</a:t>
              </a:r>
              <a:endParaRPr lang="en-US">
                <a:latin typeface="Arial" charset="0"/>
              </a:endParaRPr>
            </a:p>
          </p:txBody>
        </p:sp>
        <p:sp>
          <p:nvSpPr>
            <p:cNvPr id="130" name="Rectangle 139"/>
            <p:cNvSpPr>
              <a:spLocks noChangeArrowheads="1"/>
            </p:cNvSpPr>
            <p:nvPr/>
          </p:nvSpPr>
          <p:spPr bwMode="auto">
            <a:xfrm>
              <a:off x="3998" y="2668"/>
              <a:ext cx="53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-4</a:t>
              </a:r>
              <a:endParaRPr lang="en-US">
                <a:latin typeface="Arial" charset="0"/>
              </a:endParaRPr>
            </a:p>
          </p:txBody>
        </p:sp>
        <p:sp>
          <p:nvSpPr>
            <p:cNvPr id="131" name="Rectangle 140"/>
            <p:cNvSpPr>
              <a:spLocks noChangeArrowheads="1"/>
            </p:cNvSpPr>
            <p:nvPr/>
          </p:nvSpPr>
          <p:spPr bwMode="auto">
            <a:xfrm>
              <a:off x="3998" y="2264"/>
              <a:ext cx="53" cy="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-2</a:t>
              </a:r>
              <a:endParaRPr lang="en-US">
                <a:latin typeface="Arial" charset="0"/>
              </a:endParaRPr>
            </a:p>
          </p:txBody>
        </p:sp>
        <p:sp>
          <p:nvSpPr>
            <p:cNvPr id="132" name="Rectangle 141"/>
            <p:cNvSpPr>
              <a:spLocks noChangeArrowheads="1"/>
            </p:cNvSpPr>
            <p:nvPr/>
          </p:nvSpPr>
          <p:spPr bwMode="auto">
            <a:xfrm>
              <a:off x="4022" y="1860"/>
              <a:ext cx="33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133" name="Rectangle 142"/>
            <p:cNvSpPr>
              <a:spLocks noChangeArrowheads="1"/>
            </p:cNvSpPr>
            <p:nvPr/>
          </p:nvSpPr>
          <p:spPr bwMode="auto">
            <a:xfrm>
              <a:off x="4022" y="1456"/>
              <a:ext cx="33" cy="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134" name="Rectangle 143"/>
            <p:cNvSpPr>
              <a:spLocks noChangeArrowheads="1"/>
            </p:cNvSpPr>
            <p:nvPr/>
          </p:nvSpPr>
          <p:spPr bwMode="auto">
            <a:xfrm>
              <a:off x="4022" y="1052"/>
              <a:ext cx="33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>
                <a:latin typeface="Arial" charset="0"/>
              </a:endParaRPr>
            </a:p>
          </p:txBody>
        </p:sp>
        <p:sp>
          <p:nvSpPr>
            <p:cNvPr id="135" name="Rectangle 144"/>
            <p:cNvSpPr>
              <a:spLocks noChangeArrowheads="1"/>
            </p:cNvSpPr>
            <p:nvPr/>
          </p:nvSpPr>
          <p:spPr bwMode="auto">
            <a:xfrm>
              <a:off x="642" y="1957"/>
              <a:ext cx="86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-35</a:t>
              </a:r>
              <a:endParaRPr lang="en-US">
                <a:latin typeface="Arial" charset="0"/>
              </a:endParaRPr>
            </a:p>
          </p:txBody>
        </p:sp>
        <p:sp>
          <p:nvSpPr>
            <p:cNvPr id="136" name="Rectangle 145"/>
            <p:cNvSpPr>
              <a:spLocks noChangeArrowheads="1"/>
            </p:cNvSpPr>
            <p:nvPr/>
          </p:nvSpPr>
          <p:spPr bwMode="auto">
            <a:xfrm>
              <a:off x="1130" y="1957"/>
              <a:ext cx="85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-30</a:t>
              </a:r>
              <a:endParaRPr lang="en-US">
                <a:latin typeface="Arial" charset="0"/>
              </a:endParaRPr>
            </a:p>
          </p:txBody>
        </p:sp>
        <p:sp>
          <p:nvSpPr>
            <p:cNvPr id="137" name="Rectangle 146"/>
            <p:cNvSpPr>
              <a:spLocks noChangeArrowheads="1"/>
            </p:cNvSpPr>
            <p:nvPr/>
          </p:nvSpPr>
          <p:spPr bwMode="auto">
            <a:xfrm>
              <a:off x="1619" y="1957"/>
              <a:ext cx="85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-25</a:t>
              </a:r>
              <a:endParaRPr lang="en-US">
                <a:latin typeface="Arial" charset="0"/>
              </a:endParaRPr>
            </a:p>
          </p:txBody>
        </p:sp>
        <p:sp>
          <p:nvSpPr>
            <p:cNvPr id="138" name="Rectangle 147"/>
            <p:cNvSpPr>
              <a:spLocks noChangeArrowheads="1"/>
            </p:cNvSpPr>
            <p:nvPr/>
          </p:nvSpPr>
          <p:spPr bwMode="auto">
            <a:xfrm>
              <a:off x="2107" y="1957"/>
              <a:ext cx="86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-20</a:t>
              </a:r>
              <a:endParaRPr lang="en-US">
                <a:latin typeface="Arial" charset="0"/>
              </a:endParaRPr>
            </a:p>
          </p:txBody>
        </p:sp>
        <p:sp>
          <p:nvSpPr>
            <p:cNvPr id="139" name="Rectangle 148"/>
            <p:cNvSpPr>
              <a:spLocks noChangeArrowheads="1"/>
            </p:cNvSpPr>
            <p:nvPr/>
          </p:nvSpPr>
          <p:spPr bwMode="auto">
            <a:xfrm>
              <a:off x="2596" y="1957"/>
              <a:ext cx="85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-15</a:t>
              </a:r>
              <a:endParaRPr lang="en-US">
                <a:latin typeface="Arial" charset="0"/>
              </a:endParaRPr>
            </a:p>
          </p:txBody>
        </p:sp>
        <p:sp>
          <p:nvSpPr>
            <p:cNvPr id="140" name="Rectangle 149"/>
            <p:cNvSpPr>
              <a:spLocks noChangeArrowheads="1"/>
            </p:cNvSpPr>
            <p:nvPr/>
          </p:nvSpPr>
          <p:spPr bwMode="auto">
            <a:xfrm>
              <a:off x="3085" y="1957"/>
              <a:ext cx="86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-10</a:t>
              </a:r>
              <a:endParaRPr lang="en-US">
                <a:latin typeface="Arial" charset="0"/>
              </a:endParaRPr>
            </a:p>
          </p:txBody>
        </p:sp>
        <p:sp>
          <p:nvSpPr>
            <p:cNvPr id="141" name="Rectangle 150"/>
            <p:cNvSpPr>
              <a:spLocks noChangeArrowheads="1"/>
            </p:cNvSpPr>
            <p:nvPr/>
          </p:nvSpPr>
          <p:spPr bwMode="auto">
            <a:xfrm>
              <a:off x="3592" y="1957"/>
              <a:ext cx="53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-5</a:t>
              </a:r>
              <a:endParaRPr lang="en-US">
                <a:latin typeface="Arial" charset="0"/>
              </a:endParaRPr>
            </a:p>
          </p:txBody>
        </p:sp>
        <p:sp>
          <p:nvSpPr>
            <p:cNvPr id="142" name="Rectangle 151"/>
            <p:cNvSpPr>
              <a:spLocks noChangeArrowheads="1"/>
            </p:cNvSpPr>
            <p:nvPr/>
          </p:nvSpPr>
          <p:spPr bwMode="auto">
            <a:xfrm>
              <a:off x="4092" y="1957"/>
              <a:ext cx="33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143" name="Rectangle 152"/>
            <p:cNvSpPr>
              <a:spLocks noChangeArrowheads="1"/>
            </p:cNvSpPr>
            <p:nvPr/>
          </p:nvSpPr>
          <p:spPr bwMode="auto">
            <a:xfrm>
              <a:off x="4581" y="1957"/>
              <a:ext cx="33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>
                <a:latin typeface="Arial" charset="0"/>
              </a:endParaRPr>
            </a:p>
          </p:txBody>
        </p:sp>
        <p:sp>
          <p:nvSpPr>
            <p:cNvPr id="144" name="Rectangle 153"/>
            <p:cNvSpPr>
              <a:spLocks noChangeArrowheads="1"/>
            </p:cNvSpPr>
            <p:nvPr/>
          </p:nvSpPr>
          <p:spPr bwMode="auto">
            <a:xfrm>
              <a:off x="5050" y="1957"/>
              <a:ext cx="66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>
                <a:latin typeface="Arial" charset="0"/>
              </a:endParaRPr>
            </a:p>
          </p:txBody>
        </p:sp>
        <p:sp>
          <p:nvSpPr>
            <p:cNvPr id="145" name="Rectangle 154"/>
            <p:cNvSpPr>
              <a:spLocks noChangeArrowheads="1"/>
            </p:cNvSpPr>
            <p:nvPr/>
          </p:nvSpPr>
          <p:spPr bwMode="auto">
            <a:xfrm>
              <a:off x="2541" y="3993"/>
              <a:ext cx="600" cy="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Residential Investment</a:t>
              </a:r>
              <a:endParaRPr lang="en-US">
                <a:latin typeface="Arial" charset="0"/>
              </a:endParaRPr>
            </a:p>
          </p:txBody>
        </p:sp>
        <p:sp>
          <p:nvSpPr>
            <p:cNvPr id="146" name="Rectangle 155"/>
            <p:cNvSpPr>
              <a:spLocks noChangeArrowheads="1"/>
            </p:cNvSpPr>
            <p:nvPr/>
          </p:nvSpPr>
          <p:spPr bwMode="auto">
            <a:xfrm rot="16200000">
              <a:off x="366" y="2491"/>
              <a:ext cx="403" cy="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Housing prices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31CB-D596-46F8-A2FE-8860F0EBF69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Where this Lecture Fits in the Structure of the Course</a:t>
            </a:r>
            <a:br>
              <a:rPr lang="en-US" dirty="0"/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3BF8-E02D-49F5-827B-0787F1556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46799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 err="1"/>
              <a:t>Geltner</a:t>
            </a:r>
            <a:r>
              <a:rPr lang="en-US" sz="1600" dirty="0"/>
              <a:t>, Miller, Clayton and Eichholtz (Chapter 24); “</a:t>
            </a:r>
            <a:r>
              <a:rPr lang="en-US" sz="1600" dirty="0" err="1"/>
              <a:t>Geltner</a:t>
            </a:r>
            <a:r>
              <a:rPr lang="en-US" sz="1600" dirty="0"/>
              <a:t> et al.”</a:t>
            </a:r>
            <a:br>
              <a:rPr lang="en-US" sz="1600" dirty="0"/>
            </a:b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There’s a Big World Out There (24.1)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Global Real Estate Market: Size and Flows (24.1.1)</a:t>
            </a:r>
          </a:p>
          <a:p>
            <a:r>
              <a:rPr lang="en-US" sz="1600" dirty="0"/>
              <a:t>Institutions of Globalization (24.1.2)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Going International (24.2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Return Opportunities (24.2.1)</a:t>
            </a:r>
          </a:p>
          <a:p>
            <a:r>
              <a:rPr lang="en-US" sz="1600" dirty="0"/>
              <a:t>International Diversification (24.2.2)</a:t>
            </a:r>
          </a:p>
          <a:p>
            <a:r>
              <a:rPr lang="en-US" sz="1600" dirty="0"/>
              <a:t>Managerial Considerations (24.2.3)</a:t>
            </a:r>
          </a:p>
          <a:p>
            <a:r>
              <a:rPr lang="en-US" sz="1600" dirty="0"/>
              <a:t>Obstacles to International Property Investment (24.2.4)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Developing and Implementing International Real Estate Strategies (24.3)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Public Real Estate Investment (24.3.1)</a:t>
            </a:r>
          </a:p>
          <a:p>
            <a:r>
              <a:rPr lang="en-US" sz="1600" dirty="0"/>
              <a:t>Determining Country Allocation (24.3.2)</a:t>
            </a:r>
          </a:p>
          <a:p>
            <a:r>
              <a:rPr lang="en-US" sz="1600" dirty="0"/>
              <a:t>The “Home Market” Concept (24.3.3)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A121B-CFF7-43DE-960C-C84C4642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4A43099-22B3-409F-B1E6-045ACCDD905B}"/>
              </a:ext>
            </a:extLst>
          </p:cNvPr>
          <p:cNvSpPr/>
          <p:nvPr/>
        </p:nvSpPr>
        <p:spPr>
          <a:xfrm rot="20965820">
            <a:off x="3159599" y="3492679"/>
            <a:ext cx="10668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5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1"/>
            <a:ext cx="7696199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6172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Source: André, C. (2010), “A Bird's Eye View of OECD Housing Markets”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Short Run Drivers:</a:t>
            </a:r>
            <a:br>
              <a:rPr lang="en-US" dirty="0"/>
            </a:br>
            <a:r>
              <a:rPr lang="en-US" dirty="0"/>
              <a:t>House Prices and Output Gaps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371600"/>
            <a:ext cx="8229600" cy="533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Short-Run Drivers: Interest Rates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Short-Run Drivers: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Real House Prices &amp; Population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1"/>
            <a:ext cx="8229599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87886"/>
            <a:ext cx="2133600" cy="365125"/>
          </a:xfrm>
        </p:spPr>
        <p:txBody>
          <a:bodyPr/>
          <a:lstStyle/>
          <a:p>
            <a:fld id="{5EBBEB02-05D2-442B-86F4-5EE4A26D125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8614" y="228600"/>
            <a:ext cx="8458200" cy="873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element: more active response by policymakers to housing booms through macroprudential policies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2209800"/>
            <a:ext cx="84582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Loan-to-value ratio (LTV)</a:t>
            </a:r>
          </a:p>
          <a:p>
            <a:pPr>
              <a:buNone/>
            </a:pPr>
            <a:r>
              <a:rPr lang="en-US" sz="2000" dirty="0"/>
              <a:t>	Limits on LTV ratios impose a cap on the size of a mortgage loan relative to the value of a property, thereby imposing a minimum down payment.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Debt-to-income ratio (DTI)</a:t>
            </a:r>
          </a:p>
          <a:p>
            <a:pPr>
              <a:buNone/>
            </a:pPr>
            <a:r>
              <a:rPr lang="en-US" sz="2000" dirty="0"/>
              <a:t>	Caps on DTI ratios restrict the size of a mortgage loan to a fixed multiple of household incomes, such as 40%, thereby containing unaffordable and unsustainable increases in household debt.</a:t>
            </a:r>
          </a:p>
        </p:txBody>
      </p:sp>
    </p:spTree>
    <p:extLst>
      <p:ext uri="{BB962C8B-B14F-4D97-AF65-F5344CB8AC3E}">
        <p14:creationId xmlns:p14="http://schemas.microsoft.com/office/powerpoint/2010/main" val="306484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C3CEA1-1243-4C48-A89D-9149462564B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Traditional policies to manage housing cycles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8C4D3-1E9B-47EF-8222-170CB74F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1456A-134A-42E5-A7C6-05B5DACD0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9" y="1665000"/>
            <a:ext cx="8051401" cy="405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2043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B7E8-EB0A-4C27-9EEC-0634B5F404E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New element: macroprudential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BAFA3-4C09-4CAE-AE38-8F52A6D4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966B6-E72E-4C8D-B050-B9400454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1000"/>
            <a:ext cx="8229600" cy="387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5095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30104A-733A-4D49-9A9A-41AAA8CD245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Growing use of macroprudential policies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B38E4A-B09D-4D84-9049-10F8CCCB8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600200"/>
            <a:ext cx="822960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65C7AE-1F60-42C9-A338-CBC6E742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07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87886"/>
            <a:ext cx="2133600" cy="365125"/>
          </a:xfrm>
        </p:spPr>
        <p:txBody>
          <a:bodyPr/>
          <a:lstStyle/>
          <a:p>
            <a:fld id="{5EBBEB02-05D2-442B-86F4-5EE4A26D125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02686"/>
            <a:ext cx="8458200" cy="635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Country experience: Korea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001" y="1512629"/>
            <a:ext cx="5017092" cy="4795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그룹 21"/>
          <p:cNvGrpSpPr>
            <a:grpSpLocks/>
          </p:cNvGrpSpPr>
          <p:nvPr/>
        </p:nvGrpSpPr>
        <p:grpSpPr bwMode="auto">
          <a:xfrm>
            <a:off x="609600" y="1752600"/>
            <a:ext cx="2139950" cy="2880485"/>
            <a:chOff x="2051720" y="404664"/>
            <a:chExt cx="4176463" cy="5704849"/>
          </a:xfrm>
        </p:grpSpPr>
        <p:sp>
          <p:nvSpPr>
            <p:cNvPr id="8" name="Freeform 51"/>
            <p:cNvSpPr>
              <a:spLocks noEditPoints="1"/>
            </p:cNvSpPr>
            <p:nvPr/>
          </p:nvSpPr>
          <p:spPr bwMode="auto">
            <a:xfrm>
              <a:off x="2132119" y="4061042"/>
              <a:ext cx="1905525" cy="1374134"/>
            </a:xfrm>
            <a:custGeom>
              <a:avLst/>
              <a:gdLst>
                <a:gd name="T0" fmla="*/ 2147483647 w 935"/>
                <a:gd name="T1" fmla="*/ 2147483647 h 859"/>
                <a:gd name="T2" fmla="*/ 2147483647 w 935"/>
                <a:gd name="T3" fmla="*/ 2147483647 h 859"/>
                <a:gd name="T4" fmla="*/ 2147483647 w 935"/>
                <a:gd name="T5" fmla="*/ 2147483647 h 859"/>
                <a:gd name="T6" fmla="*/ 2147483647 w 935"/>
                <a:gd name="T7" fmla="*/ 2147483647 h 859"/>
                <a:gd name="T8" fmla="*/ 2147483647 w 935"/>
                <a:gd name="T9" fmla="*/ 2147483647 h 859"/>
                <a:gd name="T10" fmla="*/ 2147483647 w 935"/>
                <a:gd name="T11" fmla="*/ 2147483647 h 859"/>
                <a:gd name="T12" fmla="*/ 2147483647 w 935"/>
                <a:gd name="T13" fmla="*/ 2147483647 h 859"/>
                <a:gd name="T14" fmla="*/ 2147483647 w 935"/>
                <a:gd name="T15" fmla="*/ 2147483647 h 859"/>
                <a:gd name="T16" fmla="*/ 2147483647 w 935"/>
                <a:gd name="T17" fmla="*/ 2147483647 h 859"/>
                <a:gd name="T18" fmla="*/ 2147483647 w 935"/>
                <a:gd name="T19" fmla="*/ 2147483647 h 859"/>
                <a:gd name="T20" fmla="*/ 2147483647 w 935"/>
                <a:gd name="T21" fmla="*/ 2147483647 h 859"/>
                <a:gd name="T22" fmla="*/ 2147483647 w 935"/>
                <a:gd name="T23" fmla="*/ 2147483647 h 859"/>
                <a:gd name="T24" fmla="*/ 2147483647 w 935"/>
                <a:gd name="T25" fmla="*/ 2147483647 h 859"/>
                <a:gd name="T26" fmla="*/ 2147483647 w 935"/>
                <a:gd name="T27" fmla="*/ 2147483647 h 859"/>
                <a:gd name="T28" fmla="*/ 2147483647 w 935"/>
                <a:gd name="T29" fmla="*/ 2147483647 h 859"/>
                <a:gd name="T30" fmla="*/ 2147483647 w 935"/>
                <a:gd name="T31" fmla="*/ 2147483647 h 859"/>
                <a:gd name="T32" fmla="*/ 2147483647 w 935"/>
                <a:gd name="T33" fmla="*/ 2147483647 h 859"/>
                <a:gd name="T34" fmla="*/ 2147483647 w 935"/>
                <a:gd name="T35" fmla="*/ 2147483647 h 859"/>
                <a:gd name="T36" fmla="*/ 2147483647 w 935"/>
                <a:gd name="T37" fmla="*/ 2147483647 h 859"/>
                <a:gd name="T38" fmla="*/ 2147483647 w 935"/>
                <a:gd name="T39" fmla="*/ 2147483647 h 859"/>
                <a:gd name="T40" fmla="*/ 2147483647 w 935"/>
                <a:gd name="T41" fmla="*/ 2147483647 h 859"/>
                <a:gd name="T42" fmla="*/ 2147483647 w 935"/>
                <a:gd name="T43" fmla="*/ 2147483647 h 859"/>
                <a:gd name="T44" fmla="*/ 2147483647 w 935"/>
                <a:gd name="T45" fmla="*/ 2147483647 h 859"/>
                <a:gd name="T46" fmla="*/ 2147483647 w 935"/>
                <a:gd name="T47" fmla="*/ 2147483647 h 859"/>
                <a:gd name="T48" fmla="*/ 2147483647 w 935"/>
                <a:gd name="T49" fmla="*/ 2147483647 h 859"/>
                <a:gd name="T50" fmla="*/ 2147483647 w 935"/>
                <a:gd name="T51" fmla="*/ 2147483647 h 859"/>
                <a:gd name="T52" fmla="*/ 2147483647 w 935"/>
                <a:gd name="T53" fmla="*/ 2147483647 h 859"/>
                <a:gd name="T54" fmla="*/ 2147483647 w 935"/>
                <a:gd name="T55" fmla="*/ 2147483647 h 859"/>
                <a:gd name="T56" fmla="*/ 2147483647 w 935"/>
                <a:gd name="T57" fmla="*/ 2147483647 h 859"/>
                <a:gd name="T58" fmla="*/ 2147483647 w 935"/>
                <a:gd name="T59" fmla="*/ 2147483647 h 859"/>
                <a:gd name="T60" fmla="*/ 2147483647 w 935"/>
                <a:gd name="T61" fmla="*/ 2147483647 h 859"/>
                <a:gd name="T62" fmla="*/ 2147483647 w 935"/>
                <a:gd name="T63" fmla="*/ 2147483647 h 859"/>
                <a:gd name="T64" fmla="*/ 2147483647 w 935"/>
                <a:gd name="T65" fmla="*/ 2147483647 h 859"/>
                <a:gd name="T66" fmla="*/ 2147483647 w 935"/>
                <a:gd name="T67" fmla="*/ 2147483647 h 859"/>
                <a:gd name="T68" fmla="*/ 2147483647 w 935"/>
                <a:gd name="T69" fmla="*/ 2147483647 h 859"/>
                <a:gd name="T70" fmla="*/ 2147483647 w 935"/>
                <a:gd name="T71" fmla="*/ 2147483647 h 859"/>
                <a:gd name="T72" fmla="*/ 2147483647 w 935"/>
                <a:gd name="T73" fmla="*/ 2147483647 h 859"/>
                <a:gd name="T74" fmla="*/ 2147483647 w 935"/>
                <a:gd name="T75" fmla="*/ 2147483647 h 859"/>
                <a:gd name="T76" fmla="*/ 2147483647 w 935"/>
                <a:gd name="T77" fmla="*/ 2147483647 h 859"/>
                <a:gd name="T78" fmla="*/ 2147483647 w 935"/>
                <a:gd name="T79" fmla="*/ 2147483647 h 859"/>
                <a:gd name="T80" fmla="*/ 2147483647 w 935"/>
                <a:gd name="T81" fmla="*/ 2147483647 h 859"/>
                <a:gd name="T82" fmla="*/ 2147483647 w 935"/>
                <a:gd name="T83" fmla="*/ 2147483647 h 859"/>
                <a:gd name="T84" fmla="*/ 2147483647 w 935"/>
                <a:gd name="T85" fmla="*/ 2147483647 h 859"/>
                <a:gd name="T86" fmla="*/ 2147483647 w 935"/>
                <a:gd name="T87" fmla="*/ 2147483647 h 859"/>
                <a:gd name="T88" fmla="*/ 2147483647 w 935"/>
                <a:gd name="T89" fmla="*/ 2147483647 h 859"/>
                <a:gd name="T90" fmla="*/ 2147483647 w 935"/>
                <a:gd name="T91" fmla="*/ 2147483647 h 859"/>
                <a:gd name="T92" fmla="*/ 2147483647 w 935"/>
                <a:gd name="T93" fmla="*/ 2147483647 h 859"/>
                <a:gd name="T94" fmla="*/ 2147483647 w 935"/>
                <a:gd name="T95" fmla="*/ 2147483647 h 859"/>
                <a:gd name="T96" fmla="*/ 2147483647 w 935"/>
                <a:gd name="T97" fmla="*/ 2147483647 h 859"/>
                <a:gd name="T98" fmla="*/ 2147483647 w 935"/>
                <a:gd name="T99" fmla="*/ 2147483647 h 859"/>
                <a:gd name="T100" fmla="*/ 2147483647 w 935"/>
                <a:gd name="T101" fmla="*/ 2147483647 h 859"/>
                <a:gd name="T102" fmla="*/ 2147483647 w 935"/>
                <a:gd name="T103" fmla="*/ 2147483647 h 859"/>
                <a:gd name="T104" fmla="*/ 2147483647 w 935"/>
                <a:gd name="T105" fmla="*/ 2147483647 h 859"/>
                <a:gd name="T106" fmla="*/ 2147483647 w 935"/>
                <a:gd name="T107" fmla="*/ 2147483647 h 859"/>
                <a:gd name="T108" fmla="*/ 2147483647 w 935"/>
                <a:gd name="T109" fmla="*/ 2147483647 h 859"/>
                <a:gd name="T110" fmla="*/ 2147483647 w 935"/>
                <a:gd name="T111" fmla="*/ 2147483647 h 859"/>
                <a:gd name="T112" fmla="*/ 2147483647 w 935"/>
                <a:gd name="T113" fmla="*/ 2147483647 h 859"/>
                <a:gd name="T114" fmla="*/ 2147483647 w 935"/>
                <a:gd name="T115" fmla="*/ 2147483647 h 859"/>
                <a:gd name="T116" fmla="*/ 2147483647 w 935"/>
                <a:gd name="T117" fmla="*/ 2147483647 h 859"/>
                <a:gd name="T118" fmla="*/ 2147483647 w 935"/>
                <a:gd name="T119" fmla="*/ 2147483647 h 859"/>
                <a:gd name="T120" fmla="*/ 2147483647 w 935"/>
                <a:gd name="T121" fmla="*/ 2147483647 h 859"/>
                <a:gd name="T122" fmla="*/ 2147483647 w 935"/>
                <a:gd name="T123" fmla="*/ 2147483647 h 8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35"/>
                <a:gd name="T187" fmla="*/ 0 h 859"/>
                <a:gd name="T188" fmla="*/ 935 w 935"/>
                <a:gd name="T189" fmla="*/ 859 h 8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35" h="859">
                  <a:moveTo>
                    <a:pt x="121" y="24"/>
                  </a:moveTo>
                  <a:lnTo>
                    <a:pt x="121" y="24"/>
                  </a:lnTo>
                  <a:lnTo>
                    <a:pt x="128" y="33"/>
                  </a:lnTo>
                  <a:lnTo>
                    <a:pt x="132" y="40"/>
                  </a:lnTo>
                  <a:lnTo>
                    <a:pt x="135" y="53"/>
                  </a:lnTo>
                  <a:lnTo>
                    <a:pt x="141" y="64"/>
                  </a:lnTo>
                  <a:lnTo>
                    <a:pt x="145" y="75"/>
                  </a:lnTo>
                  <a:lnTo>
                    <a:pt x="150" y="84"/>
                  </a:lnTo>
                  <a:lnTo>
                    <a:pt x="157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09"/>
                  </a:lnTo>
                  <a:lnTo>
                    <a:pt x="193" y="116"/>
                  </a:lnTo>
                  <a:lnTo>
                    <a:pt x="210" y="118"/>
                  </a:lnTo>
                  <a:lnTo>
                    <a:pt x="228" y="118"/>
                  </a:lnTo>
                  <a:lnTo>
                    <a:pt x="244" y="114"/>
                  </a:lnTo>
                  <a:lnTo>
                    <a:pt x="261" y="107"/>
                  </a:lnTo>
                  <a:lnTo>
                    <a:pt x="275" y="100"/>
                  </a:lnTo>
                  <a:lnTo>
                    <a:pt x="290" y="89"/>
                  </a:lnTo>
                  <a:lnTo>
                    <a:pt x="300" y="76"/>
                  </a:lnTo>
                  <a:lnTo>
                    <a:pt x="310" y="62"/>
                  </a:lnTo>
                  <a:lnTo>
                    <a:pt x="315" y="47"/>
                  </a:lnTo>
                  <a:lnTo>
                    <a:pt x="317" y="33"/>
                  </a:lnTo>
                  <a:lnTo>
                    <a:pt x="315" y="26"/>
                  </a:lnTo>
                  <a:lnTo>
                    <a:pt x="313" y="17"/>
                  </a:lnTo>
                  <a:lnTo>
                    <a:pt x="320" y="9"/>
                  </a:lnTo>
                  <a:lnTo>
                    <a:pt x="328" y="4"/>
                  </a:lnTo>
                  <a:lnTo>
                    <a:pt x="337" y="2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6" y="2"/>
                  </a:lnTo>
                  <a:lnTo>
                    <a:pt x="384" y="6"/>
                  </a:lnTo>
                  <a:lnTo>
                    <a:pt x="393" y="18"/>
                  </a:lnTo>
                  <a:lnTo>
                    <a:pt x="402" y="29"/>
                  </a:lnTo>
                  <a:lnTo>
                    <a:pt x="411" y="42"/>
                  </a:lnTo>
                  <a:lnTo>
                    <a:pt x="418" y="56"/>
                  </a:lnTo>
                  <a:lnTo>
                    <a:pt x="426" y="58"/>
                  </a:lnTo>
                  <a:lnTo>
                    <a:pt x="431" y="58"/>
                  </a:lnTo>
                  <a:lnTo>
                    <a:pt x="438" y="58"/>
                  </a:lnTo>
                  <a:lnTo>
                    <a:pt x="444" y="55"/>
                  </a:lnTo>
                  <a:lnTo>
                    <a:pt x="449" y="51"/>
                  </a:lnTo>
                  <a:lnTo>
                    <a:pt x="453" y="46"/>
                  </a:lnTo>
                  <a:lnTo>
                    <a:pt x="455" y="38"/>
                  </a:lnTo>
                  <a:lnTo>
                    <a:pt x="455" y="31"/>
                  </a:lnTo>
                  <a:lnTo>
                    <a:pt x="460" y="27"/>
                  </a:lnTo>
                  <a:lnTo>
                    <a:pt x="467" y="26"/>
                  </a:lnTo>
                  <a:lnTo>
                    <a:pt x="482" y="26"/>
                  </a:lnTo>
                  <a:lnTo>
                    <a:pt x="489" y="49"/>
                  </a:lnTo>
                  <a:lnTo>
                    <a:pt x="496" y="73"/>
                  </a:lnTo>
                  <a:lnTo>
                    <a:pt x="500" y="100"/>
                  </a:lnTo>
                  <a:lnTo>
                    <a:pt x="502" y="125"/>
                  </a:lnTo>
                  <a:lnTo>
                    <a:pt x="513" y="131"/>
                  </a:lnTo>
                  <a:lnTo>
                    <a:pt x="522" y="133"/>
                  </a:lnTo>
                  <a:lnTo>
                    <a:pt x="533" y="131"/>
                  </a:lnTo>
                  <a:lnTo>
                    <a:pt x="543" y="127"/>
                  </a:lnTo>
                  <a:lnTo>
                    <a:pt x="560" y="118"/>
                  </a:lnTo>
                  <a:lnTo>
                    <a:pt x="571" y="113"/>
                  </a:lnTo>
                  <a:lnTo>
                    <a:pt x="587" y="111"/>
                  </a:lnTo>
                  <a:lnTo>
                    <a:pt x="601" y="111"/>
                  </a:lnTo>
                  <a:lnTo>
                    <a:pt x="630" y="114"/>
                  </a:lnTo>
                  <a:lnTo>
                    <a:pt x="661" y="118"/>
                  </a:lnTo>
                  <a:lnTo>
                    <a:pt x="694" y="122"/>
                  </a:lnTo>
                  <a:lnTo>
                    <a:pt x="699" y="113"/>
                  </a:lnTo>
                  <a:lnTo>
                    <a:pt x="707" y="104"/>
                  </a:lnTo>
                  <a:lnTo>
                    <a:pt x="712" y="98"/>
                  </a:lnTo>
                  <a:lnTo>
                    <a:pt x="719" y="94"/>
                  </a:lnTo>
                  <a:lnTo>
                    <a:pt x="728" y="91"/>
                  </a:lnTo>
                  <a:lnTo>
                    <a:pt x="736" y="89"/>
                  </a:lnTo>
                  <a:lnTo>
                    <a:pt x="745" y="89"/>
                  </a:lnTo>
                  <a:lnTo>
                    <a:pt x="754" y="89"/>
                  </a:lnTo>
                  <a:lnTo>
                    <a:pt x="772" y="93"/>
                  </a:lnTo>
                  <a:lnTo>
                    <a:pt x="788" y="100"/>
                  </a:lnTo>
                  <a:lnTo>
                    <a:pt x="806" y="109"/>
                  </a:lnTo>
                  <a:lnTo>
                    <a:pt x="821" y="118"/>
                  </a:lnTo>
                  <a:lnTo>
                    <a:pt x="830" y="154"/>
                  </a:lnTo>
                  <a:lnTo>
                    <a:pt x="841" y="189"/>
                  </a:lnTo>
                  <a:lnTo>
                    <a:pt x="857" y="220"/>
                  </a:lnTo>
                  <a:lnTo>
                    <a:pt x="875" y="252"/>
                  </a:lnTo>
                  <a:lnTo>
                    <a:pt x="884" y="265"/>
                  </a:lnTo>
                  <a:lnTo>
                    <a:pt x="895" y="279"/>
                  </a:lnTo>
                  <a:lnTo>
                    <a:pt x="906" y="292"/>
                  </a:lnTo>
                  <a:lnTo>
                    <a:pt x="915" y="307"/>
                  </a:lnTo>
                  <a:lnTo>
                    <a:pt x="924" y="321"/>
                  </a:lnTo>
                  <a:lnTo>
                    <a:pt x="930" y="336"/>
                  </a:lnTo>
                  <a:lnTo>
                    <a:pt x="931" y="352"/>
                  </a:lnTo>
                  <a:lnTo>
                    <a:pt x="930" y="361"/>
                  </a:lnTo>
                  <a:lnTo>
                    <a:pt x="928" y="370"/>
                  </a:lnTo>
                  <a:lnTo>
                    <a:pt x="928" y="375"/>
                  </a:lnTo>
                  <a:lnTo>
                    <a:pt x="910" y="388"/>
                  </a:lnTo>
                  <a:lnTo>
                    <a:pt x="891" y="397"/>
                  </a:lnTo>
                  <a:lnTo>
                    <a:pt x="875" y="410"/>
                  </a:lnTo>
                  <a:lnTo>
                    <a:pt x="859" y="424"/>
                  </a:lnTo>
                  <a:lnTo>
                    <a:pt x="850" y="423"/>
                  </a:lnTo>
                  <a:lnTo>
                    <a:pt x="841" y="419"/>
                  </a:lnTo>
                  <a:lnTo>
                    <a:pt x="826" y="410"/>
                  </a:lnTo>
                  <a:lnTo>
                    <a:pt x="821" y="413"/>
                  </a:lnTo>
                  <a:lnTo>
                    <a:pt x="814" y="421"/>
                  </a:lnTo>
                  <a:lnTo>
                    <a:pt x="812" y="430"/>
                  </a:lnTo>
                  <a:lnTo>
                    <a:pt x="812" y="439"/>
                  </a:lnTo>
                  <a:lnTo>
                    <a:pt x="817" y="446"/>
                  </a:lnTo>
                  <a:lnTo>
                    <a:pt x="828" y="464"/>
                  </a:lnTo>
                  <a:lnTo>
                    <a:pt x="841" y="479"/>
                  </a:lnTo>
                  <a:lnTo>
                    <a:pt x="852" y="482"/>
                  </a:lnTo>
                  <a:lnTo>
                    <a:pt x="866" y="484"/>
                  </a:lnTo>
                  <a:lnTo>
                    <a:pt x="875" y="481"/>
                  </a:lnTo>
                  <a:lnTo>
                    <a:pt x="881" y="475"/>
                  </a:lnTo>
                  <a:lnTo>
                    <a:pt x="893" y="462"/>
                  </a:lnTo>
                  <a:lnTo>
                    <a:pt x="901" y="461"/>
                  </a:lnTo>
                  <a:lnTo>
                    <a:pt x="911" y="462"/>
                  </a:lnTo>
                  <a:lnTo>
                    <a:pt x="920" y="464"/>
                  </a:lnTo>
                  <a:lnTo>
                    <a:pt x="928" y="468"/>
                  </a:lnTo>
                  <a:lnTo>
                    <a:pt x="933" y="475"/>
                  </a:lnTo>
                  <a:lnTo>
                    <a:pt x="935" y="484"/>
                  </a:lnTo>
                  <a:lnTo>
                    <a:pt x="926" y="499"/>
                  </a:lnTo>
                  <a:lnTo>
                    <a:pt x="920" y="515"/>
                  </a:lnTo>
                  <a:lnTo>
                    <a:pt x="911" y="546"/>
                  </a:lnTo>
                  <a:lnTo>
                    <a:pt x="899" y="553"/>
                  </a:lnTo>
                  <a:lnTo>
                    <a:pt x="886" y="560"/>
                  </a:lnTo>
                  <a:lnTo>
                    <a:pt x="881" y="562"/>
                  </a:lnTo>
                  <a:lnTo>
                    <a:pt x="873" y="560"/>
                  </a:lnTo>
                  <a:lnTo>
                    <a:pt x="868" y="557"/>
                  </a:lnTo>
                  <a:lnTo>
                    <a:pt x="862" y="551"/>
                  </a:lnTo>
                  <a:lnTo>
                    <a:pt x="852" y="557"/>
                  </a:lnTo>
                  <a:lnTo>
                    <a:pt x="843" y="566"/>
                  </a:lnTo>
                  <a:lnTo>
                    <a:pt x="839" y="571"/>
                  </a:lnTo>
                  <a:lnTo>
                    <a:pt x="837" y="577"/>
                  </a:lnTo>
                  <a:lnTo>
                    <a:pt x="839" y="589"/>
                  </a:lnTo>
                  <a:lnTo>
                    <a:pt x="841" y="600"/>
                  </a:lnTo>
                  <a:lnTo>
                    <a:pt x="841" y="607"/>
                  </a:lnTo>
                  <a:lnTo>
                    <a:pt x="839" y="613"/>
                  </a:lnTo>
                  <a:lnTo>
                    <a:pt x="821" y="613"/>
                  </a:lnTo>
                  <a:lnTo>
                    <a:pt x="810" y="613"/>
                  </a:lnTo>
                  <a:lnTo>
                    <a:pt x="806" y="611"/>
                  </a:lnTo>
                  <a:lnTo>
                    <a:pt x="803" y="607"/>
                  </a:lnTo>
                  <a:lnTo>
                    <a:pt x="797" y="598"/>
                  </a:lnTo>
                  <a:lnTo>
                    <a:pt x="795" y="589"/>
                  </a:lnTo>
                  <a:lnTo>
                    <a:pt x="795" y="582"/>
                  </a:lnTo>
                  <a:lnTo>
                    <a:pt x="799" y="575"/>
                  </a:lnTo>
                  <a:lnTo>
                    <a:pt x="808" y="560"/>
                  </a:lnTo>
                  <a:lnTo>
                    <a:pt x="812" y="551"/>
                  </a:lnTo>
                  <a:lnTo>
                    <a:pt x="815" y="544"/>
                  </a:lnTo>
                  <a:lnTo>
                    <a:pt x="804" y="522"/>
                  </a:lnTo>
                  <a:lnTo>
                    <a:pt x="794" y="502"/>
                  </a:lnTo>
                  <a:lnTo>
                    <a:pt x="768" y="464"/>
                  </a:lnTo>
                  <a:lnTo>
                    <a:pt x="761" y="468"/>
                  </a:lnTo>
                  <a:lnTo>
                    <a:pt x="752" y="470"/>
                  </a:lnTo>
                  <a:lnTo>
                    <a:pt x="736" y="473"/>
                  </a:lnTo>
                  <a:lnTo>
                    <a:pt x="719" y="475"/>
                  </a:lnTo>
                  <a:lnTo>
                    <a:pt x="712" y="479"/>
                  </a:lnTo>
                  <a:lnTo>
                    <a:pt x="705" y="482"/>
                  </a:lnTo>
                  <a:lnTo>
                    <a:pt x="701" y="502"/>
                  </a:lnTo>
                  <a:lnTo>
                    <a:pt x="697" y="520"/>
                  </a:lnTo>
                  <a:lnTo>
                    <a:pt x="688" y="557"/>
                  </a:lnTo>
                  <a:lnTo>
                    <a:pt x="696" y="567"/>
                  </a:lnTo>
                  <a:lnTo>
                    <a:pt x="703" y="577"/>
                  </a:lnTo>
                  <a:lnTo>
                    <a:pt x="710" y="586"/>
                  </a:lnTo>
                  <a:lnTo>
                    <a:pt x="719" y="593"/>
                  </a:lnTo>
                  <a:lnTo>
                    <a:pt x="739" y="606"/>
                  </a:lnTo>
                  <a:lnTo>
                    <a:pt x="759" y="620"/>
                  </a:lnTo>
                  <a:lnTo>
                    <a:pt x="761" y="635"/>
                  </a:lnTo>
                  <a:lnTo>
                    <a:pt x="765" y="653"/>
                  </a:lnTo>
                  <a:lnTo>
                    <a:pt x="759" y="658"/>
                  </a:lnTo>
                  <a:lnTo>
                    <a:pt x="752" y="664"/>
                  </a:lnTo>
                  <a:lnTo>
                    <a:pt x="736" y="669"/>
                  </a:lnTo>
                  <a:lnTo>
                    <a:pt x="728" y="673"/>
                  </a:lnTo>
                  <a:lnTo>
                    <a:pt x="723" y="678"/>
                  </a:lnTo>
                  <a:lnTo>
                    <a:pt x="721" y="685"/>
                  </a:lnTo>
                  <a:lnTo>
                    <a:pt x="723" y="694"/>
                  </a:lnTo>
                  <a:lnTo>
                    <a:pt x="705" y="711"/>
                  </a:lnTo>
                  <a:lnTo>
                    <a:pt x="687" y="725"/>
                  </a:lnTo>
                  <a:lnTo>
                    <a:pt x="668" y="736"/>
                  </a:lnTo>
                  <a:lnTo>
                    <a:pt x="649" y="745"/>
                  </a:lnTo>
                  <a:lnTo>
                    <a:pt x="629" y="727"/>
                  </a:lnTo>
                  <a:lnTo>
                    <a:pt x="618" y="716"/>
                  </a:lnTo>
                  <a:lnTo>
                    <a:pt x="605" y="707"/>
                  </a:lnTo>
                  <a:lnTo>
                    <a:pt x="591" y="698"/>
                  </a:lnTo>
                  <a:lnTo>
                    <a:pt x="585" y="696"/>
                  </a:lnTo>
                  <a:lnTo>
                    <a:pt x="578" y="694"/>
                  </a:lnTo>
                  <a:lnTo>
                    <a:pt x="572" y="694"/>
                  </a:lnTo>
                  <a:lnTo>
                    <a:pt x="567" y="696"/>
                  </a:lnTo>
                  <a:lnTo>
                    <a:pt x="562" y="700"/>
                  </a:lnTo>
                  <a:lnTo>
                    <a:pt x="556" y="705"/>
                  </a:lnTo>
                  <a:lnTo>
                    <a:pt x="552" y="707"/>
                  </a:lnTo>
                  <a:lnTo>
                    <a:pt x="547" y="705"/>
                  </a:lnTo>
                  <a:lnTo>
                    <a:pt x="542" y="702"/>
                  </a:lnTo>
                  <a:lnTo>
                    <a:pt x="534" y="696"/>
                  </a:lnTo>
                  <a:lnTo>
                    <a:pt x="533" y="689"/>
                  </a:lnTo>
                  <a:lnTo>
                    <a:pt x="534" y="680"/>
                  </a:lnTo>
                  <a:lnTo>
                    <a:pt x="536" y="673"/>
                  </a:lnTo>
                  <a:lnTo>
                    <a:pt x="538" y="665"/>
                  </a:lnTo>
                  <a:lnTo>
                    <a:pt x="543" y="660"/>
                  </a:lnTo>
                  <a:lnTo>
                    <a:pt x="549" y="654"/>
                  </a:lnTo>
                  <a:lnTo>
                    <a:pt x="556" y="651"/>
                  </a:lnTo>
                  <a:lnTo>
                    <a:pt x="565" y="649"/>
                  </a:lnTo>
                  <a:lnTo>
                    <a:pt x="574" y="656"/>
                  </a:lnTo>
                  <a:lnTo>
                    <a:pt x="583" y="656"/>
                  </a:lnTo>
                  <a:lnTo>
                    <a:pt x="591" y="654"/>
                  </a:lnTo>
                  <a:lnTo>
                    <a:pt x="596" y="651"/>
                  </a:lnTo>
                  <a:lnTo>
                    <a:pt x="598" y="645"/>
                  </a:lnTo>
                  <a:lnTo>
                    <a:pt x="603" y="633"/>
                  </a:lnTo>
                  <a:lnTo>
                    <a:pt x="603" y="620"/>
                  </a:lnTo>
                  <a:lnTo>
                    <a:pt x="603" y="607"/>
                  </a:lnTo>
                  <a:lnTo>
                    <a:pt x="603" y="595"/>
                  </a:lnTo>
                  <a:lnTo>
                    <a:pt x="607" y="584"/>
                  </a:lnTo>
                  <a:lnTo>
                    <a:pt x="609" y="578"/>
                  </a:lnTo>
                  <a:lnTo>
                    <a:pt x="614" y="575"/>
                  </a:lnTo>
                  <a:lnTo>
                    <a:pt x="620" y="571"/>
                  </a:lnTo>
                  <a:lnTo>
                    <a:pt x="625" y="569"/>
                  </a:lnTo>
                  <a:lnTo>
                    <a:pt x="629" y="578"/>
                  </a:lnTo>
                  <a:lnTo>
                    <a:pt x="632" y="589"/>
                  </a:lnTo>
                  <a:lnTo>
                    <a:pt x="636" y="595"/>
                  </a:lnTo>
                  <a:lnTo>
                    <a:pt x="639" y="596"/>
                  </a:lnTo>
                  <a:lnTo>
                    <a:pt x="643" y="598"/>
                  </a:lnTo>
                  <a:lnTo>
                    <a:pt x="650" y="596"/>
                  </a:lnTo>
                  <a:lnTo>
                    <a:pt x="654" y="589"/>
                  </a:lnTo>
                  <a:lnTo>
                    <a:pt x="658" y="582"/>
                  </a:lnTo>
                  <a:lnTo>
                    <a:pt x="658" y="575"/>
                  </a:lnTo>
                  <a:lnTo>
                    <a:pt x="659" y="566"/>
                  </a:lnTo>
                  <a:lnTo>
                    <a:pt x="658" y="558"/>
                  </a:lnTo>
                  <a:lnTo>
                    <a:pt x="656" y="551"/>
                  </a:lnTo>
                  <a:lnTo>
                    <a:pt x="652" y="544"/>
                  </a:lnTo>
                  <a:lnTo>
                    <a:pt x="647" y="537"/>
                  </a:lnTo>
                  <a:lnTo>
                    <a:pt x="636" y="533"/>
                  </a:lnTo>
                  <a:lnTo>
                    <a:pt x="623" y="531"/>
                  </a:lnTo>
                  <a:lnTo>
                    <a:pt x="610" y="533"/>
                  </a:lnTo>
                  <a:lnTo>
                    <a:pt x="600" y="539"/>
                  </a:lnTo>
                  <a:lnTo>
                    <a:pt x="592" y="557"/>
                  </a:lnTo>
                  <a:lnTo>
                    <a:pt x="585" y="575"/>
                  </a:lnTo>
                  <a:lnTo>
                    <a:pt x="565" y="578"/>
                  </a:lnTo>
                  <a:lnTo>
                    <a:pt x="543" y="584"/>
                  </a:lnTo>
                  <a:lnTo>
                    <a:pt x="523" y="593"/>
                  </a:lnTo>
                  <a:lnTo>
                    <a:pt x="504" y="604"/>
                  </a:lnTo>
                  <a:lnTo>
                    <a:pt x="484" y="616"/>
                  </a:lnTo>
                  <a:lnTo>
                    <a:pt x="469" y="631"/>
                  </a:lnTo>
                  <a:lnTo>
                    <a:pt x="456" y="649"/>
                  </a:lnTo>
                  <a:lnTo>
                    <a:pt x="453" y="658"/>
                  </a:lnTo>
                  <a:lnTo>
                    <a:pt x="449" y="667"/>
                  </a:lnTo>
                  <a:lnTo>
                    <a:pt x="451" y="671"/>
                  </a:lnTo>
                  <a:lnTo>
                    <a:pt x="453" y="676"/>
                  </a:lnTo>
                  <a:lnTo>
                    <a:pt x="456" y="682"/>
                  </a:lnTo>
                  <a:lnTo>
                    <a:pt x="456" y="687"/>
                  </a:lnTo>
                  <a:lnTo>
                    <a:pt x="451" y="694"/>
                  </a:lnTo>
                  <a:lnTo>
                    <a:pt x="444" y="703"/>
                  </a:lnTo>
                  <a:lnTo>
                    <a:pt x="440" y="709"/>
                  </a:lnTo>
                  <a:lnTo>
                    <a:pt x="438" y="714"/>
                  </a:lnTo>
                  <a:lnTo>
                    <a:pt x="438" y="722"/>
                  </a:lnTo>
                  <a:lnTo>
                    <a:pt x="442" y="731"/>
                  </a:lnTo>
                  <a:lnTo>
                    <a:pt x="433" y="740"/>
                  </a:lnTo>
                  <a:lnTo>
                    <a:pt x="422" y="745"/>
                  </a:lnTo>
                  <a:lnTo>
                    <a:pt x="409" y="749"/>
                  </a:lnTo>
                  <a:lnTo>
                    <a:pt x="398" y="751"/>
                  </a:lnTo>
                  <a:lnTo>
                    <a:pt x="373" y="752"/>
                  </a:lnTo>
                  <a:lnTo>
                    <a:pt x="360" y="754"/>
                  </a:lnTo>
                  <a:lnTo>
                    <a:pt x="348" y="758"/>
                  </a:lnTo>
                  <a:lnTo>
                    <a:pt x="342" y="756"/>
                  </a:lnTo>
                  <a:lnTo>
                    <a:pt x="337" y="752"/>
                  </a:lnTo>
                  <a:lnTo>
                    <a:pt x="333" y="747"/>
                  </a:lnTo>
                  <a:lnTo>
                    <a:pt x="331" y="741"/>
                  </a:lnTo>
                  <a:lnTo>
                    <a:pt x="328" y="731"/>
                  </a:lnTo>
                  <a:lnTo>
                    <a:pt x="328" y="720"/>
                  </a:lnTo>
                  <a:lnTo>
                    <a:pt x="326" y="707"/>
                  </a:lnTo>
                  <a:lnTo>
                    <a:pt x="326" y="694"/>
                  </a:lnTo>
                  <a:lnTo>
                    <a:pt x="322" y="683"/>
                  </a:lnTo>
                  <a:lnTo>
                    <a:pt x="319" y="678"/>
                  </a:lnTo>
                  <a:lnTo>
                    <a:pt x="315" y="674"/>
                  </a:lnTo>
                  <a:lnTo>
                    <a:pt x="310" y="682"/>
                  </a:lnTo>
                  <a:lnTo>
                    <a:pt x="304" y="689"/>
                  </a:lnTo>
                  <a:lnTo>
                    <a:pt x="302" y="696"/>
                  </a:lnTo>
                  <a:lnTo>
                    <a:pt x="300" y="703"/>
                  </a:lnTo>
                  <a:lnTo>
                    <a:pt x="300" y="718"/>
                  </a:lnTo>
                  <a:lnTo>
                    <a:pt x="302" y="734"/>
                  </a:lnTo>
                  <a:lnTo>
                    <a:pt x="293" y="736"/>
                  </a:lnTo>
                  <a:lnTo>
                    <a:pt x="284" y="741"/>
                  </a:lnTo>
                  <a:lnTo>
                    <a:pt x="275" y="747"/>
                  </a:lnTo>
                  <a:lnTo>
                    <a:pt x="270" y="754"/>
                  </a:lnTo>
                  <a:lnTo>
                    <a:pt x="257" y="770"/>
                  </a:lnTo>
                  <a:lnTo>
                    <a:pt x="244" y="787"/>
                  </a:lnTo>
                  <a:lnTo>
                    <a:pt x="235" y="796"/>
                  </a:lnTo>
                  <a:lnTo>
                    <a:pt x="228" y="805"/>
                  </a:lnTo>
                  <a:lnTo>
                    <a:pt x="226" y="810"/>
                  </a:lnTo>
                  <a:lnTo>
                    <a:pt x="224" y="818"/>
                  </a:lnTo>
                  <a:lnTo>
                    <a:pt x="224" y="823"/>
                  </a:lnTo>
                  <a:lnTo>
                    <a:pt x="224" y="830"/>
                  </a:lnTo>
                  <a:lnTo>
                    <a:pt x="221" y="838"/>
                  </a:lnTo>
                  <a:lnTo>
                    <a:pt x="213" y="845"/>
                  </a:lnTo>
                  <a:lnTo>
                    <a:pt x="206" y="850"/>
                  </a:lnTo>
                  <a:lnTo>
                    <a:pt x="197" y="856"/>
                  </a:lnTo>
                  <a:lnTo>
                    <a:pt x="188" y="857"/>
                  </a:lnTo>
                  <a:lnTo>
                    <a:pt x="179" y="859"/>
                  </a:lnTo>
                  <a:lnTo>
                    <a:pt x="170" y="859"/>
                  </a:lnTo>
                  <a:lnTo>
                    <a:pt x="161" y="859"/>
                  </a:lnTo>
                  <a:lnTo>
                    <a:pt x="159" y="847"/>
                  </a:lnTo>
                  <a:lnTo>
                    <a:pt x="157" y="836"/>
                  </a:lnTo>
                  <a:lnTo>
                    <a:pt x="150" y="827"/>
                  </a:lnTo>
                  <a:lnTo>
                    <a:pt x="141" y="819"/>
                  </a:lnTo>
                  <a:lnTo>
                    <a:pt x="145" y="810"/>
                  </a:lnTo>
                  <a:lnTo>
                    <a:pt x="146" y="803"/>
                  </a:lnTo>
                  <a:lnTo>
                    <a:pt x="146" y="794"/>
                  </a:lnTo>
                  <a:lnTo>
                    <a:pt x="146" y="787"/>
                  </a:lnTo>
                  <a:lnTo>
                    <a:pt x="141" y="772"/>
                  </a:lnTo>
                  <a:lnTo>
                    <a:pt x="135" y="760"/>
                  </a:lnTo>
                  <a:lnTo>
                    <a:pt x="128" y="745"/>
                  </a:lnTo>
                  <a:lnTo>
                    <a:pt x="125" y="731"/>
                  </a:lnTo>
                  <a:lnTo>
                    <a:pt x="125" y="723"/>
                  </a:lnTo>
                  <a:lnTo>
                    <a:pt x="126" y="716"/>
                  </a:lnTo>
                  <a:lnTo>
                    <a:pt x="128" y="709"/>
                  </a:lnTo>
                  <a:lnTo>
                    <a:pt x="132" y="700"/>
                  </a:lnTo>
                  <a:lnTo>
                    <a:pt x="112" y="693"/>
                  </a:lnTo>
                  <a:lnTo>
                    <a:pt x="92" y="687"/>
                  </a:lnTo>
                  <a:lnTo>
                    <a:pt x="83" y="682"/>
                  </a:lnTo>
                  <a:lnTo>
                    <a:pt x="74" y="676"/>
                  </a:lnTo>
                  <a:lnTo>
                    <a:pt x="67" y="669"/>
                  </a:lnTo>
                  <a:lnTo>
                    <a:pt x="61" y="660"/>
                  </a:lnTo>
                  <a:lnTo>
                    <a:pt x="47" y="665"/>
                  </a:lnTo>
                  <a:lnTo>
                    <a:pt x="36" y="671"/>
                  </a:lnTo>
                  <a:lnTo>
                    <a:pt x="21" y="656"/>
                  </a:lnTo>
                  <a:lnTo>
                    <a:pt x="21" y="647"/>
                  </a:lnTo>
                  <a:lnTo>
                    <a:pt x="23" y="640"/>
                  </a:lnTo>
                  <a:lnTo>
                    <a:pt x="21" y="633"/>
                  </a:lnTo>
                  <a:lnTo>
                    <a:pt x="19" y="625"/>
                  </a:lnTo>
                  <a:lnTo>
                    <a:pt x="10" y="611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1" y="582"/>
                  </a:lnTo>
                  <a:lnTo>
                    <a:pt x="7" y="567"/>
                  </a:lnTo>
                  <a:lnTo>
                    <a:pt x="14" y="551"/>
                  </a:lnTo>
                  <a:lnTo>
                    <a:pt x="16" y="542"/>
                  </a:lnTo>
                  <a:lnTo>
                    <a:pt x="18" y="535"/>
                  </a:lnTo>
                  <a:lnTo>
                    <a:pt x="21" y="531"/>
                  </a:lnTo>
                  <a:lnTo>
                    <a:pt x="27" y="531"/>
                  </a:lnTo>
                  <a:lnTo>
                    <a:pt x="32" y="531"/>
                  </a:lnTo>
                  <a:lnTo>
                    <a:pt x="36" y="533"/>
                  </a:lnTo>
                  <a:lnTo>
                    <a:pt x="45" y="537"/>
                  </a:lnTo>
                  <a:lnTo>
                    <a:pt x="50" y="546"/>
                  </a:lnTo>
                  <a:lnTo>
                    <a:pt x="47" y="558"/>
                  </a:lnTo>
                  <a:lnTo>
                    <a:pt x="47" y="573"/>
                  </a:lnTo>
                  <a:lnTo>
                    <a:pt x="47" y="586"/>
                  </a:lnTo>
                  <a:lnTo>
                    <a:pt x="48" y="598"/>
                  </a:lnTo>
                  <a:lnTo>
                    <a:pt x="52" y="611"/>
                  </a:lnTo>
                  <a:lnTo>
                    <a:pt x="59" y="624"/>
                  </a:lnTo>
                  <a:lnTo>
                    <a:pt x="67" y="635"/>
                  </a:lnTo>
                  <a:lnTo>
                    <a:pt x="77" y="644"/>
                  </a:lnTo>
                  <a:lnTo>
                    <a:pt x="103" y="649"/>
                  </a:lnTo>
                  <a:lnTo>
                    <a:pt x="116" y="649"/>
                  </a:lnTo>
                  <a:lnTo>
                    <a:pt x="123" y="649"/>
                  </a:lnTo>
                  <a:lnTo>
                    <a:pt x="128" y="647"/>
                  </a:lnTo>
                  <a:lnTo>
                    <a:pt x="130" y="640"/>
                  </a:lnTo>
                  <a:lnTo>
                    <a:pt x="128" y="635"/>
                  </a:lnTo>
                  <a:lnTo>
                    <a:pt x="121" y="629"/>
                  </a:lnTo>
                  <a:lnTo>
                    <a:pt x="114" y="624"/>
                  </a:lnTo>
                  <a:lnTo>
                    <a:pt x="108" y="615"/>
                  </a:lnTo>
                  <a:lnTo>
                    <a:pt x="108" y="611"/>
                  </a:lnTo>
                  <a:lnTo>
                    <a:pt x="108" y="606"/>
                  </a:lnTo>
                  <a:lnTo>
                    <a:pt x="121" y="606"/>
                  </a:lnTo>
                  <a:lnTo>
                    <a:pt x="134" y="607"/>
                  </a:lnTo>
                  <a:lnTo>
                    <a:pt x="146" y="613"/>
                  </a:lnTo>
                  <a:lnTo>
                    <a:pt x="155" y="620"/>
                  </a:lnTo>
                  <a:lnTo>
                    <a:pt x="163" y="618"/>
                  </a:lnTo>
                  <a:lnTo>
                    <a:pt x="168" y="615"/>
                  </a:lnTo>
                  <a:lnTo>
                    <a:pt x="183" y="604"/>
                  </a:lnTo>
                  <a:lnTo>
                    <a:pt x="183" y="596"/>
                  </a:lnTo>
                  <a:lnTo>
                    <a:pt x="179" y="589"/>
                  </a:lnTo>
                  <a:lnTo>
                    <a:pt x="172" y="577"/>
                  </a:lnTo>
                  <a:lnTo>
                    <a:pt x="163" y="564"/>
                  </a:lnTo>
                  <a:lnTo>
                    <a:pt x="159" y="557"/>
                  </a:lnTo>
                  <a:lnTo>
                    <a:pt x="157" y="549"/>
                  </a:lnTo>
                  <a:lnTo>
                    <a:pt x="148" y="546"/>
                  </a:lnTo>
                  <a:lnTo>
                    <a:pt x="139" y="544"/>
                  </a:lnTo>
                  <a:lnTo>
                    <a:pt x="119" y="544"/>
                  </a:lnTo>
                  <a:lnTo>
                    <a:pt x="110" y="542"/>
                  </a:lnTo>
                  <a:lnTo>
                    <a:pt x="101" y="540"/>
                  </a:lnTo>
                  <a:lnTo>
                    <a:pt x="92" y="535"/>
                  </a:lnTo>
                  <a:lnTo>
                    <a:pt x="87" y="529"/>
                  </a:lnTo>
                  <a:lnTo>
                    <a:pt x="88" y="513"/>
                  </a:lnTo>
                  <a:lnTo>
                    <a:pt x="74" y="506"/>
                  </a:lnTo>
                  <a:lnTo>
                    <a:pt x="67" y="502"/>
                  </a:lnTo>
                  <a:lnTo>
                    <a:pt x="63" y="499"/>
                  </a:lnTo>
                  <a:lnTo>
                    <a:pt x="65" y="468"/>
                  </a:lnTo>
                  <a:lnTo>
                    <a:pt x="54" y="457"/>
                  </a:lnTo>
                  <a:lnTo>
                    <a:pt x="41" y="455"/>
                  </a:lnTo>
                  <a:lnTo>
                    <a:pt x="34" y="455"/>
                  </a:lnTo>
                  <a:lnTo>
                    <a:pt x="25" y="452"/>
                  </a:lnTo>
                  <a:lnTo>
                    <a:pt x="23" y="433"/>
                  </a:lnTo>
                  <a:lnTo>
                    <a:pt x="23" y="424"/>
                  </a:lnTo>
                  <a:lnTo>
                    <a:pt x="23" y="415"/>
                  </a:lnTo>
                  <a:lnTo>
                    <a:pt x="25" y="408"/>
                  </a:lnTo>
                  <a:lnTo>
                    <a:pt x="30" y="401"/>
                  </a:lnTo>
                  <a:lnTo>
                    <a:pt x="36" y="395"/>
                  </a:lnTo>
                  <a:lnTo>
                    <a:pt x="47" y="392"/>
                  </a:lnTo>
                  <a:lnTo>
                    <a:pt x="61" y="381"/>
                  </a:lnTo>
                  <a:lnTo>
                    <a:pt x="63" y="363"/>
                  </a:lnTo>
                  <a:lnTo>
                    <a:pt x="65" y="345"/>
                  </a:lnTo>
                  <a:lnTo>
                    <a:pt x="74" y="310"/>
                  </a:lnTo>
                  <a:lnTo>
                    <a:pt x="77" y="310"/>
                  </a:lnTo>
                  <a:lnTo>
                    <a:pt x="83" y="312"/>
                  </a:lnTo>
                  <a:lnTo>
                    <a:pt x="90" y="316"/>
                  </a:lnTo>
                  <a:lnTo>
                    <a:pt x="97" y="317"/>
                  </a:lnTo>
                  <a:lnTo>
                    <a:pt x="101" y="319"/>
                  </a:lnTo>
                  <a:lnTo>
                    <a:pt x="106" y="317"/>
                  </a:lnTo>
                  <a:lnTo>
                    <a:pt x="114" y="310"/>
                  </a:lnTo>
                  <a:lnTo>
                    <a:pt x="119" y="301"/>
                  </a:lnTo>
                  <a:lnTo>
                    <a:pt x="123" y="294"/>
                  </a:lnTo>
                  <a:lnTo>
                    <a:pt x="125" y="283"/>
                  </a:lnTo>
                  <a:lnTo>
                    <a:pt x="110" y="274"/>
                  </a:lnTo>
                  <a:lnTo>
                    <a:pt x="97" y="263"/>
                  </a:lnTo>
                  <a:lnTo>
                    <a:pt x="87" y="250"/>
                  </a:lnTo>
                  <a:lnTo>
                    <a:pt x="77" y="238"/>
                  </a:lnTo>
                  <a:lnTo>
                    <a:pt x="61" y="209"/>
                  </a:lnTo>
                  <a:lnTo>
                    <a:pt x="52" y="196"/>
                  </a:lnTo>
                  <a:lnTo>
                    <a:pt x="43" y="181"/>
                  </a:lnTo>
                  <a:lnTo>
                    <a:pt x="56" y="171"/>
                  </a:lnTo>
                  <a:lnTo>
                    <a:pt x="63" y="160"/>
                  </a:lnTo>
                  <a:lnTo>
                    <a:pt x="70" y="145"/>
                  </a:lnTo>
                  <a:lnTo>
                    <a:pt x="76" y="131"/>
                  </a:lnTo>
                  <a:lnTo>
                    <a:pt x="79" y="118"/>
                  </a:lnTo>
                  <a:lnTo>
                    <a:pt x="87" y="104"/>
                  </a:lnTo>
                  <a:lnTo>
                    <a:pt x="94" y="91"/>
                  </a:lnTo>
                  <a:lnTo>
                    <a:pt x="105" y="82"/>
                  </a:lnTo>
                  <a:lnTo>
                    <a:pt x="101" y="75"/>
                  </a:lnTo>
                  <a:lnTo>
                    <a:pt x="101" y="67"/>
                  </a:lnTo>
                  <a:lnTo>
                    <a:pt x="101" y="60"/>
                  </a:lnTo>
                  <a:lnTo>
                    <a:pt x="103" y="55"/>
                  </a:lnTo>
                  <a:lnTo>
                    <a:pt x="106" y="40"/>
                  </a:lnTo>
                  <a:lnTo>
                    <a:pt x="110" y="27"/>
                  </a:lnTo>
                  <a:lnTo>
                    <a:pt x="114" y="26"/>
                  </a:lnTo>
                  <a:lnTo>
                    <a:pt x="117" y="26"/>
                  </a:lnTo>
                  <a:lnTo>
                    <a:pt x="121" y="24"/>
                  </a:lnTo>
                  <a:close/>
                  <a:moveTo>
                    <a:pt x="469" y="278"/>
                  </a:moveTo>
                  <a:lnTo>
                    <a:pt x="469" y="278"/>
                  </a:lnTo>
                  <a:lnTo>
                    <a:pt x="471" y="263"/>
                  </a:lnTo>
                  <a:lnTo>
                    <a:pt x="473" y="249"/>
                  </a:lnTo>
                  <a:lnTo>
                    <a:pt x="471" y="234"/>
                  </a:lnTo>
                  <a:lnTo>
                    <a:pt x="465" y="220"/>
                  </a:lnTo>
                  <a:lnTo>
                    <a:pt x="460" y="220"/>
                  </a:lnTo>
                  <a:lnTo>
                    <a:pt x="455" y="218"/>
                  </a:lnTo>
                  <a:lnTo>
                    <a:pt x="444" y="212"/>
                  </a:lnTo>
                  <a:lnTo>
                    <a:pt x="435" y="203"/>
                  </a:lnTo>
                  <a:lnTo>
                    <a:pt x="426" y="194"/>
                  </a:lnTo>
                  <a:lnTo>
                    <a:pt x="418" y="185"/>
                  </a:lnTo>
                  <a:lnTo>
                    <a:pt x="409" y="176"/>
                  </a:lnTo>
                  <a:lnTo>
                    <a:pt x="400" y="171"/>
                  </a:lnTo>
                  <a:lnTo>
                    <a:pt x="393" y="169"/>
                  </a:lnTo>
                  <a:lnTo>
                    <a:pt x="387" y="167"/>
                  </a:lnTo>
                  <a:lnTo>
                    <a:pt x="366" y="180"/>
                  </a:lnTo>
                  <a:lnTo>
                    <a:pt x="357" y="185"/>
                  </a:lnTo>
                  <a:lnTo>
                    <a:pt x="346" y="189"/>
                  </a:lnTo>
                  <a:lnTo>
                    <a:pt x="335" y="191"/>
                  </a:lnTo>
                  <a:lnTo>
                    <a:pt x="324" y="189"/>
                  </a:lnTo>
                  <a:lnTo>
                    <a:pt x="315" y="183"/>
                  </a:lnTo>
                  <a:lnTo>
                    <a:pt x="306" y="174"/>
                  </a:lnTo>
                  <a:lnTo>
                    <a:pt x="295" y="180"/>
                  </a:lnTo>
                  <a:lnTo>
                    <a:pt x="282" y="187"/>
                  </a:lnTo>
                  <a:lnTo>
                    <a:pt x="270" y="196"/>
                  </a:lnTo>
                  <a:lnTo>
                    <a:pt x="261" y="205"/>
                  </a:lnTo>
                  <a:lnTo>
                    <a:pt x="252" y="218"/>
                  </a:lnTo>
                  <a:lnTo>
                    <a:pt x="248" y="229"/>
                  </a:lnTo>
                  <a:lnTo>
                    <a:pt x="246" y="234"/>
                  </a:lnTo>
                  <a:lnTo>
                    <a:pt x="248" y="239"/>
                  </a:lnTo>
                  <a:lnTo>
                    <a:pt x="250" y="245"/>
                  </a:lnTo>
                  <a:lnTo>
                    <a:pt x="253" y="250"/>
                  </a:lnTo>
                  <a:lnTo>
                    <a:pt x="266" y="256"/>
                  </a:lnTo>
                  <a:lnTo>
                    <a:pt x="279" y="261"/>
                  </a:lnTo>
                  <a:lnTo>
                    <a:pt x="302" y="274"/>
                  </a:lnTo>
                  <a:lnTo>
                    <a:pt x="322" y="290"/>
                  </a:lnTo>
                  <a:lnTo>
                    <a:pt x="344" y="308"/>
                  </a:lnTo>
                  <a:lnTo>
                    <a:pt x="351" y="303"/>
                  </a:lnTo>
                  <a:lnTo>
                    <a:pt x="358" y="299"/>
                  </a:lnTo>
                  <a:lnTo>
                    <a:pt x="375" y="294"/>
                  </a:lnTo>
                  <a:lnTo>
                    <a:pt x="389" y="292"/>
                  </a:lnTo>
                  <a:lnTo>
                    <a:pt x="406" y="292"/>
                  </a:lnTo>
                  <a:lnTo>
                    <a:pt x="422" y="292"/>
                  </a:lnTo>
                  <a:lnTo>
                    <a:pt x="438" y="290"/>
                  </a:lnTo>
                  <a:lnTo>
                    <a:pt x="455" y="285"/>
                  </a:lnTo>
                  <a:lnTo>
                    <a:pt x="462" y="281"/>
                  </a:lnTo>
                  <a:lnTo>
                    <a:pt x="469" y="278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078360" y="2078754"/>
              <a:ext cx="2149823" cy="1877024"/>
            </a:xfrm>
            <a:custGeom>
              <a:avLst/>
              <a:gdLst>
                <a:gd name="T0" fmla="*/ 2147483647 w 1055"/>
                <a:gd name="T1" fmla="*/ 2147483647 h 1173"/>
                <a:gd name="T2" fmla="*/ 2147483647 w 1055"/>
                <a:gd name="T3" fmla="*/ 2147483647 h 1173"/>
                <a:gd name="T4" fmla="*/ 2147483647 w 1055"/>
                <a:gd name="T5" fmla="*/ 2147483647 h 1173"/>
                <a:gd name="T6" fmla="*/ 2147483647 w 1055"/>
                <a:gd name="T7" fmla="*/ 2147483647 h 1173"/>
                <a:gd name="T8" fmla="*/ 2147483647 w 1055"/>
                <a:gd name="T9" fmla="*/ 2147483647 h 1173"/>
                <a:gd name="T10" fmla="*/ 2147483647 w 1055"/>
                <a:gd name="T11" fmla="*/ 2147483647 h 1173"/>
                <a:gd name="T12" fmla="*/ 2147483647 w 1055"/>
                <a:gd name="T13" fmla="*/ 2147483647 h 1173"/>
                <a:gd name="T14" fmla="*/ 2147483647 w 1055"/>
                <a:gd name="T15" fmla="*/ 2147483647 h 1173"/>
                <a:gd name="T16" fmla="*/ 2147483647 w 1055"/>
                <a:gd name="T17" fmla="*/ 2147483647 h 1173"/>
                <a:gd name="T18" fmla="*/ 2147483647 w 1055"/>
                <a:gd name="T19" fmla="*/ 2147483647 h 1173"/>
                <a:gd name="T20" fmla="*/ 2147483647 w 1055"/>
                <a:gd name="T21" fmla="*/ 2147483647 h 1173"/>
                <a:gd name="T22" fmla="*/ 2147483647 w 1055"/>
                <a:gd name="T23" fmla="*/ 2147483647 h 1173"/>
                <a:gd name="T24" fmla="*/ 2147483647 w 1055"/>
                <a:gd name="T25" fmla="*/ 2147483647 h 1173"/>
                <a:gd name="T26" fmla="*/ 2147483647 w 1055"/>
                <a:gd name="T27" fmla="*/ 2147483647 h 1173"/>
                <a:gd name="T28" fmla="*/ 2147483647 w 1055"/>
                <a:gd name="T29" fmla="*/ 2147483647 h 1173"/>
                <a:gd name="T30" fmla="*/ 2147483647 w 1055"/>
                <a:gd name="T31" fmla="*/ 2147483647 h 1173"/>
                <a:gd name="T32" fmla="*/ 2147483647 w 1055"/>
                <a:gd name="T33" fmla="*/ 2147483647 h 1173"/>
                <a:gd name="T34" fmla="*/ 2147483647 w 1055"/>
                <a:gd name="T35" fmla="*/ 2147483647 h 1173"/>
                <a:gd name="T36" fmla="*/ 2147483647 w 1055"/>
                <a:gd name="T37" fmla="*/ 2147483647 h 1173"/>
                <a:gd name="T38" fmla="*/ 2147483647 w 1055"/>
                <a:gd name="T39" fmla="*/ 2147483647 h 1173"/>
                <a:gd name="T40" fmla="*/ 2147483647 w 1055"/>
                <a:gd name="T41" fmla="*/ 2147483647 h 1173"/>
                <a:gd name="T42" fmla="*/ 2147483647 w 1055"/>
                <a:gd name="T43" fmla="*/ 2147483647 h 1173"/>
                <a:gd name="T44" fmla="*/ 2147483647 w 1055"/>
                <a:gd name="T45" fmla="*/ 2147483647 h 1173"/>
                <a:gd name="T46" fmla="*/ 2147483647 w 1055"/>
                <a:gd name="T47" fmla="*/ 2147483647 h 1173"/>
                <a:gd name="T48" fmla="*/ 2147483647 w 1055"/>
                <a:gd name="T49" fmla="*/ 2147483647 h 1173"/>
                <a:gd name="T50" fmla="*/ 2147483647 w 1055"/>
                <a:gd name="T51" fmla="*/ 2147483647 h 1173"/>
                <a:gd name="T52" fmla="*/ 2147483647 w 1055"/>
                <a:gd name="T53" fmla="*/ 2147483647 h 1173"/>
                <a:gd name="T54" fmla="*/ 2147483647 w 1055"/>
                <a:gd name="T55" fmla="*/ 2147483647 h 1173"/>
                <a:gd name="T56" fmla="*/ 2147483647 w 1055"/>
                <a:gd name="T57" fmla="*/ 2147483647 h 1173"/>
                <a:gd name="T58" fmla="*/ 2147483647 w 1055"/>
                <a:gd name="T59" fmla="*/ 2147483647 h 1173"/>
                <a:gd name="T60" fmla="*/ 2147483647 w 1055"/>
                <a:gd name="T61" fmla="*/ 2147483647 h 1173"/>
                <a:gd name="T62" fmla="*/ 2147483647 w 1055"/>
                <a:gd name="T63" fmla="*/ 2147483647 h 1173"/>
                <a:gd name="T64" fmla="*/ 2147483647 w 1055"/>
                <a:gd name="T65" fmla="*/ 2147483647 h 1173"/>
                <a:gd name="T66" fmla="*/ 2147483647 w 1055"/>
                <a:gd name="T67" fmla="*/ 2147483647 h 1173"/>
                <a:gd name="T68" fmla="*/ 2147483647 w 1055"/>
                <a:gd name="T69" fmla="*/ 2147483647 h 1173"/>
                <a:gd name="T70" fmla="*/ 2147483647 w 1055"/>
                <a:gd name="T71" fmla="*/ 2147483647 h 1173"/>
                <a:gd name="T72" fmla="*/ 2147483647 w 1055"/>
                <a:gd name="T73" fmla="*/ 2147483647 h 1173"/>
                <a:gd name="T74" fmla="*/ 2147483647 w 1055"/>
                <a:gd name="T75" fmla="*/ 2147483647 h 1173"/>
                <a:gd name="T76" fmla="*/ 2147483647 w 1055"/>
                <a:gd name="T77" fmla="*/ 2147483647 h 1173"/>
                <a:gd name="T78" fmla="*/ 2147483647 w 1055"/>
                <a:gd name="T79" fmla="*/ 2147483647 h 1173"/>
                <a:gd name="T80" fmla="*/ 2147483647 w 1055"/>
                <a:gd name="T81" fmla="*/ 0 h 1173"/>
                <a:gd name="T82" fmla="*/ 2147483647 w 1055"/>
                <a:gd name="T83" fmla="*/ 2147483647 h 1173"/>
                <a:gd name="T84" fmla="*/ 2147483647 w 1055"/>
                <a:gd name="T85" fmla="*/ 2147483647 h 1173"/>
                <a:gd name="T86" fmla="*/ 2147483647 w 1055"/>
                <a:gd name="T87" fmla="*/ 2147483647 h 1173"/>
                <a:gd name="T88" fmla="*/ 2147483647 w 1055"/>
                <a:gd name="T89" fmla="*/ 2147483647 h 1173"/>
                <a:gd name="T90" fmla="*/ 2147483647 w 1055"/>
                <a:gd name="T91" fmla="*/ 2147483647 h 1173"/>
                <a:gd name="T92" fmla="*/ 2147483647 w 1055"/>
                <a:gd name="T93" fmla="*/ 2147483647 h 1173"/>
                <a:gd name="T94" fmla="*/ 2147483647 w 1055"/>
                <a:gd name="T95" fmla="*/ 2147483647 h 1173"/>
                <a:gd name="T96" fmla="*/ 2147483647 w 1055"/>
                <a:gd name="T97" fmla="*/ 2147483647 h 1173"/>
                <a:gd name="T98" fmla="*/ 2147483647 w 1055"/>
                <a:gd name="T99" fmla="*/ 2147483647 h 1173"/>
                <a:gd name="T100" fmla="*/ 2147483647 w 1055"/>
                <a:gd name="T101" fmla="*/ 2147483647 h 1173"/>
                <a:gd name="T102" fmla="*/ 2147483647 w 1055"/>
                <a:gd name="T103" fmla="*/ 2147483647 h 1173"/>
                <a:gd name="T104" fmla="*/ 2147483647 w 1055"/>
                <a:gd name="T105" fmla="*/ 2147483647 h 1173"/>
                <a:gd name="T106" fmla="*/ 2147483647 w 1055"/>
                <a:gd name="T107" fmla="*/ 2147483647 h 1173"/>
                <a:gd name="T108" fmla="*/ 2147483647 w 1055"/>
                <a:gd name="T109" fmla="*/ 2147483647 h 1173"/>
                <a:gd name="T110" fmla="*/ 2147483647 w 1055"/>
                <a:gd name="T111" fmla="*/ 2147483647 h 1173"/>
                <a:gd name="T112" fmla="*/ 2147483647 w 1055"/>
                <a:gd name="T113" fmla="*/ 2147483647 h 1173"/>
                <a:gd name="T114" fmla="*/ 2147483647 w 1055"/>
                <a:gd name="T115" fmla="*/ 2147483647 h 11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5"/>
                <a:gd name="T175" fmla="*/ 0 h 1173"/>
                <a:gd name="T176" fmla="*/ 1055 w 1055"/>
                <a:gd name="T177" fmla="*/ 1173 h 11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5" h="1173">
                  <a:moveTo>
                    <a:pt x="712" y="1144"/>
                  </a:moveTo>
                  <a:lnTo>
                    <a:pt x="712" y="1144"/>
                  </a:lnTo>
                  <a:lnTo>
                    <a:pt x="705" y="1138"/>
                  </a:lnTo>
                  <a:lnTo>
                    <a:pt x="696" y="1135"/>
                  </a:lnTo>
                  <a:lnTo>
                    <a:pt x="689" y="1131"/>
                  </a:lnTo>
                  <a:lnTo>
                    <a:pt x="680" y="1129"/>
                  </a:lnTo>
                  <a:lnTo>
                    <a:pt x="663" y="1129"/>
                  </a:lnTo>
                  <a:lnTo>
                    <a:pt x="645" y="1133"/>
                  </a:lnTo>
                  <a:lnTo>
                    <a:pt x="629" y="1140"/>
                  </a:lnTo>
                  <a:lnTo>
                    <a:pt x="615" y="1149"/>
                  </a:lnTo>
                  <a:lnTo>
                    <a:pt x="600" y="1158"/>
                  </a:lnTo>
                  <a:lnTo>
                    <a:pt x="587" y="1169"/>
                  </a:lnTo>
                  <a:lnTo>
                    <a:pt x="566" y="1171"/>
                  </a:lnTo>
                  <a:lnTo>
                    <a:pt x="544" y="1173"/>
                  </a:lnTo>
                  <a:lnTo>
                    <a:pt x="520" y="1171"/>
                  </a:lnTo>
                  <a:lnTo>
                    <a:pt x="497" y="1167"/>
                  </a:lnTo>
                  <a:lnTo>
                    <a:pt x="475" y="1160"/>
                  </a:lnTo>
                  <a:lnTo>
                    <a:pt x="466" y="1154"/>
                  </a:lnTo>
                  <a:lnTo>
                    <a:pt x="457" y="1149"/>
                  </a:lnTo>
                  <a:lnTo>
                    <a:pt x="450" y="1142"/>
                  </a:lnTo>
                  <a:lnTo>
                    <a:pt x="442" y="1135"/>
                  </a:lnTo>
                  <a:lnTo>
                    <a:pt x="439" y="1125"/>
                  </a:lnTo>
                  <a:lnTo>
                    <a:pt x="435" y="1115"/>
                  </a:lnTo>
                  <a:lnTo>
                    <a:pt x="430" y="1109"/>
                  </a:lnTo>
                  <a:lnTo>
                    <a:pt x="444" y="1086"/>
                  </a:lnTo>
                  <a:lnTo>
                    <a:pt x="450" y="1075"/>
                  </a:lnTo>
                  <a:lnTo>
                    <a:pt x="451" y="1067"/>
                  </a:lnTo>
                  <a:lnTo>
                    <a:pt x="453" y="1060"/>
                  </a:lnTo>
                  <a:lnTo>
                    <a:pt x="473" y="1058"/>
                  </a:lnTo>
                  <a:lnTo>
                    <a:pt x="489" y="1053"/>
                  </a:lnTo>
                  <a:lnTo>
                    <a:pt x="506" y="1046"/>
                  </a:lnTo>
                  <a:lnTo>
                    <a:pt x="520" y="1035"/>
                  </a:lnTo>
                  <a:lnTo>
                    <a:pt x="531" y="1022"/>
                  </a:lnTo>
                  <a:lnTo>
                    <a:pt x="540" y="1008"/>
                  </a:lnTo>
                  <a:lnTo>
                    <a:pt x="549" y="991"/>
                  </a:lnTo>
                  <a:lnTo>
                    <a:pt x="553" y="973"/>
                  </a:lnTo>
                  <a:lnTo>
                    <a:pt x="562" y="971"/>
                  </a:lnTo>
                  <a:lnTo>
                    <a:pt x="569" y="966"/>
                  </a:lnTo>
                  <a:lnTo>
                    <a:pt x="567" y="942"/>
                  </a:lnTo>
                  <a:lnTo>
                    <a:pt x="564" y="917"/>
                  </a:lnTo>
                  <a:lnTo>
                    <a:pt x="557" y="893"/>
                  </a:lnTo>
                  <a:lnTo>
                    <a:pt x="553" y="881"/>
                  </a:lnTo>
                  <a:lnTo>
                    <a:pt x="547" y="872"/>
                  </a:lnTo>
                  <a:lnTo>
                    <a:pt x="542" y="863"/>
                  </a:lnTo>
                  <a:lnTo>
                    <a:pt x="535" y="855"/>
                  </a:lnTo>
                  <a:lnTo>
                    <a:pt x="528" y="850"/>
                  </a:lnTo>
                  <a:lnTo>
                    <a:pt x="518" y="846"/>
                  </a:lnTo>
                  <a:lnTo>
                    <a:pt x="509" y="846"/>
                  </a:lnTo>
                  <a:lnTo>
                    <a:pt x="497" y="848"/>
                  </a:lnTo>
                  <a:lnTo>
                    <a:pt x="484" y="854"/>
                  </a:lnTo>
                  <a:lnTo>
                    <a:pt x="471" y="863"/>
                  </a:lnTo>
                  <a:lnTo>
                    <a:pt x="466" y="868"/>
                  </a:lnTo>
                  <a:lnTo>
                    <a:pt x="459" y="870"/>
                  </a:lnTo>
                  <a:lnTo>
                    <a:pt x="453" y="872"/>
                  </a:lnTo>
                  <a:lnTo>
                    <a:pt x="446" y="872"/>
                  </a:lnTo>
                  <a:lnTo>
                    <a:pt x="433" y="870"/>
                  </a:lnTo>
                  <a:lnTo>
                    <a:pt x="426" y="872"/>
                  </a:lnTo>
                  <a:lnTo>
                    <a:pt x="421" y="874"/>
                  </a:lnTo>
                  <a:lnTo>
                    <a:pt x="417" y="879"/>
                  </a:lnTo>
                  <a:lnTo>
                    <a:pt x="417" y="884"/>
                  </a:lnTo>
                  <a:lnTo>
                    <a:pt x="415" y="899"/>
                  </a:lnTo>
                  <a:lnTo>
                    <a:pt x="417" y="912"/>
                  </a:lnTo>
                  <a:lnTo>
                    <a:pt x="415" y="917"/>
                  </a:lnTo>
                  <a:lnTo>
                    <a:pt x="413" y="924"/>
                  </a:lnTo>
                  <a:lnTo>
                    <a:pt x="395" y="926"/>
                  </a:lnTo>
                  <a:lnTo>
                    <a:pt x="377" y="930"/>
                  </a:lnTo>
                  <a:lnTo>
                    <a:pt x="370" y="933"/>
                  </a:lnTo>
                  <a:lnTo>
                    <a:pt x="363" y="939"/>
                  </a:lnTo>
                  <a:lnTo>
                    <a:pt x="355" y="946"/>
                  </a:lnTo>
                  <a:lnTo>
                    <a:pt x="350" y="953"/>
                  </a:lnTo>
                  <a:lnTo>
                    <a:pt x="353" y="959"/>
                  </a:lnTo>
                  <a:lnTo>
                    <a:pt x="357" y="962"/>
                  </a:lnTo>
                  <a:lnTo>
                    <a:pt x="366" y="968"/>
                  </a:lnTo>
                  <a:lnTo>
                    <a:pt x="377" y="973"/>
                  </a:lnTo>
                  <a:lnTo>
                    <a:pt x="381" y="975"/>
                  </a:lnTo>
                  <a:lnTo>
                    <a:pt x="386" y="979"/>
                  </a:lnTo>
                  <a:lnTo>
                    <a:pt x="386" y="984"/>
                  </a:lnTo>
                  <a:lnTo>
                    <a:pt x="384" y="991"/>
                  </a:lnTo>
                  <a:lnTo>
                    <a:pt x="368" y="1006"/>
                  </a:lnTo>
                  <a:lnTo>
                    <a:pt x="361" y="1015"/>
                  </a:lnTo>
                  <a:lnTo>
                    <a:pt x="355" y="1024"/>
                  </a:lnTo>
                  <a:lnTo>
                    <a:pt x="350" y="1035"/>
                  </a:lnTo>
                  <a:lnTo>
                    <a:pt x="348" y="1046"/>
                  </a:lnTo>
                  <a:lnTo>
                    <a:pt x="348" y="1057"/>
                  </a:lnTo>
                  <a:lnTo>
                    <a:pt x="350" y="1069"/>
                  </a:lnTo>
                  <a:lnTo>
                    <a:pt x="341" y="1075"/>
                  </a:lnTo>
                  <a:lnTo>
                    <a:pt x="337" y="1084"/>
                  </a:lnTo>
                  <a:lnTo>
                    <a:pt x="337" y="1091"/>
                  </a:lnTo>
                  <a:lnTo>
                    <a:pt x="339" y="1100"/>
                  </a:lnTo>
                  <a:lnTo>
                    <a:pt x="346" y="1118"/>
                  </a:lnTo>
                  <a:lnTo>
                    <a:pt x="350" y="1125"/>
                  </a:lnTo>
                  <a:lnTo>
                    <a:pt x="353" y="1135"/>
                  </a:lnTo>
                  <a:lnTo>
                    <a:pt x="337" y="1133"/>
                  </a:lnTo>
                  <a:lnTo>
                    <a:pt x="321" y="1129"/>
                  </a:lnTo>
                  <a:lnTo>
                    <a:pt x="288" y="1116"/>
                  </a:lnTo>
                  <a:lnTo>
                    <a:pt x="272" y="1111"/>
                  </a:lnTo>
                  <a:lnTo>
                    <a:pt x="254" y="1107"/>
                  </a:lnTo>
                  <a:lnTo>
                    <a:pt x="246" y="1107"/>
                  </a:lnTo>
                  <a:lnTo>
                    <a:pt x="237" y="1109"/>
                  </a:lnTo>
                  <a:lnTo>
                    <a:pt x="228" y="1111"/>
                  </a:lnTo>
                  <a:lnTo>
                    <a:pt x="219" y="1115"/>
                  </a:lnTo>
                  <a:lnTo>
                    <a:pt x="216" y="1109"/>
                  </a:lnTo>
                  <a:lnTo>
                    <a:pt x="212" y="1104"/>
                  </a:lnTo>
                  <a:lnTo>
                    <a:pt x="212" y="1098"/>
                  </a:lnTo>
                  <a:lnTo>
                    <a:pt x="212" y="1091"/>
                  </a:lnTo>
                  <a:lnTo>
                    <a:pt x="228" y="1077"/>
                  </a:lnTo>
                  <a:lnTo>
                    <a:pt x="225" y="1058"/>
                  </a:lnTo>
                  <a:lnTo>
                    <a:pt x="221" y="1044"/>
                  </a:lnTo>
                  <a:lnTo>
                    <a:pt x="214" y="1029"/>
                  </a:lnTo>
                  <a:lnTo>
                    <a:pt x="205" y="1019"/>
                  </a:lnTo>
                  <a:lnTo>
                    <a:pt x="194" y="1009"/>
                  </a:lnTo>
                  <a:lnTo>
                    <a:pt x="183" y="1000"/>
                  </a:lnTo>
                  <a:lnTo>
                    <a:pt x="170" y="993"/>
                  </a:lnTo>
                  <a:lnTo>
                    <a:pt x="156" y="988"/>
                  </a:lnTo>
                  <a:lnTo>
                    <a:pt x="98" y="964"/>
                  </a:lnTo>
                  <a:lnTo>
                    <a:pt x="83" y="957"/>
                  </a:lnTo>
                  <a:lnTo>
                    <a:pt x="71" y="950"/>
                  </a:lnTo>
                  <a:lnTo>
                    <a:pt x="60" y="941"/>
                  </a:lnTo>
                  <a:lnTo>
                    <a:pt x="49" y="932"/>
                  </a:lnTo>
                  <a:lnTo>
                    <a:pt x="47" y="906"/>
                  </a:lnTo>
                  <a:lnTo>
                    <a:pt x="47" y="881"/>
                  </a:lnTo>
                  <a:lnTo>
                    <a:pt x="47" y="855"/>
                  </a:lnTo>
                  <a:lnTo>
                    <a:pt x="45" y="843"/>
                  </a:lnTo>
                  <a:lnTo>
                    <a:pt x="42" y="830"/>
                  </a:lnTo>
                  <a:lnTo>
                    <a:pt x="51" y="826"/>
                  </a:lnTo>
                  <a:lnTo>
                    <a:pt x="58" y="823"/>
                  </a:lnTo>
                  <a:lnTo>
                    <a:pt x="71" y="812"/>
                  </a:lnTo>
                  <a:lnTo>
                    <a:pt x="82" y="799"/>
                  </a:lnTo>
                  <a:lnTo>
                    <a:pt x="89" y="785"/>
                  </a:lnTo>
                  <a:lnTo>
                    <a:pt x="94" y="768"/>
                  </a:lnTo>
                  <a:lnTo>
                    <a:pt x="98" y="750"/>
                  </a:lnTo>
                  <a:lnTo>
                    <a:pt x="98" y="734"/>
                  </a:lnTo>
                  <a:lnTo>
                    <a:pt x="100" y="716"/>
                  </a:lnTo>
                  <a:lnTo>
                    <a:pt x="103" y="712"/>
                  </a:lnTo>
                  <a:lnTo>
                    <a:pt x="107" y="709"/>
                  </a:lnTo>
                  <a:lnTo>
                    <a:pt x="112" y="709"/>
                  </a:lnTo>
                  <a:lnTo>
                    <a:pt x="116" y="709"/>
                  </a:lnTo>
                  <a:lnTo>
                    <a:pt x="127" y="710"/>
                  </a:lnTo>
                  <a:lnTo>
                    <a:pt x="132" y="710"/>
                  </a:lnTo>
                  <a:lnTo>
                    <a:pt x="136" y="709"/>
                  </a:lnTo>
                  <a:lnTo>
                    <a:pt x="140" y="703"/>
                  </a:lnTo>
                  <a:lnTo>
                    <a:pt x="140" y="698"/>
                  </a:lnTo>
                  <a:lnTo>
                    <a:pt x="138" y="685"/>
                  </a:lnTo>
                  <a:lnTo>
                    <a:pt x="130" y="662"/>
                  </a:lnTo>
                  <a:lnTo>
                    <a:pt x="123" y="656"/>
                  </a:lnTo>
                  <a:lnTo>
                    <a:pt x="114" y="652"/>
                  </a:lnTo>
                  <a:lnTo>
                    <a:pt x="109" y="656"/>
                  </a:lnTo>
                  <a:lnTo>
                    <a:pt x="103" y="658"/>
                  </a:lnTo>
                  <a:lnTo>
                    <a:pt x="92" y="660"/>
                  </a:lnTo>
                  <a:lnTo>
                    <a:pt x="83" y="658"/>
                  </a:lnTo>
                  <a:lnTo>
                    <a:pt x="72" y="654"/>
                  </a:lnTo>
                  <a:lnTo>
                    <a:pt x="51" y="643"/>
                  </a:lnTo>
                  <a:lnTo>
                    <a:pt x="40" y="640"/>
                  </a:lnTo>
                  <a:lnTo>
                    <a:pt x="29" y="638"/>
                  </a:lnTo>
                  <a:lnTo>
                    <a:pt x="31" y="614"/>
                  </a:lnTo>
                  <a:lnTo>
                    <a:pt x="33" y="591"/>
                  </a:lnTo>
                  <a:lnTo>
                    <a:pt x="36" y="564"/>
                  </a:lnTo>
                  <a:lnTo>
                    <a:pt x="40" y="538"/>
                  </a:lnTo>
                  <a:lnTo>
                    <a:pt x="42" y="513"/>
                  </a:lnTo>
                  <a:lnTo>
                    <a:pt x="38" y="488"/>
                  </a:lnTo>
                  <a:lnTo>
                    <a:pt x="36" y="475"/>
                  </a:lnTo>
                  <a:lnTo>
                    <a:pt x="33" y="464"/>
                  </a:lnTo>
                  <a:lnTo>
                    <a:pt x="27" y="453"/>
                  </a:lnTo>
                  <a:lnTo>
                    <a:pt x="22" y="444"/>
                  </a:lnTo>
                  <a:lnTo>
                    <a:pt x="14" y="437"/>
                  </a:lnTo>
                  <a:lnTo>
                    <a:pt x="7" y="431"/>
                  </a:lnTo>
                  <a:lnTo>
                    <a:pt x="4" y="428"/>
                  </a:lnTo>
                  <a:lnTo>
                    <a:pt x="2" y="424"/>
                  </a:lnTo>
                  <a:lnTo>
                    <a:pt x="0" y="419"/>
                  </a:lnTo>
                  <a:lnTo>
                    <a:pt x="0" y="411"/>
                  </a:lnTo>
                  <a:lnTo>
                    <a:pt x="9" y="408"/>
                  </a:lnTo>
                  <a:lnTo>
                    <a:pt x="16" y="404"/>
                  </a:lnTo>
                  <a:lnTo>
                    <a:pt x="29" y="393"/>
                  </a:lnTo>
                  <a:lnTo>
                    <a:pt x="34" y="388"/>
                  </a:lnTo>
                  <a:lnTo>
                    <a:pt x="42" y="386"/>
                  </a:lnTo>
                  <a:lnTo>
                    <a:pt x="49" y="386"/>
                  </a:lnTo>
                  <a:lnTo>
                    <a:pt x="56" y="391"/>
                  </a:lnTo>
                  <a:lnTo>
                    <a:pt x="62" y="391"/>
                  </a:lnTo>
                  <a:lnTo>
                    <a:pt x="65" y="390"/>
                  </a:lnTo>
                  <a:lnTo>
                    <a:pt x="67" y="381"/>
                  </a:lnTo>
                  <a:lnTo>
                    <a:pt x="65" y="372"/>
                  </a:lnTo>
                  <a:lnTo>
                    <a:pt x="54" y="361"/>
                  </a:lnTo>
                  <a:lnTo>
                    <a:pt x="49" y="355"/>
                  </a:lnTo>
                  <a:lnTo>
                    <a:pt x="45" y="348"/>
                  </a:lnTo>
                  <a:lnTo>
                    <a:pt x="45" y="341"/>
                  </a:lnTo>
                  <a:lnTo>
                    <a:pt x="47" y="335"/>
                  </a:lnTo>
                  <a:lnTo>
                    <a:pt x="56" y="333"/>
                  </a:lnTo>
                  <a:lnTo>
                    <a:pt x="65" y="332"/>
                  </a:lnTo>
                  <a:lnTo>
                    <a:pt x="83" y="324"/>
                  </a:lnTo>
                  <a:lnTo>
                    <a:pt x="92" y="321"/>
                  </a:lnTo>
                  <a:lnTo>
                    <a:pt x="101" y="321"/>
                  </a:lnTo>
                  <a:lnTo>
                    <a:pt x="109" y="323"/>
                  </a:lnTo>
                  <a:lnTo>
                    <a:pt x="114" y="330"/>
                  </a:lnTo>
                  <a:lnTo>
                    <a:pt x="129" y="333"/>
                  </a:lnTo>
                  <a:lnTo>
                    <a:pt x="136" y="330"/>
                  </a:lnTo>
                  <a:lnTo>
                    <a:pt x="141" y="324"/>
                  </a:lnTo>
                  <a:lnTo>
                    <a:pt x="140" y="308"/>
                  </a:lnTo>
                  <a:lnTo>
                    <a:pt x="138" y="292"/>
                  </a:lnTo>
                  <a:lnTo>
                    <a:pt x="138" y="285"/>
                  </a:lnTo>
                  <a:lnTo>
                    <a:pt x="140" y="275"/>
                  </a:lnTo>
                  <a:lnTo>
                    <a:pt x="143" y="268"/>
                  </a:lnTo>
                  <a:lnTo>
                    <a:pt x="149" y="263"/>
                  </a:lnTo>
                  <a:lnTo>
                    <a:pt x="159" y="254"/>
                  </a:lnTo>
                  <a:lnTo>
                    <a:pt x="178" y="256"/>
                  </a:lnTo>
                  <a:lnTo>
                    <a:pt x="194" y="252"/>
                  </a:lnTo>
                  <a:lnTo>
                    <a:pt x="208" y="248"/>
                  </a:lnTo>
                  <a:lnTo>
                    <a:pt x="223" y="241"/>
                  </a:lnTo>
                  <a:lnTo>
                    <a:pt x="250" y="227"/>
                  </a:lnTo>
                  <a:lnTo>
                    <a:pt x="277" y="210"/>
                  </a:lnTo>
                  <a:lnTo>
                    <a:pt x="285" y="216"/>
                  </a:lnTo>
                  <a:lnTo>
                    <a:pt x="290" y="221"/>
                  </a:lnTo>
                  <a:lnTo>
                    <a:pt x="297" y="234"/>
                  </a:lnTo>
                  <a:lnTo>
                    <a:pt x="303" y="248"/>
                  </a:lnTo>
                  <a:lnTo>
                    <a:pt x="306" y="256"/>
                  </a:lnTo>
                  <a:lnTo>
                    <a:pt x="312" y="261"/>
                  </a:lnTo>
                  <a:lnTo>
                    <a:pt x="319" y="261"/>
                  </a:lnTo>
                  <a:lnTo>
                    <a:pt x="328" y="259"/>
                  </a:lnTo>
                  <a:lnTo>
                    <a:pt x="334" y="254"/>
                  </a:lnTo>
                  <a:lnTo>
                    <a:pt x="341" y="250"/>
                  </a:lnTo>
                  <a:lnTo>
                    <a:pt x="355" y="245"/>
                  </a:lnTo>
                  <a:lnTo>
                    <a:pt x="361" y="237"/>
                  </a:lnTo>
                  <a:lnTo>
                    <a:pt x="366" y="228"/>
                  </a:lnTo>
                  <a:lnTo>
                    <a:pt x="364" y="216"/>
                  </a:lnTo>
                  <a:lnTo>
                    <a:pt x="366" y="203"/>
                  </a:lnTo>
                  <a:lnTo>
                    <a:pt x="368" y="192"/>
                  </a:lnTo>
                  <a:lnTo>
                    <a:pt x="373" y="179"/>
                  </a:lnTo>
                  <a:lnTo>
                    <a:pt x="379" y="169"/>
                  </a:lnTo>
                  <a:lnTo>
                    <a:pt x="386" y="159"/>
                  </a:lnTo>
                  <a:lnTo>
                    <a:pt x="404" y="140"/>
                  </a:lnTo>
                  <a:lnTo>
                    <a:pt x="424" y="121"/>
                  </a:lnTo>
                  <a:lnTo>
                    <a:pt x="446" y="103"/>
                  </a:lnTo>
                  <a:lnTo>
                    <a:pt x="466" y="87"/>
                  </a:lnTo>
                  <a:lnTo>
                    <a:pt x="482" y="69"/>
                  </a:lnTo>
                  <a:lnTo>
                    <a:pt x="500" y="71"/>
                  </a:lnTo>
                  <a:lnTo>
                    <a:pt x="517" y="76"/>
                  </a:lnTo>
                  <a:lnTo>
                    <a:pt x="535" y="80"/>
                  </a:lnTo>
                  <a:lnTo>
                    <a:pt x="542" y="82"/>
                  </a:lnTo>
                  <a:lnTo>
                    <a:pt x="551" y="82"/>
                  </a:lnTo>
                  <a:lnTo>
                    <a:pt x="558" y="71"/>
                  </a:lnTo>
                  <a:lnTo>
                    <a:pt x="566" y="63"/>
                  </a:lnTo>
                  <a:lnTo>
                    <a:pt x="575" y="60"/>
                  </a:lnTo>
                  <a:lnTo>
                    <a:pt x="584" y="60"/>
                  </a:lnTo>
                  <a:lnTo>
                    <a:pt x="595" y="62"/>
                  </a:lnTo>
                  <a:lnTo>
                    <a:pt x="604" y="67"/>
                  </a:lnTo>
                  <a:lnTo>
                    <a:pt x="613" y="73"/>
                  </a:lnTo>
                  <a:lnTo>
                    <a:pt x="620" y="82"/>
                  </a:lnTo>
                  <a:lnTo>
                    <a:pt x="631" y="80"/>
                  </a:lnTo>
                  <a:lnTo>
                    <a:pt x="638" y="78"/>
                  </a:lnTo>
                  <a:lnTo>
                    <a:pt x="640" y="69"/>
                  </a:lnTo>
                  <a:lnTo>
                    <a:pt x="642" y="60"/>
                  </a:lnTo>
                  <a:lnTo>
                    <a:pt x="662" y="53"/>
                  </a:lnTo>
                  <a:lnTo>
                    <a:pt x="673" y="51"/>
                  </a:lnTo>
                  <a:lnTo>
                    <a:pt x="678" y="51"/>
                  </a:lnTo>
                  <a:lnTo>
                    <a:pt x="683" y="53"/>
                  </a:lnTo>
                  <a:lnTo>
                    <a:pt x="692" y="60"/>
                  </a:lnTo>
                  <a:lnTo>
                    <a:pt x="703" y="63"/>
                  </a:lnTo>
                  <a:lnTo>
                    <a:pt x="714" y="65"/>
                  </a:lnTo>
                  <a:lnTo>
                    <a:pt x="725" y="65"/>
                  </a:lnTo>
                  <a:lnTo>
                    <a:pt x="736" y="63"/>
                  </a:lnTo>
                  <a:lnTo>
                    <a:pt x="747" y="60"/>
                  </a:lnTo>
                  <a:lnTo>
                    <a:pt x="756" y="54"/>
                  </a:lnTo>
                  <a:lnTo>
                    <a:pt x="767" y="49"/>
                  </a:lnTo>
                  <a:lnTo>
                    <a:pt x="772" y="54"/>
                  </a:lnTo>
                  <a:lnTo>
                    <a:pt x="778" y="58"/>
                  </a:lnTo>
                  <a:lnTo>
                    <a:pt x="792" y="63"/>
                  </a:lnTo>
                  <a:lnTo>
                    <a:pt x="807" y="69"/>
                  </a:lnTo>
                  <a:lnTo>
                    <a:pt x="814" y="74"/>
                  </a:lnTo>
                  <a:lnTo>
                    <a:pt x="819" y="80"/>
                  </a:lnTo>
                  <a:lnTo>
                    <a:pt x="825" y="76"/>
                  </a:lnTo>
                  <a:lnTo>
                    <a:pt x="832" y="73"/>
                  </a:lnTo>
                  <a:lnTo>
                    <a:pt x="843" y="62"/>
                  </a:lnTo>
                  <a:lnTo>
                    <a:pt x="852" y="49"/>
                  </a:lnTo>
                  <a:lnTo>
                    <a:pt x="859" y="36"/>
                  </a:lnTo>
                  <a:lnTo>
                    <a:pt x="868" y="24"/>
                  </a:lnTo>
                  <a:lnTo>
                    <a:pt x="879" y="13"/>
                  </a:lnTo>
                  <a:lnTo>
                    <a:pt x="892" y="4"/>
                  </a:lnTo>
                  <a:lnTo>
                    <a:pt x="899" y="2"/>
                  </a:lnTo>
                  <a:lnTo>
                    <a:pt x="908" y="0"/>
                  </a:lnTo>
                  <a:lnTo>
                    <a:pt x="914" y="4"/>
                  </a:lnTo>
                  <a:lnTo>
                    <a:pt x="917" y="18"/>
                  </a:lnTo>
                  <a:lnTo>
                    <a:pt x="925" y="33"/>
                  </a:lnTo>
                  <a:lnTo>
                    <a:pt x="943" y="62"/>
                  </a:lnTo>
                  <a:lnTo>
                    <a:pt x="948" y="78"/>
                  </a:lnTo>
                  <a:lnTo>
                    <a:pt x="952" y="92"/>
                  </a:lnTo>
                  <a:lnTo>
                    <a:pt x="952" y="102"/>
                  </a:lnTo>
                  <a:lnTo>
                    <a:pt x="952" y="109"/>
                  </a:lnTo>
                  <a:lnTo>
                    <a:pt x="948" y="118"/>
                  </a:lnTo>
                  <a:lnTo>
                    <a:pt x="944" y="127"/>
                  </a:lnTo>
                  <a:lnTo>
                    <a:pt x="944" y="143"/>
                  </a:lnTo>
                  <a:lnTo>
                    <a:pt x="946" y="158"/>
                  </a:lnTo>
                  <a:lnTo>
                    <a:pt x="948" y="174"/>
                  </a:lnTo>
                  <a:lnTo>
                    <a:pt x="954" y="190"/>
                  </a:lnTo>
                  <a:lnTo>
                    <a:pt x="964" y="221"/>
                  </a:lnTo>
                  <a:lnTo>
                    <a:pt x="975" y="254"/>
                  </a:lnTo>
                  <a:lnTo>
                    <a:pt x="981" y="268"/>
                  </a:lnTo>
                  <a:lnTo>
                    <a:pt x="983" y="283"/>
                  </a:lnTo>
                  <a:lnTo>
                    <a:pt x="986" y="299"/>
                  </a:lnTo>
                  <a:lnTo>
                    <a:pt x="986" y="314"/>
                  </a:lnTo>
                  <a:lnTo>
                    <a:pt x="984" y="328"/>
                  </a:lnTo>
                  <a:lnTo>
                    <a:pt x="979" y="343"/>
                  </a:lnTo>
                  <a:lnTo>
                    <a:pt x="972" y="357"/>
                  </a:lnTo>
                  <a:lnTo>
                    <a:pt x="961" y="372"/>
                  </a:lnTo>
                  <a:lnTo>
                    <a:pt x="959" y="395"/>
                  </a:lnTo>
                  <a:lnTo>
                    <a:pt x="959" y="419"/>
                  </a:lnTo>
                  <a:lnTo>
                    <a:pt x="963" y="466"/>
                  </a:lnTo>
                  <a:lnTo>
                    <a:pt x="964" y="491"/>
                  </a:lnTo>
                  <a:lnTo>
                    <a:pt x="964" y="517"/>
                  </a:lnTo>
                  <a:lnTo>
                    <a:pt x="963" y="542"/>
                  </a:lnTo>
                  <a:lnTo>
                    <a:pt x="959" y="567"/>
                  </a:lnTo>
                  <a:lnTo>
                    <a:pt x="957" y="575"/>
                  </a:lnTo>
                  <a:lnTo>
                    <a:pt x="952" y="582"/>
                  </a:lnTo>
                  <a:lnTo>
                    <a:pt x="948" y="589"/>
                  </a:lnTo>
                  <a:lnTo>
                    <a:pt x="944" y="594"/>
                  </a:lnTo>
                  <a:lnTo>
                    <a:pt x="943" y="607"/>
                  </a:lnTo>
                  <a:lnTo>
                    <a:pt x="941" y="620"/>
                  </a:lnTo>
                  <a:lnTo>
                    <a:pt x="941" y="642"/>
                  </a:lnTo>
                  <a:lnTo>
                    <a:pt x="943" y="665"/>
                  </a:lnTo>
                  <a:lnTo>
                    <a:pt x="944" y="691"/>
                  </a:lnTo>
                  <a:lnTo>
                    <a:pt x="943" y="698"/>
                  </a:lnTo>
                  <a:lnTo>
                    <a:pt x="941" y="703"/>
                  </a:lnTo>
                  <a:lnTo>
                    <a:pt x="937" y="707"/>
                  </a:lnTo>
                  <a:lnTo>
                    <a:pt x="937" y="712"/>
                  </a:lnTo>
                  <a:lnTo>
                    <a:pt x="941" y="721"/>
                  </a:lnTo>
                  <a:lnTo>
                    <a:pt x="943" y="730"/>
                  </a:lnTo>
                  <a:lnTo>
                    <a:pt x="952" y="748"/>
                  </a:lnTo>
                  <a:lnTo>
                    <a:pt x="961" y="767"/>
                  </a:lnTo>
                  <a:lnTo>
                    <a:pt x="963" y="776"/>
                  </a:lnTo>
                  <a:lnTo>
                    <a:pt x="966" y="785"/>
                  </a:lnTo>
                  <a:lnTo>
                    <a:pt x="964" y="794"/>
                  </a:lnTo>
                  <a:lnTo>
                    <a:pt x="959" y="801"/>
                  </a:lnTo>
                  <a:lnTo>
                    <a:pt x="950" y="814"/>
                  </a:lnTo>
                  <a:lnTo>
                    <a:pt x="946" y="821"/>
                  </a:lnTo>
                  <a:lnTo>
                    <a:pt x="944" y="828"/>
                  </a:lnTo>
                  <a:lnTo>
                    <a:pt x="944" y="837"/>
                  </a:lnTo>
                  <a:lnTo>
                    <a:pt x="946" y="846"/>
                  </a:lnTo>
                  <a:lnTo>
                    <a:pt x="950" y="848"/>
                  </a:lnTo>
                  <a:lnTo>
                    <a:pt x="955" y="854"/>
                  </a:lnTo>
                  <a:lnTo>
                    <a:pt x="961" y="861"/>
                  </a:lnTo>
                  <a:lnTo>
                    <a:pt x="972" y="863"/>
                  </a:lnTo>
                  <a:lnTo>
                    <a:pt x="983" y="863"/>
                  </a:lnTo>
                  <a:lnTo>
                    <a:pt x="1004" y="845"/>
                  </a:lnTo>
                  <a:lnTo>
                    <a:pt x="1013" y="834"/>
                  </a:lnTo>
                  <a:lnTo>
                    <a:pt x="1017" y="828"/>
                  </a:lnTo>
                  <a:lnTo>
                    <a:pt x="1019" y="821"/>
                  </a:lnTo>
                  <a:lnTo>
                    <a:pt x="1024" y="821"/>
                  </a:lnTo>
                  <a:lnTo>
                    <a:pt x="1028" y="819"/>
                  </a:lnTo>
                  <a:lnTo>
                    <a:pt x="1033" y="812"/>
                  </a:lnTo>
                  <a:lnTo>
                    <a:pt x="1039" y="805"/>
                  </a:lnTo>
                  <a:lnTo>
                    <a:pt x="1044" y="803"/>
                  </a:lnTo>
                  <a:lnTo>
                    <a:pt x="1048" y="805"/>
                  </a:lnTo>
                  <a:lnTo>
                    <a:pt x="1051" y="812"/>
                  </a:lnTo>
                  <a:lnTo>
                    <a:pt x="1055" y="821"/>
                  </a:lnTo>
                  <a:lnTo>
                    <a:pt x="1055" y="830"/>
                  </a:lnTo>
                  <a:lnTo>
                    <a:pt x="1055" y="839"/>
                  </a:lnTo>
                  <a:lnTo>
                    <a:pt x="1051" y="861"/>
                  </a:lnTo>
                  <a:lnTo>
                    <a:pt x="1044" y="884"/>
                  </a:lnTo>
                  <a:lnTo>
                    <a:pt x="1028" y="937"/>
                  </a:lnTo>
                  <a:lnTo>
                    <a:pt x="1019" y="964"/>
                  </a:lnTo>
                  <a:lnTo>
                    <a:pt x="1012" y="993"/>
                  </a:lnTo>
                  <a:lnTo>
                    <a:pt x="1010" y="1009"/>
                  </a:lnTo>
                  <a:lnTo>
                    <a:pt x="1010" y="1026"/>
                  </a:lnTo>
                  <a:lnTo>
                    <a:pt x="1008" y="1055"/>
                  </a:lnTo>
                  <a:lnTo>
                    <a:pt x="1006" y="1067"/>
                  </a:lnTo>
                  <a:lnTo>
                    <a:pt x="1002" y="1080"/>
                  </a:lnTo>
                  <a:lnTo>
                    <a:pt x="995" y="1091"/>
                  </a:lnTo>
                  <a:lnTo>
                    <a:pt x="984" y="1100"/>
                  </a:lnTo>
                  <a:lnTo>
                    <a:pt x="963" y="1093"/>
                  </a:lnTo>
                  <a:lnTo>
                    <a:pt x="950" y="1089"/>
                  </a:lnTo>
                  <a:lnTo>
                    <a:pt x="937" y="1087"/>
                  </a:lnTo>
                  <a:lnTo>
                    <a:pt x="925" y="1087"/>
                  </a:lnTo>
                  <a:lnTo>
                    <a:pt x="915" y="1089"/>
                  </a:lnTo>
                  <a:lnTo>
                    <a:pt x="910" y="1093"/>
                  </a:lnTo>
                  <a:lnTo>
                    <a:pt x="906" y="1096"/>
                  </a:lnTo>
                  <a:lnTo>
                    <a:pt x="903" y="1102"/>
                  </a:lnTo>
                  <a:lnTo>
                    <a:pt x="899" y="1107"/>
                  </a:lnTo>
                  <a:lnTo>
                    <a:pt x="892" y="1109"/>
                  </a:lnTo>
                  <a:lnTo>
                    <a:pt x="883" y="1109"/>
                  </a:lnTo>
                  <a:lnTo>
                    <a:pt x="867" y="1089"/>
                  </a:lnTo>
                  <a:lnTo>
                    <a:pt x="856" y="1080"/>
                  </a:lnTo>
                  <a:lnTo>
                    <a:pt x="847" y="1073"/>
                  </a:lnTo>
                  <a:lnTo>
                    <a:pt x="836" y="1066"/>
                  </a:lnTo>
                  <a:lnTo>
                    <a:pt x="823" y="1060"/>
                  </a:lnTo>
                  <a:lnTo>
                    <a:pt x="810" y="1055"/>
                  </a:lnTo>
                  <a:lnTo>
                    <a:pt x="798" y="1051"/>
                  </a:lnTo>
                  <a:lnTo>
                    <a:pt x="789" y="1058"/>
                  </a:lnTo>
                  <a:lnTo>
                    <a:pt x="780" y="1064"/>
                  </a:lnTo>
                  <a:lnTo>
                    <a:pt x="767" y="1080"/>
                  </a:lnTo>
                  <a:lnTo>
                    <a:pt x="758" y="1098"/>
                  </a:lnTo>
                  <a:lnTo>
                    <a:pt x="750" y="1118"/>
                  </a:lnTo>
                  <a:lnTo>
                    <a:pt x="740" y="1122"/>
                  </a:lnTo>
                  <a:lnTo>
                    <a:pt x="727" y="1125"/>
                  </a:lnTo>
                  <a:lnTo>
                    <a:pt x="721" y="1127"/>
                  </a:lnTo>
                  <a:lnTo>
                    <a:pt x="718" y="1131"/>
                  </a:lnTo>
                  <a:lnTo>
                    <a:pt x="714" y="1136"/>
                  </a:lnTo>
                  <a:lnTo>
                    <a:pt x="712" y="1144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248485" y="404664"/>
              <a:ext cx="2686614" cy="1809931"/>
            </a:xfrm>
            <a:custGeom>
              <a:avLst/>
              <a:gdLst/>
              <a:ahLst/>
              <a:cxnLst>
                <a:cxn ang="0">
                  <a:pos x="1293" y="961"/>
                </a:cxn>
                <a:cxn ang="0">
                  <a:pos x="1320" y="1021"/>
                </a:cxn>
                <a:cxn ang="0">
                  <a:pos x="1309" y="1059"/>
                </a:cxn>
                <a:cxn ang="0">
                  <a:pos x="1262" y="1106"/>
                </a:cxn>
                <a:cxn ang="0">
                  <a:pos x="1229" y="1137"/>
                </a:cxn>
                <a:cxn ang="0">
                  <a:pos x="1182" y="1111"/>
                </a:cxn>
                <a:cxn ang="0">
                  <a:pos x="1146" y="1120"/>
                </a:cxn>
                <a:cxn ang="0">
                  <a:pos x="1093" y="1110"/>
                </a:cxn>
                <a:cxn ang="0">
                  <a:pos x="1052" y="1117"/>
                </a:cxn>
                <a:cxn ang="0">
                  <a:pos x="1041" y="1137"/>
                </a:cxn>
                <a:cxn ang="0">
                  <a:pos x="1005" y="1119"/>
                </a:cxn>
                <a:cxn ang="0">
                  <a:pos x="961" y="1139"/>
                </a:cxn>
                <a:cxn ang="0">
                  <a:pos x="910" y="1128"/>
                </a:cxn>
                <a:cxn ang="0">
                  <a:pos x="885" y="1111"/>
                </a:cxn>
                <a:cxn ang="0">
                  <a:pos x="745" y="1070"/>
                </a:cxn>
                <a:cxn ang="0">
                  <a:pos x="696" y="1030"/>
                </a:cxn>
                <a:cxn ang="0">
                  <a:pos x="678" y="1010"/>
                </a:cxn>
                <a:cxn ang="0">
                  <a:pos x="577" y="1028"/>
                </a:cxn>
                <a:cxn ang="0">
                  <a:pos x="535" y="1019"/>
                </a:cxn>
                <a:cxn ang="0">
                  <a:pos x="517" y="999"/>
                </a:cxn>
                <a:cxn ang="0">
                  <a:pos x="482" y="1017"/>
                </a:cxn>
                <a:cxn ang="0">
                  <a:pos x="428" y="1068"/>
                </a:cxn>
                <a:cxn ang="0">
                  <a:pos x="379" y="1044"/>
                </a:cxn>
                <a:cxn ang="0">
                  <a:pos x="372" y="1004"/>
                </a:cxn>
                <a:cxn ang="0">
                  <a:pos x="403" y="827"/>
                </a:cxn>
                <a:cxn ang="0">
                  <a:pos x="390" y="811"/>
                </a:cxn>
                <a:cxn ang="0">
                  <a:pos x="408" y="787"/>
                </a:cxn>
                <a:cxn ang="0">
                  <a:pos x="412" y="762"/>
                </a:cxn>
                <a:cxn ang="0">
                  <a:pos x="392" y="745"/>
                </a:cxn>
                <a:cxn ang="0">
                  <a:pos x="350" y="745"/>
                </a:cxn>
                <a:cxn ang="0">
                  <a:pos x="292" y="705"/>
                </a:cxn>
                <a:cxn ang="0">
                  <a:pos x="267" y="691"/>
                </a:cxn>
                <a:cxn ang="0">
                  <a:pos x="243" y="647"/>
                </a:cxn>
                <a:cxn ang="0">
                  <a:pos x="241" y="608"/>
                </a:cxn>
                <a:cxn ang="0">
                  <a:pos x="281" y="526"/>
                </a:cxn>
                <a:cxn ang="0">
                  <a:pos x="287" y="486"/>
                </a:cxn>
                <a:cxn ang="0">
                  <a:pos x="230" y="448"/>
                </a:cxn>
                <a:cxn ang="0">
                  <a:pos x="189" y="367"/>
                </a:cxn>
                <a:cxn ang="0">
                  <a:pos x="129" y="365"/>
                </a:cxn>
                <a:cxn ang="0">
                  <a:pos x="89" y="323"/>
                </a:cxn>
                <a:cxn ang="0">
                  <a:pos x="56" y="328"/>
                </a:cxn>
                <a:cxn ang="0">
                  <a:pos x="0" y="247"/>
                </a:cxn>
                <a:cxn ang="0">
                  <a:pos x="154" y="218"/>
                </a:cxn>
                <a:cxn ang="0">
                  <a:pos x="267" y="220"/>
                </a:cxn>
                <a:cxn ang="0">
                  <a:pos x="421" y="214"/>
                </a:cxn>
                <a:cxn ang="0">
                  <a:pos x="432" y="223"/>
                </a:cxn>
                <a:cxn ang="0">
                  <a:pos x="569" y="218"/>
                </a:cxn>
                <a:cxn ang="0">
                  <a:pos x="642" y="189"/>
                </a:cxn>
                <a:cxn ang="0">
                  <a:pos x="682" y="116"/>
                </a:cxn>
                <a:cxn ang="0">
                  <a:pos x="707" y="24"/>
                </a:cxn>
                <a:cxn ang="0">
                  <a:pos x="751" y="31"/>
                </a:cxn>
                <a:cxn ang="0">
                  <a:pos x="852" y="254"/>
                </a:cxn>
                <a:cxn ang="0">
                  <a:pos x="898" y="370"/>
                </a:cxn>
                <a:cxn ang="0">
                  <a:pos x="1012" y="528"/>
                </a:cxn>
                <a:cxn ang="0">
                  <a:pos x="1059" y="602"/>
                </a:cxn>
                <a:cxn ang="0">
                  <a:pos x="1153" y="729"/>
                </a:cxn>
                <a:cxn ang="0">
                  <a:pos x="1179" y="780"/>
                </a:cxn>
                <a:cxn ang="0">
                  <a:pos x="1208" y="829"/>
                </a:cxn>
                <a:cxn ang="0">
                  <a:pos x="1222" y="858"/>
                </a:cxn>
                <a:cxn ang="0">
                  <a:pos x="1258" y="901"/>
                </a:cxn>
                <a:cxn ang="0">
                  <a:pos x="1260" y="921"/>
                </a:cxn>
              </a:cxnLst>
              <a:rect l="0" t="0" r="r" b="b"/>
              <a:pathLst>
                <a:path w="1322" h="1139">
                  <a:moveTo>
                    <a:pt x="1260" y="921"/>
                  </a:moveTo>
                  <a:lnTo>
                    <a:pt x="1260" y="921"/>
                  </a:lnTo>
                  <a:lnTo>
                    <a:pt x="1269" y="934"/>
                  </a:lnTo>
                  <a:lnTo>
                    <a:pt x="1282" y="948"/>
                  </a:lnTo>
                  <a:lnTo>
                    <a:pt x="1293" y="961"/>
                  </a:lnTo>
                  <a:lnTo>
                    <a:pt x="1304" y="975"/>
                  </a:lnTo>
                  <a:lnTo>
                    <a:pt x="1313" y="992"/>
                  </a:lnTo>
                  <a:lnTo>
                    <a:pt x="1316" y="1001"/>
                  </a:lnTo>
                  <a:lnTo>
                    <a:pt x="1318" y="1010"/>
                  </a:lnTo>
                  <a:lnTo>
                    <a:pt x="1320" y="1021"/>
                  </a:lnTo>
                  <a:lnTo>
                    <a:pt x="1322" y="1032"/>
                  </a:lnTo>
                  <a:lnTo>
                    <a:pt x="1320" y="1043"/>
                  </a:lnTo>
                  <a:lnTo>
                    <a:pt x="1318" y="1057"/>
                  </a:lnTo>
                  <a:lnTo>
                    <a:pt x="1318" y="1057"/>
                  </a:lnTo>
                  <a:lnTo>
                    <a:pt x="1309" y="1059"/>
                  </a:lnTo>
                  <a:lnTo>
                    <a:pt x="1302" y="1061"/>
                  </a:lnTo>
                  <a:lnTo>
                    <a:pt x="1289" y="1070"/>
                  </a:lnTo>
                  <a:lnTo>
                    <a:pt x="1278" y="1081"/>
                  </a:lnTo>
                  <a:lnTo>
                    <a:pt x="1269" y="1093"/>
                  </a:lnTo>
                  <a:lnTo>
                    <a:pt x="1262" y="1106"/>
                  </a:lnTo>
                  <a:lnTo>
                    <a:pt x="1253" y="1119"/>
                  </a:lnTo>
                  <a:lnTo>
                    <a:pt x="1242" y="1130"/>
                  </a:lnTo>
                  <a:lnTo>
                    <a:pt x="1235" y="1133"/>
                  </a:lnTo>
                  <a:lnTo>
                    <a:pt x="1229" y="1137"/>
                  </a:lnTo>
                  <a:lnTo>
                    <a:pt x="1229" y="1137"/>
                  </a:lnTo>
                  <a:lnTo>
                    <a:pt x="1224" y="1131"/>
                  </a:lnTo>
                  <a:lnTo>
                    <a:pt x="1217" y="1126"/>
                  </a:lnTo>
                  <a:lnTo>
                    <a:pt x="1202" y="1120"/>
                  </a:lnTo>
                  <a:lnTo>
                    <a:pt x="1188" y="1115"/>
                  </a:lnTo>
                  <a:lnTo>
                    <a:pt x="1182" y="1111"/>
                  </a:lnTo>
                  <a:lnTo>
                    <a:pt x="1177" y="1106"/>
                  </a:lnTo>
                  <a:lnTo>
                    <a:pt x="1177" y="1106"/>
                  </a:lnTo>
                  <a:lnTo>
                    <a:pt x="1166" y="1111"/>
                  </a:lnTo>
                  <a:lnTo>
                    <a:pt x="1157" y="1117"/>
                  </a:lnTo>
                  <a:lnTo>
                    <a:pt x="1146" y="1120"/>
                  </a:lnTo>
                  <a:lnTo>
                    <a:pt x="1135" y="1122"/>
                  </a:lnTo>
                  <a:lnTo>
                    <a:pt x="1124" y="1122"/>
                  </a:lnTo>
                  <a:lnTo>
                    <a:pt x="1113" y="1120"/>
                  </a:lnTo>
                  <a:lnTo>
                    <a:pt x="1102" y="1117"/>
                  </a:lnTo>
                  <a:lnTo>
                    <a:pt x="1093" y="1110"/>
                  </a:lnTo>
                  <a:lnTo>
                    <a:pt x="1093" y="1110"/>
                  </a:lnTo>
                  <a:lnTo>
                    <a:pt x="1088" y="1108"/>
                  </a:lnTo>
                  <a:lnTo>
                    <a:pt x="1083" y="1108"/>
                  </a:lnTo>
                  <a:lnTo>
                    <a:pt x="1072" y="1110"/>
                  </a:lnTo>
                  <a:lnTo>
                    <a:pt x="1052" y="1117"/>
                  </a:lnTo>
                  <a:lnTo>
                    <a:pt x="1052" y="1117"/>
                  </a:lnTo>
                  <a:lnTo>
                    <a:pt x="1050" y="1126"/>
                  </a:lnTo>
                  <a:lnTo>
                    <a:pt x="1048" y="1135"/>
                  </a:lnTo>
                  <a:lnTo>
                    <a:pt x="1048" y="1135"/>
                  </a:lnTo>
                  <a:lnTo>
                    <a:pt x="1041" y="1137"/>
                  </a:lnTo>
                  <a:lnTo>
                    <a:pt x="1030" y="1139"/>
                  </a:lnTo>
                  <a:lnTo>
                    <a:pt x="1030" y="1139"/>
                  </a:lnTo>
                  <a:lnTo>
                    <a:pt x="1023" y="1130"/>
                  </a:lnTo>
                  <a:lnTo>
                    <a:pt x="1014" y="1124"/>
                  </a:lnTo>
                  <a:lnTo>
                    <a:pt x="1005" y="1119"/>
                  </a:lnTo>
                  <a:lnTo>
                    <a:pt x="994" y="1117"/>
                  </a:lnTo>
                  <a:lnTo>
                    <a:pt x="985" y="1117"/>
                  </a:lnTo>
                  <a:lnTo>
                    <a:pt x="976" y="1120"/>
                  </a:lnTo>
                  <a:lnTo>
                    <a:pt x="968" y="1128"/>
                  </a:lnTo>
                  <a:lnTo>
                    <a:pt x="961" y="1139"/>
                  </a:lnTo>
                  <a:lnTo>
                    <a:pt x="961" y="1139"/>
                  </a:lnTo>
                  <a:lnTo>
                    <a:pt x="952" y="1139"/>
                  </a:lnTo>
                  <a:lnTo>
                    <a:pt x="945" y="1137"/>
                  </a:lnTo>
                  <a:lnTo>
                    <a:pt x="927" y="1133"/>
                  </a:lnTo>
                  <a:lnTo>
                    <a:pt x="910" y="1128"/>
                  </a:lnTo>
                  <a:lnTo>
                    <a:pt x="892" y="1126"/>
                  </a:lnTo>
                  <a:lnTo>
                    <a:pt x="892" y="1126"/>
                  </a:lnTo>
                  <a:lnTo>
                    <a:pt x="889" y="1119"/>
                  </a:lnTo>
                  <a:lnTo>
                    <a:pt x="885" y="1111"/>
                  </a:lnTo>
                  <a:lnTo>
                    <a:pt x="885" y="1111"/>
                  </a:lnTo>
                  <a:lnTo>
                    <a:pt x="861" y="1110"/>
                  </a:lnTo>
                  <a:lnTo>
                    <a:pt x="836" y="1104"/>
                  </a:lnTo>
                  <a:lnTo>
                    <a:pt x="812" y="1097"/>
                  </a:lnTo>
                  <a:lnTo>
                    <a:pt x="791" y="1088"/>
                  </a:lnTo>
                  <a:lnTo>
                    <a:pt x="745" y="1070"/>
                  </a:lnTo>
                  <a:lnTo>
                    <a:pt x="722" y="1062"/>
                  </a:lnTo>
                  <a:lnTo>
                    <a:pt x="698" y="1057"/>
                  </a:lnTo>
                  <a:lnTo>
                    <a:pt x="698" y="1057"/>
                  </a:lnTo>
                  <a:lnTo>
                    <a:pt x="698" y="1037"/>
                  </a:lnTo>
                  <a:lnTo>
                    <a:pt x="696" y="1030"/>
                  </a:lnTo>
                  <a:lnTo>
                    <a:pt x="695" y="1023"/>
                  </a:lnTo>
                  <a:lnTo>
                    <a:pt x="691" y="1019"/>
                  </a:lnTo>
                  <a:lnTo>
                    <a:pt x="687" y="1014"/>
                  </a:lnTo>
                  <a:lnTo>
                    <a:pt x="684" y="1012"/>
                  </a:lnTo>
                  <a:lnTo>
                    <a:pt x="678" y="1010"/>
                  </a:lnTo>
                  <a:lnTo>
                    <a:pt x="667" y="1008"/>
                  </a:lnTo>
                  <a:lnTo>
                    <a:pt x="655" y="1010"/>
                  </a:lnTo>
                  <a:lnTo>
                    <a:pt x="624" y="1017"/>
                  </a:lnTo>
                  <a:lnTo>
                    <a:pt x="593" y="1026"/>
                  </a:lnTo>
                  <a:lnTo>
                    <a:pt x="577" y="1028"/>
                  </a:lnTo>
                  <a:lnTo>
                    <a:pt x="562" y="1030"/>
                  </a:lnTo>
                  <a:lnTo>
                    <a:pt x="550" y="1028"/>
                  </a:lnTo>
                  <a:lnTo>
                    <a:pt x="544" y="1026"/>
                  </a:lnTo>
                  <a:lnTo>
                    <a:pt x="539" y="1023"/>
                  </a:lnTo>
                  <a:lnTo>
                    <a:pt x="535" y="1019"/>
                  </a:lnTo>
                  <a:lnTo>
                    <a:pt x="530" y="1014"/>
                  </a:lnTo>
                  <a:lnTo>
                    <a:pt x="526" y="1008"/>
                  </a:lnTo>
                  <a:lnTo>
                    <a:pt x="524" y="1001"/>
                  </a:lnTo>
                  <a:lnTo>
                    <a:pt x="524" y="1001"/>
                  </a:lnTo>
                  <a:lnTo>
                    <a:pt x="517" y="999"/>
                  </a:lnTo>
                  <a:lnTo>
                    <a:pt x="510" y="999"/>
                  </a:lnTo>
                  <a:lnTo>
                    <a:pt x="502" y="999"/>
                  </a:lnTo>
                  <a:lnTo>
                    <a:pt x="497" y="1001"/>
                  </a:lnTo>
                  <a:lnTo>
                    <a:pt x="488" y="1008"/>
                  </a:lnTo>
                  <a:lnTo>
                    <a:pt x="482" y="1017"/>
                  </a:lnTo>
                  <a:lnTo>
                    <a:pt x="477" y="1028"/>
                  </a:lnTo>
                  <a:lnTo>
                    <a:pt x="473" y="1039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28" y="1068"/>
                  </a:lnTo>
                  <a:lnTo>
                    <a:pt x="408" y="1068"/>
                  </a:lnTo>
                  <a:lnTo>
                    <a:pt x="388" y="1066"/>
                  </a:lnTo>
                  <a:lnTo>
                    <a:pt x="388" y="1066"/>
                  </a:lnTo>
                  <a:lnTo>
                    <a:pt x="383" y="1055"/>
                  </a:lnTo>
                  <a:lnTo>
                    <a:pt x="379" y="1044"/>
                  </a:lnTo>
                  <a:lnTo>
                    <a:pt x="374" y="1035"/>
                  </a:lnTo>
                  <a:lnTo>
                    <a:pt x="370" y="1032"/>
                  </a:lnTo>
                  <a:lnTo>
                    <a:pt x="365" y="1030"/>
                  </a:lnTo>
                  <a:lnTo>
                    <a:pt x="365" y="1030"/>
                  </a:lnTo>
                  <a:lnTo>
                    <a:pt x="372" y="1004"/>
                  </a:lnTo>
                  <a:lnTo>
                    <a:pt x="377" y="979"/>
                  </a:lnTo>
                  <a:lnTo>
                    <a:pt x="388" y="927"/>
                  </a:lnTo>
                  <a:lnTo>
                    <a:pt x="395" y="876"/>
                  </a:lnTo>
                  <a:lnTo>
                    <a:pt x="403" y="827"/>
                  </a:lnTo>
                  <a:lnTo>
                    <a:pt x="403" y="827"/>
                  </a:lnTo>
                  <a:lnTo>
                    <a:pt x="401" y="823"/>
                  </a:lnTo>
                  <a:lnTo>
                    <a:pt x="397" y="820"/>
                  </a:lnTo>
                  <a:lnTo>
                    <a:pt x="392" y="816"/>
                  </a:lnTo>
                  <a:lnTo>
                    <a:pt x="390" y="811"/>
                  </a:lnTo>
                  <a:lnTo>
                    <a:pt x="390" y="811"/>
                  </a:lnTo>
                  <a:lnTo>
                    <a:pt x="390" y="803"/>
                  </a:lnTo>
                  <a:lnTo>
                    <a:pt x="394" y="798"/>
                  </a:lnTo>
                  <a:lnTo>
                    <a:pt x="397" y="794"/>
                  </a:lnTo>
                  <a:lnTo>
                    <a:pt x="403" y="791"/>
                  </a:lnTo>
                  <a:lnTo>
                    <a:pt x="408" y="787"/>
                  </a:lnTo>
                  <a:lnTo>
                    <a:pt x="414" y="783"/>
                  </a:lnTo>
                  <a:lnTo>
                    <a:pt x="417" y="778"/>
                  </a:lnTo>
                  <a:lnTo>
                    <a:pt x="421" y="771"/>
                  </a:lnTo>
                  <a:lnTo>
                    <a:pt x="421" y="771"/>
                  </a:lnTo>
                  <a:lnTo>
                    <a:pt x="412" y="762"/>
                  </a:lnTo>
                  <a:lnTo>
                    <a:pt x="404" y="758"/>
                  </a:lnTo>
                  <a:lnTo>
                    <a:pt x="404" y="758"/>
                  </a:lnTo>
                  <a:lnTo>
                    <a:pt x="399" y="751"/>
                  </a:lnTo>
                  <a:lnTo>
                    <a:pt x="392" y="745"/>
                  </a:lnTo>
                  <a:lnTo>
                    <a:pt x="392" y="745"/>
                  </a:lnTo>
                  <a:lnTo>
                    <a:pt x="383" y="749"/>
                  </a:lnTo>
                  <a:lnTo>
                    <a:pt x="374" y="751"/>
                  </a:lnTo>
                  <a:lnTo>
                    <a:pt x="365" y="751"/>
                  </a:lnTo>
                  <a:lnTo>
                    <a:pt x="357" y="749"/>
                  </a:lnTo>
                  <a:lnTo>
                    <a:pt x="350" y="745"/>
                  </a:lnTo>
                  <a:lnTo>
                    <a:pt x="343" y="742"/>
                  </a:lnTo>
                  <a:lnTo>
                    <a:pt x="328" y="731"/>
                  </a:lnTo>
                  <a:lnTo>
                    <a:pt x="316" y="720"/>
                  </a:lnTo>
                  <a:lnTo>
                    <a:pt x="301" y="709"/>
                  </a:lnTo>
                  <a:lnTo>
                    <a:pt x="292" y="705"/>
                  </a:lnTo>
                  <a:lnTo>
                    <a:pt x="285" y="704"/>
                  </a:lnTo>
                  <a:lnTo>
                    <a:pt x="276" y="702"/>
                  </a:lnTo>
                  <a:lnTo>
                    <a:pt x="267" y="702"/>
                  </a:lnTo>
                  <a:lnTo>
                    <a:pt x="267" y="702"/>
                  </a:lnTo>
                  <a:lnTo>
                    <a:pt x="267" y="691"/>
                  </a:lnTo>
                  <a:lnTo>
                    <a:pt x="263" y="682"/>
                  </a:lnTo>
                  <a:lnTo>
                    <a:pt x="259" y="675"/>
                  </a:lnTo>
                  <a:lnTo>
                    <a:pt x="256" y="667"/>
                  </a:lnTo>
                  <a:lnTo>
                    <a:pt x="247" y="655"/>
                  </a:lnTo>
                  <a:lnTo>
                    <a:pt x="243" y="647"/>
                  </a:lnTo>
                  <a:lnTo>
                    <a:pt x="240" y="640"/>
                  </a:lnTo>
                  <a:lnTo>
                    <a:pt x="240" y="640"/>
                  </a:lnTo>
                  <a:lnTo>
                    <a:pt x="240" y="629"/>
                  </a:lnTo>
                  <a:lnTo>
                    <a:pt x="240" y="618"/>
                  </a:lnTo>
                  <a:lnTo>
                    <a:pt x="241" y="608"/>
                  </a:lnTo>
                  <a:lnTo>
                    <a:pt x="245" y="599"/>
                  </a:lnTo>
                  <a:lnTo>
                    <a:pt x="254" y="580"/>
                  </a:lnTo>
                  <a:lnTo>
                    <a:pt x="263" y="562"/>
                  </a:lnTo>
                  <a:lnTo>
                    <a:pt x="274" y="546"/>
                  </a:lnTo>
                  <a:lnTo>
                    <a:pt x="281" y="526"/>
                  </a:lnTo>
                  <a:lnTo>
                    <a:pt x="285" y="517"/>
                  </a:lnTo>
                  <a:lnTo>
                    <a:pt x="287" y="508"/>
                  </a:lnTo>
                  <a:lnTo>
                    <a:pt x="287" y="497"/>
                  </a:lnTo>
                  <a:lnTo>
                    <a:pt x="287" y="486"/>
                  </a:lnTo>
                  <a:lnTo>
                    <a:pt x="287" y="486"/>
                  </a:lnTo>
                  <a:lnTo>
                    <a:pt x="276" y="477"/>
                  </a:lnTo>
                  <a:lnTo>
                    <a:pt x="276" y="477"/>
                  </a:lnTo>
                  <a:lnTo>
                    <a:pt x="259" y="470"/>
                  </a:lnTo>
                  <a:lnTo>
                    <a:pt x="245" y="461"/>
                  </a:lnTo>
                  <a:lnTo>
                    <a:pt x="230" y="448"/>
                  </a:lnTo>
                  <a:lnTo>
                    <a:pt x="220" y="435"/>
                  </a:lnTo>
                  <a:lnTo>
                    <a:pt x="209" y="419"/>
                  </a:lnTo>
                  <a:lnTo>
                    <a:pt x="201" y="403"/>
                  </a:lnTo>
                  <a:lnTo>
                    <a:pt x="194" y="385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74" y="368"/>
                  </a:lnTo>
                  <a:lnTo>
                    <a:pt x="158" y="370"/>
                  </a:lnTo>
                  <a:lnTo>
                    <a:pt x="143" y="368"/>
                  </a:lnTo>
                  <a:lnTo>
                    <a:pt x="129" y="365"/>
                  </a:lnTo>
                  <a:lnTo>
                    <a:pt x="116" y="357"/>
                  </a:lnTo>
                  <a:lnTo>
                    <a:pt x="105" y="350"/>
                  </a:lnTo>
                  <a:lnTo>
                    <a:pt x="96" y="338"/>
                  </a:lnTo>
                  <a:lnTo>
                    <a:pt x="89" y="323"/>
                  </a:lnTo>
                  <a:lnTo>
                    <a:pt x="89" y="323"/>
                  </a:lnTo>
                  <a:lnTo>
                    <a:pt x="80" y="327"/>
                  </a:lnTo>
                  <a:lnTo>
                    <a:pt x="73" y="330"/>
                  </a:lnTo>
                  <a:lnTo>
                    <a:pt x="65" y="330"/>
                  </a:lnTo>
                  <a:lnTo>
                    <a:pt x="56" y="328"/>
                  </a:lnTo>
                  <a:lnTo>
                    <a:pt x="56" y="328"/>
                  </a:lnTo>
                  <a:lnTo>
                    <a:pt x="46" y="305"/>
                  </a:lnTo>
                  <a:lnTo>
                    <a:pt x="33" y="285"/>
                  </a:lnTo>
                  <a:lnTo>
                    <a:pt x="18" y="265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27" y="236"/>
                  </a:lnTo>
                  <a:lnTo>
                    <a:pt x="58" y="227"/>
                  </a:lnTo>
                  <a:lnTo>
                    <a:pt x="89" y="222"/>
                  </a:lnTo>
                  <a:lnTo>
                    <a:pt x="122" y="220"/>
                  </a:lnTo>
                  <a:lnTo>
                    <a:pt x="154" y="218"/>
                  </a:lnTo>
                  <a:lnTo>
                    <a:pt x="187" y="220"/>
                  </a:lnTo>
                  <a:lnTo>
                    <a:pt x="218" y="222"/>
                  </a:lnTo>
                  <a:lnTo>
                    <a:pt x="249" y="227"/>
                  </a:lnTo>
                  <a:lnTo>
                    <a:pt x="249" y="227"/>
                  </a:lnTo>
                  <a:lnTo>
                    <a:pt x="267" y="220"/>
                  </a:lnTo>
                  <a:lnTo>
                    <a:pt x="287" y="214"/>
                  </a:lnTo>
                  <a:lnTo>
                    <a:pt x="308" y="212"/>
                  </a:lnTo>
                  <a:lnTo>
                    <a:pt x="330" y="211"/>
                  </a:lnTo>
                  <a:lnTo>
                    <a:pt x="375" y="212"/>
                  </a:lnTo>
                  <a:lnTo>
                    <a:pt x="421" y="214"/>
                  </a:lnTo>
                  <a:lnTo>
                    <a:pt x="421" y="214"/>
                  </a:lnTo>
                  <a:lnTo>
                    <a:pt x="424" y="216"/>
                  </a:lnTo>
                  <a:lnTo>
                    <a:pt x="426" y="220"/>
                  </a:lnTo>
                  <a:lnTo>
                    <a:pt x="430" y="223"/>
                  </a:lnTo>
                  <a:lnTo>
                    <a:pt x="432" y="223"/>
                  </a:lnTo>
                  <a:lnTo>
                    <a:pt x="432" y="223"/>
                  </a:lnTo>
                  <a:lnTo>
                    <a:pt x="490" y="225"/>
                  </a:lnTo>
                  <a:lnTo>
                    <a:pt x="517" y="225"/>
                  </a:lnTo>
                  <a:lnTo>
                    <a:pt x="544" y="222"/>
                  </a:lnTo>
                  <a:lnTo>
                    <a:pt x="569" y="218"/>
                  </a:lnTo>
                  <a:lnTo>
                    <a:pt x="593" y="212"/>
                  </a:lnTo>
                  <a:lnTo>
                    <a:pt x="615" y="205"/>
                  </a:lnTo>
                  <a:lnTo>
                    <a:pt x="635" y="194"/>
                  </a:lnTo>
                  <a:lnTo>
                    <a:pt x="635" y="194"/>
                  </a:lnTo>
                  <a:lnTo>
                    <a:pt x="642" y="189"/>
                  </a:lnTo>
                  <a:lnTo>
                    <a:pt x="647" y="182"/>
                  </a:lnTo>
                  <a:lnTo>
                    <a:pt x="660" y="162"/>
                  </a:lnTo>
                  <a:lnTo>
                    <a:pt x="673" y="138"/>
                  </a:lnTo>
                  <a:lnTo>
                    <a:pt x="682" y="116"/>
                  </a:lnTo>
                  <a:lnTo>
                    <a:pt x="682" y="116"/>
                  </a:lnTo>
                  <a:lnTo>
                    <a:pt x="687" y="100"/>
                  </a:lnTo>
                  <a:lnTo>
                    <a:pt x="691" y="86"/>
                  </a:lnTo>
                  <a:lnTo>
                    <a:pt x="696" y="53"/>
                  </a:lnTo>
                  <a:lnTo>
                    <a:pt x="700" y="39"/>
                  </a:lnTo>
                  <a:lnTo>
                    <a:pt x="707" y="24"/>
                  </a:lnTo>
                  <a:lnTo>
                    <a:pt x="718" y="11"/>
                  </a:lnTo>
                  <a:lnTo>
                    <a:pt x="725" y="6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51" y="31"/>
                  </a:lnTo>
                  <a:lnTo>
                    <a:pt x="767" y="62"/>
                  </a:lnTo>
                  <a:lnTo>
                    <a:pt x="798" y="125"/>
                  </a:lnTo>
                  <a:lnTo>
                    <a:pt x="825" y="189"/>
                  </a:lnTo>
                  <a:lnTo>
                    <a:pt x="852" y="254"/>
                  </a:lnTo>
                  <a:lnTo>
                    <a:pt x="852" y="254"/>
                  </a:lnTo>
                  <a:lnTo>
                    <a:pt x="865" y="285"/>
                  </a:lnTo>
                  <a:lnTo>
                    <a:pt x="874" y="314"/>
                  </a:lnTo>
                  <a:lnTo>
                    <a:pt x="885" y="343"/>
                  </a:lnTo>
                  <a:lnTo>
                    <a:pt x="898" y="370"/>
                  </a:lnTo>
                  <a:lnTo>
                    <a:pt x="898" y="370"/>
                  </a:lnTo>
                  <a:lnTo>
                    <a:pt x="910" y="390"/>
                  </a:lnTo>
                  <a:lnTo>
                    <a:pt x="923" y="410"/>
                  </a:lnTo>
                  <a:lnTo>
                    <a:pt x="952" y="448"/>
                  </a:lnTo>
                  <a:lnTo>
                    <a:pt x="983" y="488"/>
                  </a:lnTo>
                  <a:lnTo>
                    <a:pt x="1012" y="528"/>
                  </a:lnTo>
                  <a:lnTo>
                    <a:pt x="1012" y="528"/>
                  </a:lnTo>
                  <a:lnTo>
                    <a:pt x="1032" y="564"/>
                  </a:lnTo>
                  <a:lnTo>
                    <a:pt x="1044" y="584"/>
                  </a:lnTo>
                  <a:lnTo>
                    <a:pt x="1052" y="593"/>
                  </a:lnTo>
                  <a:lnTo>
                    <a:pt x="1059" y="602"/>
                  </a:lnTo>
                  <a:lnTo>
                    <a:pt x="1059" y="602"/>
                  </a:lnTo>
                  <a:lnTo>
                    <a:pt x="1090" y="631"/>
                  </a:lnTo>
                  <a:lnTo>
                    <a:pt x="1112" y="660"/>
                  </a:lnTo>
                  <a:lnTo>
                    <a:pt x="1131" y="691"/>
                  </a:lnTo>
                  <a:lnTo>
                    <a:pt x="1153" y="729"/>
                  </a:lnTo>
                  <a:lnTo>
                    <a:pt x="1153" y="729"/>
                  </a:lnTo>
                  <a:lnTo>
                    <a:pt x="1162" y="743"/>
                  </a:lnTo>
                  <a:lnTo>
                    <a:pt x="1170" y="756"/>
                  </a:lnTo>
                  <a:lnTo>
                    <a:pt x="1177" y="771"/>
                  </a:lnTo>
                  <a:lnTo>
                    <a:pt x="1179" y="780"/>
                  </a:lnTo>
                  <a:lnTo>
                    <a:pt x="1180" y="791"/>
                  </a:lnTo>
                  <a:lnTo>
                    <a:pt x="1180" y="791"/>
                  </a:lnTo>
                  <a:lnTo>
                    <a:pt x="1184" y="800"/>
                  </a:lnTo>
                  <a:lnTo>
                    <a:pt x="1195" y="814"/>
                  </a:lnTo>
                  <a:lnTo>
                    <a:pt x="1208" y="829"/>
                  </a:lnTo>
                  <a:lnTo>
                    <a:pt x="1215" y="836"/>
                  </a:lnTo>
                  <a:lnTo>
                    <a:pt x="1222" y="841"/>
                  </a:lnTo>
                  <a:lnTo>
                    <a:pt x="1222" y="841"/>
                  </a:lnTo>
                  <a:lnTo>
                    <a:pt x="1220" y="850"/>
                  </a:lnTo>
                  <a:lnTo>
                    <a:pt x="1222" y="858"/>
                  </a:lnTo>
                  <a:lnTo>
                    <a:pt x="1228" y="863"/>
                  </a:lnTo>
                  <a:lnTo>
                    <a:pt x="1233" y="870"/>
                  </a:lnTo>
                  <a:lnTo>
                    <a:pt x="1248" y="881"/>
                  </a:lnTo>
                  <a:lnTo>
                    <a:pt x="1253" y="890"/>
                  </a:lnTo>
                  <a:lnTo>
                    <a:pt x="1258" y="901"/>
                  </a:lnTo>
                  <a:lnTo>
                    <a:pt x="1258" y="901"/>
                  </a:lnTo>
                  <a:lnTo>
                    <a:pt x="1260" y="907"/>
                  </a:lnTo>
                  <a:lnTo>
                    <a:pt x="1260" y="912"/>
                  </a:lnTo>
                  <a:lnTo>
                    <a:pt x="1260" y="917"/>
                  </a:lnTo>
                  <a:lnTo>
                    <a:pt x="1260" y="921"/>
                  </a:lnTo>
                  <a:lnTo>
                    <a:pt x="1260" y="921"/>
                  </a:lnTo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95471" y="3761477"/>
              <a:ext cx="586169" cy="467079"/>
            </a:xfrm>
            <a:custGeom>
              <a:avLst/>
              <a:gdLst>
                <a:gd name="T0" fmla="*/ 510918 w 296"/>
                <a:gd name="T1" fmla="*/ 285612 h 296"/>
                <a:gd name="T2" fmla="*/ 495075 w 296"/>
                <a:gd name="T3" fmla="*/ 299814 h 296"/>
                <a:gd name="T4" fmla="*/ 477252 w 296"/>
                <a:gd name="T5" fmla="*/ 309282 h 296"/>
                <a:gd name="T6" fmla="*/ 467351 w 296"/>
                <a:gd name="T7" fmla="*/ 329796 h 296"/>
                <a:gd name="T8" fmla="*/ 467351 w 296"/>
                <a:gd name="T9" fmla="*/ 397648 h 296"/>
                <a:gd name="T10" fmla="*/ 457449 w 296"/>
                <a:gd name="T11" fmla="*/ 437098 h 296"/>
                <a:gd name="T12" fmla="*/ 437646 w 296"/>
                <a:gd name="T13" fmla="*/ 454455 h 296"/>
                <a:gd name="T14" fmla="*/ 409922 w 296"/>
                <a:gd name="T15" fmla="*/ 467079 h 296"/>
                <a:gd name="T16" fmla="*/ 388139 w 296"/>
                <a:gd name="T17" fmla="*/ 437098 h 296"/>
                <a:gd name="T18" fmla="*/ 360415 w 296"/>
                <a:gd name="T19" fmla="*/ 411850 h 296"/>
                <a:gd name="T20" fmla="*/ 322789 w 296"/>
                <a:gd name="T21" fmla="*/ 394492 h 296"/>
                <a:gd name="T22" fmla="*/ 285163 w 296"/>
                <a:gd name="T23" fmla="*/ 389758 h 296"/>
                <a:gd name="T24" fmla="*/ 281203 w 296"/>
                <a:gd name="T25" fmla="*/ 372401 h 296"/>
                <a:gd name="T26" fmla="*/ 273282 w 296"/>
                <a:gd name="T27" fmla="*/ 348731 h 296"/>
                <a:gd name="T28" fmla="*/ 211892 w 296"/>
                <a:gd name="T29" fmla="*/ 331374 h 296"/>
                <a:gd name="T30" fmla="*/ 176247 w 296"/>
                <a:gd name="T31" fmla="*/ 312438 h 296"/>
                <a:gd name="T32" fmla="*/ 154463 w 296"/>
                <a:gd name="T33" fmla="*/ 284035 h 296"/>
                <a:gd name="T34" fmla="*/ 148523 w 296"/>
                <a:gd name="T35" fmla="*/ 266677 h 296"/>
                <a:gd name="T36" fmla="*/ 65350 w 296"/>
                <a:gd name="T37" fmla="*/ 243007 h 296"/>
                <a:gd name="T38" fmla="*/ 29705 w 296"/>
                <a:gd name="T39" fmla="*/ 225650 h 296"/>
                <a:gd name="T40" fmla="*/ 0 w 296"/>
                <a:gd name="T41" fmla="*/ 200402 h 296"/>
                <a:gd name="T42" fmla="*/ 0 w 296"/>
                <a:gd name="T43" fmla="*/ 192512 h 296"/>
                <a:gd name="T44" fmla="*/ 7921 w 296"/>
                <a:gd name="T45" fmla="*/ 178311 h 296"/>
                <a:gd name="T46" fmla="*/ 33665 w 296"/>
                <a:gd name="T47" fmla="*/ 160953 h 296"/>
                <a:gd name="T48" fmla="*/ 35645 w 296"/>
                <a:gd name="T49" fmla="*/ 146751 h 296"/>
                <a:gd name="T50" fmla="*/ 39606 w 296"/>
                <a:gd name="T51" fmla="*/ 134127 h 296"/>
                <a:gd name="T52" fmla="*/ 53468 w 296"/>
                <a:gd name="T53" fmla="*/ 119926 h 296"/>
                <a:gd name="T54" fmla="*/ 91094 w 296"/>
                <a:gd name="T55" fmla="*/ 112036 h 296"/>
                <a:gd name="T56" fmla="*/ 110897 w 296"/>
                <a:gd name="T57" fmla="*/ 105724 h 296"/>
                <a:gd name="T58" fmla="*/ 144562 w 296"/>
                <a:gd name="T59" fmla="*/ 45761 h 296"/>
                <a:gd name="T60" fmla="*/ 188129 w 296"/>
                <a:gd name="T61" fmla="*/ 11046 h 296"/>
                <a:gd name="T62" fmla="*/ 205951 w 296"/>
                <a:gd name="T63" fmla="*/ 0 h 296"/>
                <a:gd name="T64" fmla="*/ 255459 w 296"/>
                <a:gd name="T65" fmla="*/ 14202 h 296"/>
                <a:gd name="T66" fmla="*/ 302986 w 296"/>
                <a:gd name="T67" fmla="*/ 34715 h 296"/>
                <a:gd name="T68" fmla="*/ 342592 w 296"/>
                <a:gd name="T69" fmla="*/ 59963 h 296"/>
                <a:gd name="T70" fmla="*/ 374277 w 296"/>
                <a:gd name="T71" fmla="*/ 91522 h 296"/>
                <a:gd name="T72" fmla="*/ 405962 w 296"/>
                <a:gd name="T73" fmla="*/ 88366 h 296"/>
                <a:gd name="T74" fmla="*/ 413883 w 296"/>
                <a:gd name="T75" fmla="*/ 80476 h 296"/>
                <a:gd name="T76" fmla="*/ 427745 w 296"/>
                <a:gd name="T77" fmla="*/ 66275 h 296"/>
                <a:gd name="T78" fmla="*/ 457449 w 296"/>
                <a:gd name="T79" fmla="*/ 56807 h 296"/>
                <a:gd name="T80" fmla="*/ 506957 w 296"/>
                <a:gd name="T81" fmla="*/ 59963 h 296"/>
                <a:gd name="T82" fmla="*/ 574287 w 296"/>
                <a:gd name="T83" fmla="*/ 77321 h 296"/>
                <a:gd name="T84" fmla="*/ 574287 w 296"/>
                <a:gd name="T85" fmla="*/ 105724 h 296"/>
                <a:gd name="T86" fmla="*/ 582208 w 296"/>
                <a:gd name="T87" fmla="*/ 168843 h 296"/>
                <a:gd name="T88" fmla="*/ 582208 w 296"/>
                <a:gd name="T89" fmla="*/ 235117 h 296"/>
                <a:gd name="T90" fmla="*/ 572307 w 296"/>
                <a:gd name="T91" fmla="*/ 260365 h 296"/>
                <a:gd name="T92" fmla="*/ 550524 w 296"/>
                <a:gd name="T93" fmla="*/ 277723 h 296"/>
                <a:gd name="T94" fmla="*/ 510918 w 296"/>
                <a:gd name="T95" fmla="*/ 285612 h 2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6"/>
                <a:gd name="T145" fmla="*/ 0 h 296"/>
                <a:gd name="T146" fmla="*/ 296 w 296"/>
                <a:gd name="T147" fmla="*/ 296 h 2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6" h="296">
                  <a:moveTo>
                    <a:pt x="258" y="181"/>
                  </a:moveTo>
                  <a:lnTo>
                    <a:pt x="258" y="181"/>
                  </a:lnTo>
                  <a:lnTo>
                    <a:pt x="254" y="187"/>
                  </a:lnTo>
                  <a:lnTo>
                    <a:pt x="250" y="190"/>
                  </a:lnTo>
                  <a:lnTo>
                    <a:pt x="241" y="196"/>
                  </a:lnTo>
                  <a:lnTo>
                    <a:pt x="238" y="201"/>
                  </a:lnTo>
                  <a:lnTo>
                    <a:pt x="236" y="209"/>
                  </a:lnTo>
                  <a:lnTo>
                    <a:pt x="234" y="221"/>
                  </a:lnTo>
                  <a:lnTo>
                    <a:pt x="236" y="252"/>
                  </a:lnTo>
                  <a:lnTo>
                    <a:pt x="234" y="267"/>
                  </a:lnTo>
                  <a:lnTo>
                    <a:pt x="231" y="277"/>
                  </a:lnTo>
                  <a:lnTo>
                    <a:pt x="227" y="283"/>
                  </a:lnTo>
                  <a:lnTo>
                    <a:pt x="221" y="288"/>
                  </a:lnTo>
                  <a:lnTo>
                    <a:pt x="214" y="292"/>
                  </a:lnTo>
                  <a:lnTo>
                    <a:pt x="207" y="296"/>
                  </a:lnTo>
                  <a:lnTo>
                    <a:pt x="196" y="277"/>
                  </a:lnTo>
                  <a:lnTo>
                    <a:pt x="189" y="268"/>
                  </a:lnTo>
                  <a:lnTo>
                    <a:pt x="182" y="261"/>
                  </a:lnTo>
                  <a:lnTo>
                    <a:pt x="173" y="256"/>
                  </a:lnTo>
                  <a:lnTo>
                    <a:pt x="163" y="250"/>
                  </a:lnTo>
                  <a:lnTo>
                    <a:pt x="154" y="247"/>
                  </a:lnTo>
                  <a:lnTo>
                    <a:pt x="144" y="247"/>
                  </a:lnTo>
                  <a:lnTo>
                    <a:pt x="142" y="236"/>
                  </a:lnTo>
                  <a:lnTo>
                    <a:pt x="138" y="221"/>
                  </a:lnTo>
                  <a:lnTo>
                    <a:pt x="116" y="216"/>
                  </a:lnTo>
                  <a:lnTo>
                    <a:pt x="107" y="210"/>
                  </a:lnTo>
                  <a:lnTo>
                    <a:pt x="98" y="205"/>
                  </a:lnTo>
                  <a:lnTo>
                    <a:pt x="89" y="198"/>
                  </a:lnTo>
                  <a:lnTo>
                    <a:pt x="84" y="189"/>
                  </a:lnTo>
                  <a:lnTo>
                    <a:pt x="78" y="180"/>
                  </a:lnTo>
                  <a:lnTo>
                    <a:pt x="75" y="169"/>
                  </a:lnTo>
                  <a:lnTo>
                    <a:pt x="55" y="161"/>
                  </a:lnTo>
                  <a:lnTo>
                    <a:pt x="33" y="154"/>
                  </a:lnTo>
                  <a:lnTo>
                    <a:pt x="24" y="151"/>
                  </a:lnTo>
                  <a:lnTo>
                    <a:pt x="15" y="143"/>
                  </a:lnTo>
                  <a:lnTo>
                    <a:pt x="8" y="136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2" y="116"/>
                  </a:lnTo>
                  <a:lnTo>
                    <a:pt x="4" y="113"/>
                  </a:lnTo>
                  <a:lnTo>
                    <a:pt x="9" y="109"/>
                  </a:lnTo>
                  <a:lnTo>
                    <a:pt x="17" y="102"/>
                  </a:lnTo>
                  <a:lnTo>
                    <a:pt x="18" y="98"/>
                  </a:lnTo>
                  <a:lnTo>
                    <a:pt x="18" y="93"/>
                  </a:lnTo>
                  <a:lnTo>
                    <a:pt x="20" y="85"/>
                  </a:lnTo>
                  <a:lnTo>
                    <a:pt x="24" y="80"/>
                  </a:lnTo>
                  <a:lnTo>
                    <a:pt x="27" y="76"/>
                  </a:lnTo>
                  <a:lnTo>
                    <a:pt x="33" y="74"/>
                  </a:lnTo>
                  <a:lnTo>
                    <a:pt x="46" y="71"/>
                  </a:lnTo>
                  <a:lnTo>
                    <a:pt x="56" y="67"/>
                  </a:lnTo>
                  <a:lnTo>
                    <a:pt x="64" y="47"/>
                  </a:lnTo>
                  <a:lnTo>
                    <a:pt x="73" y="29"/>
                  </a:lnTo>
                  <a:lnTo>
                    <a:pt x="86" y="13"/>
                  </a:lnTo>
                  <a:lnTo>
                    <a:pt x="95" y="7"/>
                  </a:lnTo>
                  <a:lnTo>
                    <a:pt x="104" y="0"/>
                  </a:lnTo>
                  <a:lnTo>
                    <a:pt x="116" y="4"/>
                  </a:lnTo>
                  <a:lnTo>
                    <a:pt x="129" y="9"/>
                  </a:lnTo>
                  <a:lnTo>
                    <a:pt x="142" y="15"/>
                  </a:lnTo>
                  <a:lnTo>
                    <a:pt x="153" y="22"/>
                  </a:lnTo>
                  <a:lnTo>
                    <a:pt x="162" y="29"/>
                  </a:lnTo>
                  <a:lnTo>
                    <a:pt x="173" y="38"/>
                  </a:lnTo>
                  <a:lnTo>
                    <a:pt x="189" y="58"/>
                  </a:lnTo>
                  <a:lnTo>
                    <a:pt x="198" y="58"/>
                  </a:lnTo>
                  <a:lnTo>
                    <a:pt x="205" y="56"/>
                  </a:lnTo>
                  <a:lnTo>
                    <a:pt x="209" y="51"/>
                  </a:lnTo>
                  <a:lnTo>
                    <a:pt x="212" y="45"/>
                  </a:lnTo>
                  <a:lnTo>
                    <a:pt x="216" y="42"/>
                  </a:lnTo>
                  <a:lnTo>
                    <a:pt x="221" y="38"/>
                  </a:lnTo>
                  <a:lnTo>
                    <a:pt x="231" y="36"/>
                  </a:lnTo>
                  <a:lnTo>
                    <a:pt x="243" y="36"/>
                  </a:lnTo>
                  <a:lnTo>
                    <a:pt x="256" y="38"/>
                  </a:lnTo>
                  <a:lnTo>
                    <a:pt x="269" y="42"/>
                  </a:lnTo>
                  <a:lnTo>
                    <a:pt x="290" y="49"/>
                  </a:lnTo>
                  <a:lnTo>
                    <a:pt x="290" y="67"/>
                  </a:lnTo>
                  <a:lnTo>
                    <a:pt x="292" y="87"/>
                  </a:lnTo>
                  <a:lnTo>
                    <a:pt x="294" y="107"/>
                  </a:lnTo>
                  <a:lnTo>
                    <a:pt x="296" y="129"/>
                  </a:lnTo>
                  <a:lnTo>
                    <a:pt x="294" y="149"/>
                  </a:lnTo>
                  <a:lnTo>
                    <a:pt x="292" y="158"/>
                  </a:lnTo>
                  <a:lnTo>
                    <a:pt x="289" y="165"/>
                  </a:lnTo>
                  <a:lnTo>
                    <a:pt x="285" y="171"/>
                  </a:lnTo>
                  <a:lnTo>
                    <a:pt x="278" y="176"/>
                  </a:lnTo>
                  <a:lnTo>
                    <a:pt x="269" y="180"/>
                  </a:lnTo>
                  <a:lnTo>
                    <a:pt x="258" y="181"/>
                  </a:lnTo>
                  <a:close/>
                </a:path>
              </a:pathLst>
            </a:custGeom>
            <a:solidFill>
              <a:srgbClr val="00B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289802" y="4147527"/>
              <a:ext cx="610745" cy="413200"/>
            </a:xfrm>
            <a:custGeom>
              <a:avLst/>
              <a:gdLst>
                <a:gd name="T0" fmla="*/ 2147483647 w 301"/>
                <a:gd name="T1" fmla="*/ 2147483647 h 259"/>
                <a:gd name="T2" fmla="*/ 2147483647 w 301"/>
                <a:gd name="T3" fmla="*/ 2147483647 h 259"/>
                <a:gd name="T4" fmla="*/ 2147483647 w 301"/>
                <a:gd name="T5" fmla="*/ 2147483647 h 259"/>
                <a:gd name="T6" fmla="*/ 2147483647 w 301"/>
                <a:gd name="T7" fmla="*/ 2147483647 h 259"/>
                <a:gd name="T8" fmla="*/ 2147483647 w 301"/>
                <a:gd name="T9" fmla="*/ 2147483647 h 259"/>
                <a:gd name="T10" fmla="*/ 2147483647 w 301"/>
                <a:gd name="T11" fmla="*/ 2147483647 h 259"/>
                <a:gd name="T12" fmla="*/ 2147483647 w 301"/>
                <a:gd name="T13" fmla="*/ 2147483647 h 259"/>
                <a:gd name="T14" fmla="*/ 2147483647 w 301"/>
                <a:gd name="T15" fmla="*/ 2147483647 h 259"/>
                <a:gd name="T16" fmla="*/ 2147483647 w 301"/>
                <a:gd name="T17" fmla="*/ 2147483647 h 259"/>
                <a:gd name="T18" fmla="*/ 0 w 301"/>
                <a:gd name="T19" fmla="*/ 2147483647 h 259"/>
                <a:gd name="T20" fmla="*/ 2147483647 w 301"/>
                <a:gd name="T21" fmla="*/ 2147483647 h 259"/>
                <a:gd name="T22" fmla="*/ 2147483647 w 301"/>
                <a:gd name="T23" fmla="*/ 2147483647 h 259"/>
                <a:gd name="T24" fmla="*/ 2147483647 w 301"/>
                <a:gd name="T25" fmla="*/ 2147483647 h 259"/>
                <a:gd name="T26" fmla="*/ 2147483647 w 301"/>
                <a:gd name="T27" fmla="*/ 2147483647 h 259"/>
                <a:gd name="T28" fmla="*/ 2147483647 w 301"/>
                <a:gd name="T29" fmla="*/ 2147483647 h 259"/>
                <a:gd name="T30" fmla="*/ 2147483647 w 301"/>
                <a:gd name="T31" fmla="*/ 2147483647 h 259"/>
                <a:gd name="T32" fmla="*/ 2147483647 w 301"/>
                <a:gd name="T33" fmla="*/ 2147483647 h 259"/>
                <a:gd name="T34" fmla="*/ 2147483647 w 301"/>
                <a:gd name="T35" fmla="*/ 2147483647 h 259"/>
                <a:gd name="T36" fmla="*/ 2147483647 w 301"/>
                <a:gd name="T37" fmla="*/ 2147483647 h 259"/>
                <a:gd name="T38" fmla="*/ 2147483647 w 301"/>
                <a:gd name="T39" fmla="*/ 2147483647 h 259"/>
                <a:gd name="T40" fmla="*/ 2147483647 w 301"/>
                <a:gd name="T41" fmla="*/ 2147483647 h 259"/>
                <a:gd name="T42" fmla="*/ 2147483647 w 301"/>
                <a:gd name="T43" fmla="*/ 2147483647 h 259"/>
                <a:gd name="T44" fmla="*/ 2147483647 w 301"/>
                <a:gd name="T45" fmla="*/ 2147483647 h 259"/>
                <a:gd name="T46" fmla="*/ 2147483647 w 301"/>
                <a:gd name="T47" fmla="*/ 2147483647 h 259"/>
                <a:gd name="T48" fmla="*/ 2147483647 w 301"/>
                <a:gd name="T49" fmla="*/ 2147483647 h 259"/>
                <a:gd name="T50" fmla="*/ 2147483647 w 301"/>
                <a:gd name="T51" fmla="*/ 2147483647 h 259"/>
                <a:gd name="T52" fmla="*/ 2147483647 w 301"/>
                <a:gd name="T53" fmla="*/ 0 h 259"/>
                <a:gd name="T54" fmla="*/ 2147483647 w 301"/>
                <a:gd name="T55" fmla="*/ 2147483647 h 259"/>
                <a:gd name="T56" fmla="*/ 2147483647 w 301"/>
                <a:gd name="T57" fmla="*/ 2147483647 h 259"/>
                <a:gd name="T58" fmla="*/ 2147483647 w 301"/>
                <a:gd name="T59" fmla="*/ 2147483647 h 259"/>
                <a:gd name="T60" fmla="*/ 2147483647 w 301"/>
                <a:gd name="T61" fmla="*/ 2147483647 h 259"/>
                <a:gd name="T62" fmla="*/ 2147483647 w 301"/>
                <a:gd name="T63" fmla="*/ 2147483647 h 259"/>
                <a:gd name="T64" fmla="*/ 2147483647 w 301"/>
                <a:gd name="T65" fmla="*/ 2147483647 h 259"/>
                <a:gd name="T66" fmla="*/ 2147483647 w 301"/>
                <a:gd name="T67" fmla="*/ 2147483647 h 259"/>
                <a:gd name="T68" fmla="*/ 2147483647 w 301"/>
                <a:gd name="T69" fmla="*/ 2147483647 h 259"/>
                <a:gd name="T70" fmla="*/ 2147483647 w 301"/>
                <a:gd name="T71" fmla="*/ 2147483647 h 259"/>
                <a:gd name="T72" fmla="*/ 2147483647 w 301"/>
                <a:gd name="T73" fmla="*/ 2147483647 h 259"/>
                <a:gd name="T74" fmla="*/ 2147483647 w 301"/>
                <a:gd name="T75" fmla="*/ 2147483647 h 259"/>
                <a:gd name="T76" fmla="*/ 2147483647 w 301"/>
                <a:gd name="T77" fmla="*/ 2147483647 h 259"/>
                <a:gd name="T78" fmla="*/ 2147483647 w 301"/>
                <a:gd name="T79" fmla="*/ 2147483647 h 259"/>
                <a:gd name="T80" fmla="*/ 2147483647 w 301"/>
                <a:gd name="T81" fmla="*/ 2147483647 h 259"/>
                <a:gd name="T82" fmla="*/ 2147483647 w 301"/>
                <a:gd name="T83" fmla="*/ 2147483647 h 2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"/>
                <a:gd name="T127" fmla="*/ 0 h 259"/>
                <a:gd name="T128" fmla="*/ 301 w 301"/>
                <a:gd name="T129" fmla="*/ 259 h 2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" h="259">
                  <a:moveTo>
                    <a:pt x="94" y="259"/>
                  </a:moveTo>
                  <a:lnTo>
                    <a:pt x="94" y="259"/>
                  </a:lnTo>
                  <a:lnTo>
                    <a:pt x="94" y="250"/>
                  </a:lnTo>
                  <a:lnTo>
                    <a:pt x="92" y="244"/>
                  </a:lnTo>
                  <a:lnTo>
                    <a:pt x="91" y="237"/>
                  </a:lnTo>
                  <a:lnTo>
                    <a:pt x="87" y="233"/>
                  </a:lnTo>
                  <a:lnTo>
                    <a:pt x="82" y="230"/>
                  </a:lnTo>
                  <a:lnTo>
                    <a:pt x="76" y="228"/>
                  </a:lnTo>
                  <a:lnTo>
                    <a:pt x="63" y="224"/>
                  </a:lnTo>
                  <a:lnTo>
                    <a:pt x="51" y="224"/>
                  </a:lnTo>
                  <a:lnTo>
                    <a:pt x="34" y="226"/>
                  </a:lnTo>
                  <a:lnTo>
                    <a:pt x="7" y="230"/>
                  </a:lnTo>
                  <a:lnTo>
                    <a:pt x="5" y="228"/>
                  </a:lnTo>
                  <a:lnTo>
                    <a:pt x="2" y="219"/>
                  </a:lnTo>
                  <a:lnTo>
                    <a:pt x="0" y="208"/>
                  </a:lnTo>
                  <a:lnTo>
                    <a:pt x="0" y="197"/>
                  </a:lnTo>
                  <a:lnTo>
                    <a:pt x="4" y="188"/>
                  </a:lnTo>
                  <a:lnTo>
                    <a:pt x="9" y="186"/>
                  </a:lnTo>
                  <a:lnTo>
                    <a:pt x="18" y="186"/>
                  </a:lnTo>
                  <a:lnTo>
                    <a:pt x="27" y="186"/>
                  </a:lnTo>
                  <a:lnTo>
                    <a:pt x="34" y="183"/>
                  </a:lnTo>
                  <a:lnTo>
                    <a:pt x="36" y="172"/>
                  </a:lnTo>
                  <a:lnTo>
                    <a:pt x="38" y="163"/>
                  </a:lnTo>
                  <a:lnTo>
                    <a:pt x="42" y="154"/>
                  </a:lnTo>
                  <a:lnTo>
                    <a:pt x="47" y="148"/>
                  </a:lnTo>
                  <a:lnTo>
                    <a:pt x="53" y="143"/>
                  </a:lnTo>
                  <a:lnTo>
                    <a:pt x="60" y="137"/>
                  </a:lnTo>
                  <a:lnTo>
                    <a:pt x="76" y="130"/>
                  </a:lnTo>
                  <a:lnTo>
                    <a:pt x="92" y="123"/>
                  </a:lnTo>
                  <a:lnTo>
                    <a:pt x="107" y="114"/>
                  </a:lnTo>
                  <a:lnTo>
                    <a:pt x="114" y="108"/>
                  </a:lnTo>
                  <a:lnTo>
                    <a:pt x="121" y="103"/>
                  </a:lnTo>
                  <a:lnTo>
                    <a:pt x="127" y="96"/>
                  </a:lnTo>
                  <a:lnTo>
                    <a:pt x="132" y="87"/>
                  </a:lnTo>
                  <a:lnTo>
                    <a:pt x="141" y="87"/>
                  </a:lnTo>
                  <a:lnTo>
                    <a:pt x="150" y="85"/>
                  </a:lnTo>
                  <a:lnTo>
                    <a:pt x="158" y="81"/>
                  </a:lnTo>
                  <a:lnTo>
                    <a:pt x="165" y="76"/>
                  </a:lnTo>
                  <a:lnTo>
                    <a:pt x="178" y="65"/>
                  </a:lnTo>
                  <a:lnTo>
                    <a:pt x="189" y="50"/>
                  </a:lnTo>
                  <a:lnTo>
                    <a:pt x="199" y="36"/>
                  </a:lnTo>
                  <a:lnTo>
                    <a:pt x="210" y="21"/>
                  </a:lnTo>
                  <a:lnTo>
                    <a:pt x="223" y="9"/>
                  </a:lnTo>
                  <a:lnTo>
                    <a:pt x="230" y="3"/>
                  </a:lnTo>
                  <a:lnTo>
                    <a:pt x="238" y="0"/>
                  </a:lnTo>
                  <a:lnTo>
                    <a:pt x="248" y="0"/>
                  </a:lnTo>
                  <a:lnTo>
                    <a:pt x="257" y="3"/>
                  </a:lnTo>
                  <a:lnTo>
                    <a:pt x="267" y="9"/>
                  </a:lnTo>
                  <a:lnTo>
                    <a:pt x="276" y="14"/>
                  </a:lnTo>
                  <a:lnTo>
                    <a:pt x="283" y="21"/>
                  </a:lnTo>
                  <a:lnTo>
                    <a:pt x="290" y="30"/>
                  </a:lnTo>
                  <a:lnTo>
                    <a:pt x="301" y="49"/>
                  </a:lnTo>
                  <a:lnTo>
                    <a:pt x="290" y="61"/>
                  </a:lnTo>
                  <a:lnTo>
                    <a:pt x="281" y="74"/>
                  </a:lnTo>
                  <a:lnTo>
                    <a:pt x="274" y="88"/>
                  </a:lnTo>
                  <a:lnTo>
                    <a:pt x="268" y="103"/>
                  </a:lnTo>
                  <a:lnTo>
                    <a:pt x="259" y="136"/>
                  </a:lnTo>
                  <a:lnTo>
                    <a:pt x="250" y="168"/>
                  </a:lnTo>
                  <a:lnTo>
                    <a:pt x="241" y="175"/>
                  </a:lnTo>
                  <a:lnTo>
                    <a:pt x="230" y="179"/>
                  </a:lnTo>
                  <a:lnTo>
                    <a:pt x="209" y="186"/>
                  </a:lnTo>
                  <a:lnTo>
                    <a:pt x="199" y="190"/>
                  </a:lnTo>
                  <a:lnTo>
                    <a:pt x="196" y="194"/>
                  </a:lnTo>
                  <a:lnTo>
                    <a:pt x="192" y="197"/>
                  </a:lnTo>
                  <a:lnTo>
                    <a:pt x="190" y="201"/>
                  </a:lnTo>
                  <a:lnTo>
                    <a:pt x="190" y="206"/>
                  </a:lnTo>
                  <a:lnTo>
                    <a:pt x="190" y="213"/>
                  </a:lnTo>
                  <a:lnTo>
                    <a:pt x="192" y="221"/>
                  </a:lnTo>
                  <a:lnTo>
                    <a:pt x="167" y="226"/>
                  </a:lnTo>
                  <a:lnTo>
                    <a:pt x="141" y="235"/>
                  </a:lnTo>
                  <a:lnTo>
                    <a:pt x="116" y="246"/>
                  </a:lnTo>
                  <a:lnTo>
                    <a:pt x="94" y="259"/>
                  </a:lnTo>
                  <a:close/>
                </a:path>
              </a:pathLst>
            </a:custGeom>
            <a:solidFill>
              <a:srgbClr val="00B05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762756" y="3440042"/>
              <a:ext cx="512900" cy="467079"/>
            </a:xfrm>
            <a:custGeom>
              <a:avLst/>
              <a:gdLst/>
              <a:ahLst/>
              <a:cxnLst>
                <a:cxn ang="0">
                  <a:pos x="232" y="120"/>
                </a:cxn>
                <a:cxn ang="0">
                  <a:pos x="216" y="127"/>
                </a:cxn>
                <a:cxn ang="0">
                  <a:pos x="212" y="145"/>
                </a:cxn>
                <a:cxn ang="0">
                  <a:pos x="194" y="176"/>
                </a:cxn>
                <a:cxn ang="0">
                  <a:pos x="169" y="200"/>
                </a:cxn>
                <a:cxn ang="0">
                  <a:pos x="136" y="212"/>
                </a:cxn>
                <a:cxn ang="0">
                  <a:pos x="116" y="214"/>
                </a:cxn>
                <a:cxn ang="0">
                  <a:pos x="113" y="229"/>
                </a:cxn>
                <a:cxn ang="0">
                  <a:pos x="93" y="263"/>
                </a:cxn>
                <a:cxn ang="0">
                  <a:pos x="76" y="274"/>
                </a:cxn>
                <a:cxn ang="0">
                  <a:pos x="47" y="287"/>
                </a:cxn>
                <a:cxn ang="0">
                  <a:pos x="27" y="290"/>
                </a:cxn>
                <a:cxn ang="0">
                  <a:pos x="16" y="289"/>
                </a:cxn>
                <a:cxn ang="0">
                  <a:pos x="9" y="272"/>
                </a:cxn>
                <a:cxn ang="0">
                  <a:pos x="0" y="245"/>
                </a:cxn>
                <a:cxn ang="0">
                  <a:pos x="4" y="229"/>
                </a:cxn>
                <a:cxn ang="0">
                  <a:pos x="13" y="223"/>
                </a:cxn>
                <a:cxn ang="0">
                  <a:pos x="11" y="200"/>
                </a:cxn>
                <a:cxn ang="0">
                  <a:pos x="18" y="178"/>
                </a:cxn>
                <a:cxn ang="0">
                  <a:pos x="31" y="160"/>
                </a:cxn>
                <a:cxn ang="0">
                  <a:pos x="47" y="145"/>
                </a:cxn>
                <a:cxn ang="0">
                  <a:pos x="49" y="133"/>
                </a:cxn>
                <a:cxn ang="0">
                  <a:pos x="44" y="129"/>
                </a:cxn>
                <a:cxn ang="0">
                  <a:pos x="29" y="122"/>
                </a:cxn>
                <a:cxn ang="0">
                  <a:pos x="16" y="113"/>
                </a:cxn>
                <a:cxn ang="0">
                  <a:pos x="13" y="107"/>
                </a:cxn>
                <a:cxn ang="0">
                  <a:pos x="26" y="93"/>
                </a:cxn>
                <a:cxn ang="0">
                  <a:pos x="40" y="84"/>
                </a:cxn>
                <a:cxn ang="0">
                  <a:pos x="76" y="78"/>
                </a:cxn>
                <a:cxn ang="0">
                  <a:pos x="78" y="71"/>
                </a:cxn>
                <a:cxn ang="0">
                  <a:pos x="78" y="53"/>
                </a:cxn>
                <a:cxn ang="0">
                  <a:pos x="80" y="33"/>
                </a:cxn>
                <a:cxn ang="0">
                  <a:pos x="84" y="28"/>
                </a:cxn>
                <a:cxn ang="0">
                  <a:pos x="96" y="24"/>
                </a:cxn>
                <a:cxn ang="0">
                  <a:pos x="116" y="26"/>
                </a:cxn>
                <a:cxn ang="0">
                  <a:pos x="129" y="22"/>
                </a:cxn>
                <a:cxn ang="0">
                  <a:pos x="134" y="17"/>
                </a:cxn>
                <a:cxn ang="0">
                  <a:pos x="160" y="2"/>
                </a:cxn>
                <a:cxn ang="0">
                  <a:pos x="181" y="0"/>
                </a:cxn>
                <a:cxn ang="0">
                  <a:pos x="198" y="9"/>
                </a:cxn>
                <a:cxn ang="0">
                  <a:pos x="210" y="26"/>
                </a:cxn>
                <a:cxn ang="0">
                  <a:pos x="220" y="47"/>
                </a:cxn>
                <a:cxn ang="0">
                  <a:pos x="230" y="96"/>
                </a:cxn>
                <a:cxn ang="0">
                  <a:pos x="232" y="120"/>
                </a:cxn>
              </a:cxnLst>
              <a:rect l="0" t="0" r="r" b="b"/>
              <a:pathLst>
                <a:path w="232" h="290">
                  <a:moveTo>
                    <a:pt x="232" y="120"/>
                  </a:moveTo>
                  <a:lnTo>
                    <a:pt x="232" y="120"/>
                  </a:lnTo>
                  <a:lnTo>
                    <a:pt x="225" y="125"/>
                  </a:lnTo>
                  <a:lnTo>
                    <a:pt x="216" y="127"/>
                  </a:lnTo>
                  <a:lnTo>
                    <a:pt x="216" y="127"/>
                  </a:lnTo>
                  <a:lnTo>
                    <a:pt x="212" y="145"/>
                  </a:lnTo>
                  <a:lnTo>
                    <a:pt x="203" y="162"/>
                  </a:lnTo>
                  <a:lnTo>
                    <a:pt x="194" y="176"/>
                  </a:lnTo>
                  <a:lnTo>
                    <a:pt x="183" y="189"/>
                  </a:lnTo>
                  <a:lnTo>
                    <a:pt x="169" y="200"/>
                  </a:lnTo>
                  <a:lnTo>
                    <a:pt x="152" y="207"/>
                  </a:lnTo>
                  <a:lnTo>
                    <a:pt x="136" y="212"/>
                  </a:lnTo>
                  <a:lnTo>
                    <a:pt x="116" y="214"/>
                  </a:lnTo>
                  <a:lnTo>
                    <a:pt x="116" y="214"/>
                  </a:lnTo>
                  <a:lnTo>
                    <a:pt x="114" y="221"/>
                  </a:lnTo>
                  <a:lnTo>
                    <a:pt x="113" y="229"/>
                  </a:lnTo>
                  <a:lnTo>
                    <a:pt x="107" y="240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76" y="274"/>
                  </a:lnTo>
                  <a:lnTo>
                    <a:pt x="58" y="283"/>
                  </a:lnTo>
                  <a:lnTo>
                    <a:pt x="47" y="287"/>
                  </a:lnTo>
                  <a:lnTo>
                    <a:pt x="36" y="290"/>
                  </a:lnTo>
                  <a:lnTo>
                    <a:pt x="27" y="290"/>
                  </a:lnTo>
                  <a:lnTo>
                    <a:pt x="16" y="289"/>
                  </a:lnTo>
                  <a:lnTo>
                    <a:pt x="16" y="289"/>
                  </a:lnTo>
                  <a:lnTo>
                    <a:pt x="13" y="279"/>
                  </a:lnTo>
                  <a:lnTo>
                    <a:pt x="9" y="272"/>
                  </a:lnTo>
                  <a:lnTo>
                    <a:pt x="2" y="254"/>
                  </a:lnTo>
                  <a:lnTo>
                    <a:pt x="0" y="245"/>
                  </a:lnTo>
                  <a:lnTo>
                    <a:pt x="0" y="238"/>
                  </a:lnTo>
                  <a:lnTo>
                    <a:pt x="4" y="229"/>
                  </a:lnTo>
                  <a:lnTo>
                    <a:pt x="13" y="223"/>
                  </a:lnTo>
                  <a:lnTo>
                    <a:pt x="13" y="223"/>
                  </a:lnTo>
                  <a:lnTo>
                    <a:pt x="11" y="211"/>
                  </a:lnTo>
                  <a:lnTo>
                    <a:pt x="11" y="200"/>
                  </a:lnTo>
                  <a:lnTo>
                    <a:pt x="13" y="189"/>
                  </a:lnTo>
                  <a:lnTo>
                    <a:pt x="18" y="178"/>
                  </a:lnTo>
                  <a:lnTo>
                    <a:pt x="24" y="169"/>
                  </a:lnTo>
                  <a:lnTo>
                    <a:pt x="31" y="160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9" y="138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4" y="129"/>
                  </a:lnTo>
                  <a:lnTo>
                    <a:pt x="40" y="127"/>
                  </a:lnTo>
                  <a:lnTo>
                    <a:pt x="29" y="122"/>
                  </a:lnTo>
                  <a:lnTo>
                    <a:pt x="20" y="116"/>
                  </a:lnTo>
                  <a:lnTo>
                    <a:pt x="16" y="113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8" y="100"/>
                  </a:lnTo>
                  <a:lnTo>
                    <a:pt x="26" y="93"/>
                  </a:lnTo>
                  <a:lnTo>
                    <a:pt x="33" y="87"/>
                  </a:lnTo>
                  <a:lnTo>
                    <a:pt x="40" y="84"/>
                  </a:lnTo>
                  <a:lnTo>
                    <a:pt x="58" y="80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0" y="66"/>
                  </a:lnTo>
                  <a:lnTo>
                    <a:pt x="78" y="53"/>
                  </a:lnTo>
                  <a:lnTo>
                    <a:pt x="80" y="38"/>
                  </a:lnTo>
                  <a:lnTo>
                    <a:pt x="80" y="33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9" y="26"/>
                  </a:lnTo>
                  <a:lnTo>
                    <a:pt x="96" y="24"/>
                  </a:lnTo>
                  <a:lnTo>
                    <a:pt x="109" y="26"/>
                  </a:lnTo>
                  <a:lnTo>
                    <a:pt x="116" y="26"/>
                  </a:lnTo>
                  <a:lnTo>
                    <a:pt x="122" y="24"/>
                  </a:lnTo>
                  <a:lnTo>
                    <a:pt x="129" y="22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47" y="8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81" y="0"/>
                  </a:lnTo>
                  <a:lnTo>
                    <a:pt x="191" y="4"/>
                  </a:lnTo>
                  <a:lnTo>
                    <a:pt x="198" y="9"/>
                  </a:lnTo>
                  <a:lnTo>
                    <a:pt x="205" y="17"/>
                  </a:lnTo>
                  <a:lnTo>
                    <a:pt x="210" y="26"/>
                  </a:lnTo>
                  <a:lnTo>
                    <a:pt x="216" y="35"/>
                  </a:lnTo>
                  <a:lnTo>
                    <a:pt x="220" y="47"/>
                  </a:lnTo>
                  <a:lnTo>
                    <a:pt x="227" y="71"/>
                  </a:lnTo>
                  <a:lnTo>
                    <a:pt x="230" y="96"/>
                  </a:lnTo>
                  <a:lnTo>
                    <a:pt x="232" y="120"/>
                  </a:lnTo>
                  <a:lnTo>
                    <a:pt x="232" y="120"/>
                  </a:lnTo>
                  <a:close/>
                </a:path>
              </a:pathLst>
            </a:custGeom>
            <a:solidFill>
              <a:srgbClr val="00B050"/>
            </a:solidFill>
            <a:ln w="12700" cmpd="sng">
              <a:solidFill>
                <a:schemeClr val="tx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800182" y="3566861"/>
              <a:ext cx="1978324" cy="1206620"/>
            </a:xfrm>
            <a:custGeom>
              <a:avLst/>
              <a:gdLst/>
              <a:ahLst/>
              <a:cxnLst>
                <a:cxn ang="0">
                  <a:pos x="163" y="708"/>
                </a:cxn>
                <a:cxn ang="0">
                  <a:pos x="120" y="705"/>
                </a:cxn>
                <a:cxn ang="0">
                  <a:pos x="109" y="686"/>
                </a:cxn>
                <a:cxn ang="0">
                  <a:pos x="112" y="663"/>
                </a:cxn>
                <a:cxn ang="0">
                  <a:pos x="76" y="590"/>
                </a:cxn>
                <a:cxn ang="0">
                  <a:pos x="22" y="500"/>
                </a:cxn>
                <a:cxn ang="0">
                  <a:pos x="16" y="411"/>
                </a:cxn>
                <a:cxn ang="0">
                  <a:pos x="34" y="362"/>
                </a:cxn>
                <a:cxn ang="0">
                  <a:pos x="36" y="313"/>
                </a:cxn>
                <a:cxn ang="0">
                  <a:pos x="0" y="251"/>
                </a:cxn>
                <a:cxn ang="0">
                  <a:pos x="5" y="222"/>
                </a:cxn>
                <a:cxn ang="0">
                  <a:pos x="36" y="148"/>
                </a:cxn>
                <a:cxn ang="0">
                  <a:pos x="63" y="83"/>
                </a:cxn>
                <a:cxn ang="0">
                  <a:pos x="94" y="56"/>
                </a:cxn>
                <a:cxn ang="0">
                  <a:pos x="185" y="0"/>
                </a:cxn>
                <a:cxn ang="0">
                  <a:pos x="292" y="56"/>
                </a:cxn>
                <a:cxn ang="0">
                  <a:pos x="350" y="97"/>
                </a:cxn>
                <a:cxn ang="0">
                  <a:pos x="348" y="159"/>
                </a:cxn>
                <a:cxn ang="0">
                  <a:pos x="355" y="183"/>
                </a:cxn>
                <a:cxn ang="0">
                  <a:pos x="390" y="175"/>
                </a:cxn>
                <a:cxn ang="0">
                  <a:pos x="489" y="203"/>
                </a:cxn>
                <a:cxn ang="0">
                  <a:pos x="531" y="197"/>
                </a:cxn>
                <a:cxn ang="0">
                  <a:pos x="571" y="183"/>
                </a:cxn>
                <a:cxn ang="0">
                  <a:pos x="602" y="222"/>
                </a:cxn>
                <a:cxn ang="0">
                  <a:pos x="702" y="239"/>
                </a:cxn>
                <a:cxn ang="0">
                  <a:pos x="765" y="208"/>
                </a:cxn>
                <a:cxn ang="0">
                  <a:pos x="832" y="203"/>
                </a:cxn>
                <a:cxn ang="0">
                  <a:pos x="847" y="221"/>
                </a:cxn>
                <a:cxn ang="0">
                  <a:pos x="830" y="246"/>
                </a:cxn>
                <a:cxn ang="0">
                  <a:pos x="863" y="273"/>
                </a:cxn>
                <a:cxn ang="0">
                  <a:pos x="914" y="308"/>
                </a:cxn>
                <a:cxn ang="0">
                  <a:pos x="968" y="340"/>
                </a:cxn>
                <a:cxn ang="0">
                  <a:pos x="966" y="369"/>
                </a:cxn>
                <a:cxn ang="0">
                  <a:pos x="914" y="431"/>
                </a:cxn>
                <a:cxn ang="0">
                  <a:pos x="868" y="453"/>
                </a:cxn>
                <a:cxn ang="0">
                  <a:pos x="843" y="480"/>
                </a:cxn>
                <a:cxn ang="0">
                  <a:pos x="783" y="514"/>
                </a:cxn>
                <a:cxn ang="0">
                  <a:pos x="770" y="549"/>
                </a:cxn>
                <a:cxn ang="0">
                  <a:pos x="740" y="554"/>
                </a:cxn>
                <a:cxn ang="0">
                  <a:pos x="741" y="594"/>
                </a:cxn>
                <a:cxn ang="0">
                  <a:pos x="674" y="589"/>
                </a:cxn>
                <a:cxn ang="0">
                  <a:pos x="611" y="558"/>
                </a:cxn>
                <a:cxn ang="0">
                  <a:pos x="618" y="608"/>
                </a:cxn>
                <a:cxn ang="0">
                  <a:pos x="605" y="623"/>
                </a:cxn>
                <a:cxn ang="0">
                  <a:pos x="584" y="598"/>
                </a:cxn>
                <a:cxn ang="0">
                  <a:pos x="553" y="596"/>
                </a:cxn>
                <a:cxn ang="0">
                  <a:pos x="529" y="608"/>
                </a:cxn>
                <a:cxn ang="0">
                  <a:pos x="535" y="666"/>
                </a:cxn>
                <a:cxn ang="0">
                  <a:pos x="509" y="697"/>
                </a:cxn>
                <a:cxn ang="0">
                  <a:pos x="486" y="752"/>
                </a:cxn>
                <a:cxn ang="0">
                  <a:pos x="444" y="755"/>
                </a:cxn>
                <a:cxn ang="0">
                  <a:pos x="417" y="726"/>
                </a:cxn>
                <a:cxn ang="0">
                  <a:pos x="392" y="714"/>
                </a:cxn>
                <a:cxn ang="0">
                  <a:pos x="370" y="743"/>
                </a:cxn>
                <a:cxn ang="0">
                  <a:pos x="321" y="737"/>
                </a:cxn>
                <a:cxn ang="0">
                  <a:pos x="276" y="703"/>
                </a:cxn>
                <a:cxn ang="0">
                  <a:pos x="265" y="659"/>
                </a:cxn>
                <a:cxn ang="0">
                  <a:pos x="245" y="677"/>
                </a:cxn>
                <a:cxn ang="0">
                  <a:pos x="192" y="685"/>
                </a:cxn>
                <a:cxn ang="0">
                  <a:pos x="176" y="708"/>
                </a:cxn>
              </a:cxnLst>
              <a:rect l="0" t="0" r="r" b="b"/>
              <a:pathLst>
                <a:path w="974" h="757">
                  <a:moveTo>
                    <a:pt x="176" y="708"/>
                  </a:moveTo>
                  <a:lnTo>
                    <a:pt x="176" y="708"/>
                  </a:lnTo>
                  <a:lnTo>
                    <a:pt x="167" y="714"/>
                  </a:lnTo>
                  <a:lnTo>
                    <a:pt x="167" y="714"/>
                  </a:lnTo>
                  <a:lnTo>
                    <a:pt x="163" y="708"/>
                  </a:lnTo>
                  <a:lnTo>
                    <a:pt x="158" y="705"/>
                  </a:lnTo>
                  <a:lnTo>
                    <a:pt x="152" y="701"/>
                  </a:lnTo>
                  <a:lnTo>
                    <a:pt x="145" y="701"/>
                  </a:lnTo>
                  <a:lnTo>
                    <a:pt x="132" y="701"/>
                  </a:lnTo>
                  <a:lnTo>
                    <a:pt x="120" y="705"/>
                  </a:lnTo>
                  <a:lnTo>
                    <a:pt x="120" y="705"/>
                  </a:lnTo>
                  <a:lnTo>
                    <a:pt x="116" y="701"/>
                  </a:lnTo>
                  <a:lnTo>
                    <a:pt x="114" y="695"/>
                  </a:lnTo>
                  <a:lnTo>
                    <a:pt x="112" y="692"/>
                  </a:lnTo>
                  <a:lnTo>
                    <a:pt x="109" y="686"/>
                  </a:lnTo>
                  <a:lnTo>
                    <a:pt x="109" y="686"/>
                  </a:lnTo>
                  <a:lnTo>
                    <a:pt x="109" y="681"/>
                  </a:lnTo>
                  <a:lnTo>
                    <a:pt x="109" y="681"/>
                  </a:lnTo>
                  <a:lnTo>
                    <a:pt x="111" y="672"/>
                  </a:lnTo>
                  <a:lnTo>
                    <a:pt x="112" y="663"/>
                  </a:lnTo>
                  <a:lnTo>
                    <a:pt x="111" y="647"/>
                  </a:lnTo>
                  <a:lnTo>
                    <a:pt x="105" y="632"/>
                  </a:lnTo>
                  <a:lnTo>
                    <a:pt x="96" y="618"/>
                  </a:lnTo>
                  <a:lnTo>
                    <a:pt x="87" y="603"/>
                  </a:lnTo>
                  <a:lnTo>
                    <a:pt x="76" y="590"/>
                  </a:lnTo>
                  <a:lnTo>
                    <a:pt x="65" y="576"/>
                  </a:lnTo>
                  <a:lnTo>
                    <a:pt x="56" y="563"/>
                  </a:lnTo>
                  <a:lnTo>
                    <a:pt x="56" y="563"/>
                  </a:lnTo>
                  <a:lnTo>
                    <a:pt x="38" y="531"/>
                  </a:lnTo>
                  <a:lnTo>
                    <a:pt x="22" y="500"/>
                  </a:lnTo>
                  <a:lnTo>
                    <a:pt x="11" y="465"/>
                  </a:lnTo>
                  <a:lnTo>
                    <a:pt x="2" y="429"/>
                  </a:lnTo>
                  <a:lnTo>
                    <a:pt x="2" y="429"/>
                  </a:lnTo>
                  <a:lnTo>
                    <a:pt x="11" y="420"/>
                  </a:lnTo>
                  <a:lnTo>
                    <a:pt x="16" y="411"/>
                  </a:lnTo>
                  <a:lnTo>
                    <a:pt x="20" y="402"/>
                  </a:lnTo>
                  <a:lnTo>
                    <a:pt x="24" y="391"/>
                  </a:lnTo>
                  <a:lnTo>
                    <a:pt x="25" y="380"/>
                  </a:lnTo>
                  <a:lnTo>
                    <a:pt x="29" y="371"/>
                  </a:lnTo>
                  <a:lnTo>
                    <a:pt x="34" y="362"/>
                  </a:lnTo>
                  <a:lnTo>
                    <a:pt x="43" y="353"/>
                  </a:lnTo>
                  <a:lnTo>
                    <a:pt x="43" y="353"/>
                  </a:lnTo>
                  <a:lnTo>
                    <a:pt x="42" y="340"/>
                  </a:lnTo>
                  <a:lnTo>
                    <a:pt x="40" y="326"/>
                  </a:lnTo>
                  <a:lnTo>
                    <a:pt x="36" y="313"/>
                  </a:lnTo>
                  <a:lnTo>
                    <a:pt x="31" y="299"/>
                  </a:lnTo>
                  <a:lnTo>
                    <a:pt x="25" y="286"/>
                  </a:lnTo>
                  <a:lnTo>
                    <a:pt x="18" y="273"/>
                  </a:lnTo>
                  <a:lnTo>
                    <a:pt x="9" y="262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0" y="239"/>
                  </a:lnTo>
                  <a:lnTo>
                    <a:pt x="2" y="228"/>
                  </a:lnTo>
                  <a:lnTo>
                    <a:pt x="5" y="222"/>
                  </a:lnTo>
                  <a:lnTo>
                    <a:pt x="9" y="219"/>
                  </a:lnTo>
                  <a:lnTo>
                    <a:pt x="14" y="213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36" y="148"/>
                  </a:lnTo>
                  <a:lnTo>
                    <a:pt x="43" y="117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8" y="85"/>
                  </a:lnTo>
                  <a:lnTo>
                    <a:pt x="63" y="83"/>
                  </a:lnTo>
                  <a:lnTo>
                    <a:pt x="69" y="83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83" y="67"/>
                  </a:lnTo>
                  <a:lnTo>
                    <a:pt x="94" y="56"/>
                  </a:lnTo>
                  <a:lnTo>
                    <a:pt x="107" y="45"/>
                  </a:lnTo>
                  <a:lnTo>
                    <a:pt x="121" y="34"/>
                  </a:lnTo>
                  <a:lnTo>
                    <a:pt x="150" y="1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96" y="9"/>
                  </a:lnTo>
                  <a:lnTo>
                    <a:pt x="207" y="18"/>
                  </a:lnTo>
                  <a:lnTo>
                    <a:pt x="219" y="25"/>
                  </a:lnTo>
                  <a:lnTo>
                    <a:pt x="234" y="32"/>
                  </a:lnTo>
                  <a:lnTo>
                    <a:pt x="292" y="56"/>
                  </a:lnTo>
                  <a:lnTo>
                    <a:pt x="306" y="61"/>
                  </a:lnTo>
                  <a:lnTo>
                    <a:pt x="319" y="68"/>
                  </a:lnTo>
                  <a:lnTo>
                    <a:pt x="330" y="77"/>
                  </a:lnTo>
                  <a:lnTo>
                    <a:pt x="341" y="87"/>
                  </a:lnTo>
                  <a:lnTo>
                    <a:pt x="350" y="97"/>
                  </a:lnTo>
                  <a:lnTo>
                    <a:pt x="357" y="112"/>
                  </a:lnTo>
                  <a:lnTo>
                    <a:pt x="361" y="126"/>
                  </a:lnTo>
                  <a:lnTo>
                    <a:pt x="364" y="145"/>
                  </a:lnTo>
                  <a:lnTo>
                    <a:pt x="364" y="145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6"/>
                  </a:lnTo>
                  <a:lnTo>
                    <a:pt x="348" y="172"/>
                  </a:lnTo>
                  <a:lnTo>
                    <a:pt x="352" y="177"/>
                  </a:lnTo>
                  <a:lnTo>
                    <a:pt x="355" y="183"/>
                  </a:lnTo>
                  <a:lnTo>
                    <a:pt x="355" y="183"/>
                  </a:lnTo>
                  <a:lnTo>
                    <a:pt x="364" y="179"/>
                  </a:lnTo>
                  <a:lnTo>
                    <a:pt x="373" y="177"/>
                  </a:lnTo>
                  <a:lnTo>
                    <a:pt x="382" y="175"/>
                  </a:lnTo>
                  <a:lnTo>
                    <a:pt x="390" y="175"/>
                  </a:lnTo>
                  <a:lnTo>
                    <a:pt x="408" y="179"/>
                  </a:lnTo>
                  <a:lnTo>
                    <a:pt x="424" y="184"/>
                  </a:lnTo>
                  <a:lnTo>
                    <a:pt x="457" y="197"/>
                  </a:lnTo>
                  <a:lnTo>
                    <a:pt x="473" y="201"/>
                  </a:lnTo>
                  <a:lnTo>
                    <a:pt x="489" y="203"/>
                  </a:lnTo>
                  <a:lnTo>
                    <a:pt x="489" y="203"/>
                  </a:lnTo>
                  <a:lnTo>
                    <a:pt x="500" y="204"/>
                  </a:lnTo>
                  <a:lnTo>
                    <a:pt x="509" y="204"/>
                  </a:lnTo>
                  <a:lnTo>
                    <a:pt x="520" y="201"/>
                  </a:lnTo>
                  <a:lnTo>
                    <a:pt x="531" y="197"/>
                  </a:lnTo>
                  <a:lnTo>
                    <a:pt x="549" y="188"/>
                  </a:lnTo>
                  <a:lnTo>
                    <a:pt x="566" y="177"/>
                  </a:lnTo>
                  <a:lnTo>
                    <a:pt x="566" y="177"/>
                  </a:lnTo>
                  <a:lnTo>
                    <a:pt x="571" y="183"/>
                  </a:lnTo>
                  <a:lnTo>
                    <a:pt x="571" y="183"/>
                  </a:lnTo>
                  <a:lnTo>
                    <a:pt x="575" y="193"/>
                  </a:lnTo>
                  <a:lnTo>
                    <a:pt x="578" y="203"/>
                  </a:lnTo>
                  <a:lnTo>
                    <a:pt x="586" y="210"/>
                  </a:lnTo>
                  <a:lnTo>
                    <a:pt x="593" y="217"/>
                  </a:lnTo>
                  <a:lnTo>
                    <a:pt x="602" y="222"/>
                  </a:lnTo>
                  <a:lnTo>
                    <a:pt x="611" y="228"/>
                  </a:lnTo>
                  <a:lnTo>
                    <a:pt x="633" y="235"/>
                  </a:lnTo>
                  <a:lnTo>
                    <a:pt x="656" y="239"/>
                  </a:lnTo>
                  <a:lnTo>
                    <a:pt x="680" y="241"/>
                  </a:lnTo>
                  <a:lnTo>
                    <a:pt x="702" y="239"/>
                  </a:lnTo>
                  <a:lnTo>
                    <a:pt x="723" y="237"/>
                  </a:lnTo>
                  <a:lnTo>
                    <a:pt x="723" y="237"/>
                  </a:lnTo>
                  <a:lnTo>
                    <a:pt x="736" y="226"/>
                  </a:lnTo>
                  <a:lnTo>
                    <a:pt x="751" y="217"/>
                  </a:lnTo>
                  <a:lnTo>
                    <a:pt x="765" y="208"/>
                  </a:lnTo>
                  <a:lnTo>
                    <a:pt x="781" y="201"/>
                  </a:lnTo>
                  <a:lnTo>
                    <a:pt x="799" y="197"/>
                  </a:lnTo>
                  <a:lnTo>
                    <a:pt x="816" y="197"/>
                  </a:lnTo>
                  <a:lnTo>
                    <a:pt x="825" y="199"/>
                  </a:lnTo>
                  <a:lnTo>
                    <a:pt x="832" y="203"/>
                  </a:lnTo>
                  <a:lnTo>
                    <a:pt x="841" y="206"/>
                  </a:lnTo>
                  <a:lnTo>
                    <a:pt x="848" y="212"/>
                  </a:lnTo>
                  <a:lnTo>
                    <a:pt x="848" y="212"/>
                  </a:lnTo>
                  <a:lnTo>
                    <a:pt x="848" y="217"/>
                  </a:lnTo>
                  <a:lnTo>
                    <a:pt x="847" y="221"/>
                  </a:lnTo>
                  <a:lnTo>
                    <a:pt x="839" y="228"/>
                  </a:lnTo>
                  <a:lnTo>
                    <a:pt x="834" y="232"/>
                  </a:lnTo>
                  <a:lnTo>
                    <a:pt x="832" y="235"/>
                  </a:lnTo>
                  <a:lnTo>
                    <a:pt x="830" y="241"/>
                  </a:lnTo>
                  <a:lnTo>
                    <a:pt x="830" y="246"/>
                  </a:lnTo>
                  <a:lnTo>
                    <a:pt x="830" y="246"/>
                  </a:lnTo>
                  <a:lnTo>
                    <a:pt x="838" y="255"/>
                  </a:lnTo>
                  <a:lnTo>
                    <a:pt x="845" y="262"/>
                  </a:lnTo>
                  <a:lnTo>
                    <a:pt x="854" y="270"/>
                  </a:lnTo>
                  <a:lnTo>
                    <a:pt x="863" y="273"/>
                  </a:lnTo>
                  <a:lnTo>
                    <a:pt x="885" y="280"/>
                  </a:lnTo>
                  <a:lnTo>
                    <a:pt x="905" y="288"/>
                  </a:lnTo>
                  <a:lnTo>
                    <a:pt x="905" y="288"/>
                  </a:lnTo>
                  <a:lnTo>
                    <a:pt x="908" y="299"/>
                  </a:lnTo>
                  <a:lnTo>
                    <a:pt x="914" y="308"/>
                  </a:lnTo>
                  <a:lnTo>
                    <a:pt x="919" y="317"/>
                  </a:lnTo>
                  <a:lnTo>
                    <a:pt x="928" y="324"/>
                  </a:lnTo>
                  <a:lnTo>
                    <a:pt x="937" y="329"/>
                  </a:lnTo>
                  <a:lnTo>
                    <a:pt x="946" y="335"/>
                  </a:lnTo>
                  <a:lnTo>
                    <a:pt x="968" y="340"/>
                  </a:lnTo>
                  <a:lnTo>
                    <a:pt x="968" y="340"/>
                  </a:lnTo>
                  <a:lnTo>
                    <a:pt x="972" y="355"/>
                  </a:lnTo>
                  <a:lnTo>
                    <a:pt x="974" y="366"/>
                  </a:lnTo>
                  <a:lnTo>
                    <a:pt x="974" y="366"/>
                  </a:lnTo>
                  <a:lnTo>
                    <a:pt x="966" y="369"/>
                  </a:lnTo>
                  <a:lnTo>
                    <a:pt x="959" y="375"/>
                  </a:lnTo>
                  <a:lnTo>
                    <a:pt x="946" y="387"/>
                  </a:lnTo>
                  <a:lnTo>
                    <a:pt x="935" y="402"/>
                  </a:lnTo>
                  <a:lnTo>
                    <a:pt x="925" y="416"/>
                  </a:lnTo>
                  <a:lnTo>
                    <a:pt x="914" y="431"/>
                  </a:lnTo>
                  <a:lnTo>
                    <a:pt x="901" y="442"/>
                  </a:lnTo>
                  <a:lnTo>
                    <a:pt x="894" y="447"/>
                  </a:lnTo>
                  <a:lnTo>
                    <a:pt x="886" y="451"/>
                  </a:lnTo>
                  <a:lnTo>
                    <a:pt x="877" y="453"/>
                  </a:lnTo>
                  <a:lnTo>
                    <a:pt x="868" y="453"/>
                  </a:lnTo>
                  <a:lnTo>
                    <a:pt x="868" y="453"/>
                  </a:lnTo>
                  <a:lnTo>
                    <a:pt x="863" y="462"/>
                  </a:lnTo>
                  <a:lnTo>
                    <a:pt x="857" y="469"/>
                  </a:lnTo>
                  <a:lnTo>
                    <a:pt x="850" y="474"/>
                  </a:lnTo>
                  <a:lnTo>
                    <a:pt x="843" y="480"/>
                  </a:lnTo>
                  <a:lnTo>
                    <a:pt x="828" y="489"/>
                  </a:lnTo>
                  <a:lnTo>
                    <a:pt x="812" y="496"/>
                  </a:lnTo>
                  <a:lnTo>
                    <a:pt x="796" y="503"/>
                  </a:lnTo>
                  <a:lnTo>
                    <a:pt x="789" y="509"/>
                  </a:lnTo>
                  <a:lnTo>
                    <a:pt x="783" y="514"/>
                  </a:lnTo>
                  <a:lnTo>
                    <a:pt x="778" y="520"/>
                  </a:lnTo>
                  <a:lnTo>
                    <a:pt x="774" y="529"/>
                  </a:lnTo>
                  <a:lnTo>
                    <a:pt x="772" y="538"/>
                  </a:lnTo>
                  <a:lnTo>
                    <a:pt x="770" y="549"/>
                  </a:lnTo>
                  <a:lnTo>
                    <a:pt x="770" y="549"/>
                  </a:lnTo>
                  <a:lnTo>
                    <a:pt x="763" y="552"/>
                  </a:lnTo>
                  <a:lnTo>
                    <a:pt x="754" y="552"/>
                  </a:lnTo>
                  <a:lnTo>
                    <a:pt x="745" y="552"/>
                  </a:lnTo>
                  <a:lnTo>
                    <a:pt x="740" y="554"/>
                  </a:lnTo>
                  <a:lnTo>
                    <a:pt x="740" y="554"/>
                  </a:lnTo>
                  <a:lnTo>
                    <a:pt x="736" y="563"/>
                  </a:lnTo>
                  <a:lnTo>
                    <a:pt x="736" y="574"/>
                  </a:lnTo>
                  <a:lnTo>
                    <a:pt x="738" y="585"/>
                  </a:lnTo>
                  <a:lnTo>
                    <a:pt x="741" y="594"/>
                  </a:lnTo>
                  <a:lnTo>
                    <a:pt x="741" y="594"/>
                  </a:lnTo>
                  <a:lnTo>
                    <a:pt x="725" y="594"/>
                  </a:lnTo>
                  <a:lnTo>
                    <a:pt x="711" y="594"/>
                  </a:lnTo>
                  <a:lnTo>
                    <a:pt x="680" y="598"/>
                  </a:lnTo>
                  <a:lnTo>
                    <a:pt x="680" y="598"/>
                  </a:lnTo>
                  <a:lnTo>
                    <a:pt x="674" y="589"/>
                  </a:lnTo>
                  <a:lnTo>
                    <a:pt x="667" y="581"/>
                  </a:lnTo>
                  <a:lnTo>
                    <a:pt x="660" y="576"/>
                  </a:lnTo>
                  <a:lnTo>
                    <a:pt x="651" y="572"/>
                  </a:lnTo>
                  <a:lnTo>
                    <a:pt x="631" y="565"/>
                  </a:lnTo>
                  <a:lnTo>
                    <a:pt x="611" y="558"/>
                  </a:lnTo>
                  <a:lnTo>
                    <a:pt x="611" y="558"/>
                  </a:lnTo>
                  <a:lnTo>
                    <a:pt x="611" y="572"/>
                  </a:lnTo>
                  <a:lnTo>
                    <a:pt x="615" y="587"/>
                  </a:lnTo>
                  <a:lnTo>
                    <a:pt x="618" y="601"/>
                  </a:lnTo>
                  <a:lnTo>
                    <a:pt x="618" y="608"/>
                  </a:lnTo>
                  <a:lnTo>
                    <a:pt x="618" y="616"/>
                  </a:lnTo>
                  <a:lnTo>
                    <a:pt x="618" y="616"/>
                  </a:lnTo>
                  <a:lnTo>
                    <a:pt x="611" y="619"/>
                  </a:lnTo>
                  <a:lnTo>
                    <a:pt x="605" y="623"/>
                  </a:lnTo>
                  <a:lnTo>
                    <a:pt x="605" y="623"/>
                  </a:lnTo>
                  <a:lnTo>
                    <a:pt x="596" y="618"/>
                  </a:lnTo>
                  <a:lnTo>
                    <a:pt x="589" y="612"/>
                  </a:lnTo>
                  <a:lnTo>
                    <a:pt x="589" y="612"/>
                  </a:lnTo>
                  <a:lnTo>
                    <a:pt x="587" y="605"/>
                  </a:lnTo>
                  <a:lnTo>
                    <a:pt x="584" y="598"/>
                  </a:lnTo>
                  <a:lnTo>
                    <a:pt x="580" y="594"/>
                  </a:lnTo>
                  <a:lnTo>
                    <a:pt x="573" y="590"/>
                  </a:lnTo>
                  <a:lnTo>
                    <a:pt x="573" y="590"/>
                  </a:lnTo>
                  <a:lnTo>
                    <a:pt x="564" y="594"/>
                  </a:lnTo>
                  <a:lnTo>
                    <a:pt x="553" y="596"/>
                  </a:lnTo>
                  <a:lnTo>
                    <a:pt x="531" y="599"/>
                  </a:lnTo>
                  <a:lnTo>
                    <a:pt x="531" y="599"/>
                  </a:lnTo>
                  <a:lnTo>
                    <a:pt x="529" y="603"/>
                  </a:lnTo>
                  <a:lnTo>
                    <a:pt x="529" y="608"/>
                  </a:lnTo>
                  <a:lnTo>
                    <a:pt x="529" y="608"/>
                  </a:lnTo>
                  <a:lnTo>
                    <a:pt x="538" y="636"/>
                  </a:lnTo>
                  <a:lnTo>
                    <a:pt x="542" y="650"/>
                  </a:lnTo>
                  <a:lnTo>
                    <a:pt x="544" y="665"/>
                  </a:lnTo>
                  <a:lnTo>
                    <a:pt x="544" y="665"/>
                  </a:lnTo>
                  <a:lnTo>
                    <a:pt x="535" y="666"/>
                  </a:lnTo>
                  <a:lnTo>
                    <a:pt x="529" y="668"/>
                  </a:lnTo>
                  <a:lnTo>
                    <a:pt x="524" y="672"/>
                  </a:lnTo>
                  <a:lnTo>
                    <a:pt x="518" y="676"/>
                  </a:lnTo>
                  <a:lnTo>
                    <a:pt x="513" y="685"/>
                  </a:lnTo>
                  <a:lnTo>
                    <a:pt x="509" y="697"/>
                  </a:lnTo>
                  <a:lnTo>
                    <a:pt x="506" y="723"/>
                  </a:lnTo>
                  <a:lnTo>
                    <a:pt x="504" y="735"/>
                  </a:lnTo>
                  <a:lnTo>
                    <a:pt x="499" y="748"/>
                  </a:lnTo>
                  <a:lnTo>
                    <a:pt x="499" y="748"/>
                  </a:lnTo>
                  <a:lnTo>
                    <a:pt x="486" y="752"/>
                  </a:lnTo>
                  <a:lnTo>
                    <a:pt x="471" y="755"/>
                  </a:lnTo>
                  <a:lnTo>
                    <a:pt x="459" y="757"/>
                  </a:lnTo>
                  <a:lnTo>
                    <a:pt x="451" y="757"/>
                  </a:lnTo>
                  <a:lnTo>
                    <a:pt x="444" y="755"/>
                  </a:lnTo>
                  <a:lnTo>
                    <a:pt x="444" y="755"/>
                  </a:lnTo>
                  <a:lnTo>
                    <a:pt x="444" y="744"/>
                  </a:lnTo>
                  <a:lnTo>
                    <a:pt x="441" y="739"/>
                  </a:lnTo>
                  <a:lnTo>
                    <a:pt x="437" y="734"/>
                  </a:lnTo>
                  <a:lnTo>
                    <a:pt x="430" y="732"/>
                  </a:lnTo>
                  <a:lnTo>
                    <a:pt x="417" y="726"/>
                  </a:lnTo>
                  <a:lnTo>
                    <a:pt x="410" y="723"/>
                  </a:lnTo>
                  <a:lnTo>
                    <a:pt x="404" y="715"/>
                  </a:lnTo>
                  <a:lnTo>
                    <a:pt x="404" y="715"/>
                  </a:lnTo>
                  <a:lnTo>
                    <a:pt x="397" y="714"/>
                  </a:lnTo>
                  <a:lnTo>
                    <a:pt x="392" y="714"/>
                  </a:lnTo>
                  <a:lnTo>
                    <a:pt x="386" y="715"/>
                  </a:lnTo>
                  <a:lnTo>
                    <a:pt x="381" y="719"/>
                  </a:lnTo>
                  <a:lnTo>
                    <a:pt x="377" y="724"/>
                  </a:lnTo>
                  <a:lnTo>
                    <a:pt x="373" y="730"/>
                  </a:lnTo>
                  <a:lnTo>
                    <a:pt x="370" y="743"/>
                  </a:lnTo>
                  <a:lnTo>
                    <a:pt x="370" y="743"/>
                  </a:lnTo>
                  <a:lnTo>
                    <a:pt x="357" y="746"/>
                  </a:lnTo>
                  <a:lnTo>
                    <a:pt x="344" y="744"/>
                  </a:lnTo>
                  <a:lnTo>
                    <a:pt x="332" y="741"/>
                  </a:lnTo>
                  <a:lnTo>
                    <a:pt x="321" y="737"/>
                  </a:lnTo>
                  <a:lnTo>
                    <a:pt x="299" y="726"/>
                  </a:lnTo>
                  <a:lnTo>
                    <a:pt x="286" y="721"/>
                  </a:lnTo>
                  <a:lnTo>
                    <a:pt x="274" y="717"/>
                  </a:lnTo>
                  <a:lnTo>
                    <a:pt x="274" y="717"/>
                  </a:lnTo>
                  <a:lnTo>
                    <a:pt x="276" y="703"/>
                  </a:lnTo>
                  <a:lnTo>
                    <a:pt x="276" y="686"/>
                  </a:lnTo>
                  <a:lnTo>
                    <a:pt x="276" y="679"/>
                  </a:lnTo>
                  <a:lnTo>
                    <a:pt x="274" y="672"/>
                  </a:lnTo>
                  <a:lnTo>
                    <a:pt x="270" y="665"/>
                  </a:lnTo>
                  <a:lnTo>
                    <a:pt x="265" y="659"/>
                  </a:lnTo>
                  <a:lnTo>
                    <a:pt x="265" y="659"/>
                  </a:lnTo>
                  <a:lnTo>
                    <a:pt x="261" y="666"/>
                  </a:lnTo>
                  <a:lnTo>
                    <a:pt x="256" y="670"/>
                  </a:lnTo>
                  <a:lnTo>
                    <a:pt x="250" y="674"/>
                  </a:lnTo>
                  <a:lnTo>
                    <a:pt x="245" y="677"/>
                  </a:lnTo>
                  <a:lnTo>
                    <a:pt x="230" y="679"/>
                  </a:lnTo>
                  <a:lnTo>
                    <a:pt x="218" y="679"/>
                  </a:lnTo>
                  <a:lnTo>
                    <a:pt x="203" y="681"/>
                  </a:lnTo>
                  <a:lnTo>
                    <a:pt x="198" y="683"/>
                  </a:lnTo>
                  <a:lnTo>
                    <a:pt x="192" y="685"/>
                  </a:lnTo>
                  <a:lnTo>
                    <a:pt x="187" y="688"/>
                  </a:lnTo>
                  <a:lnTo>
                    <a:pt x="181" y="694"/>
                  </a:lnTo>
                  <a:lnTo>
                    <a:pt x="178" y="701"/>
                  </a:lnTo>
                  <a:lnTo>
                    <a:pt x="176" y="708"/>
                  </a:lnTo>
                  <a:lnTo>
                    <a:pt x="176" y="708"/>
                  </a:lnTo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2380487" y="3263468"/>
              <a:ext cx="1795589" cy="1008979"/>
            </a:xfrm>
            <a:custGeom>
              <a:avLst/>
              <a:gdLst>
                <a:gd name="T0" fmla="*/ 2147483647 w 883"/>
                <a:gd name="T1" fmla="*/ 2147483647 h 629"/>
                <a:gd name="T2" fmla="*/ 2147483647 w 883"/>
                <a:gd name="T3" fmla="*/ 2147483647 h 629"/>
                <a:gd name="T4" fmla="*/ 2147483647 w 883"/>
                <a:gd name="T5" fmla="*/ 2147483647 h 629"/>
                <a:gd name="T6" fmla="*/ 2147483647 w 883"/>
                <a:gd name="T7" fmla="*/ 2147483647 h 629"/>
                <a:gd name="T8" fmla="*/ 2147483647 w 883"/>
                <a:gd name="T9" fmla="*/ 2147483647 h 629"/>
                <a:gd name="T10" fmla="*/ 2147483647 w 883"/>
                <a:gd name="T11" fmla="*/ 2147483647 h 629"/>
                <a:gd name="T12" fmla="*/ 2147483647 w 883"/>
                <a:gd name="T13" fmla="*/ 2147483647 h 629"/>
                <a:gd name="T14" fmla="*/ 2147483647 w 883"/>
                <a:gd name="T15" fmla="*/ 2147483647 h 629"/>
                <a:gd name="T16" fmla="*/ 2147483647 w 883"/>
                <a:gd name="T17" fmla="*/ 2147483647 h 629"/>
                <a:gd name="T18" fmla="*/ 2147483647 w 883"/>
                <a:gd name="T19" fmla="*/ 2147483647 h 629"/>
                <a:gd name="T20" fmla="*/ 2147483647 w 883"/>
                <a:gd name="T21" fmla="*/ 2147483647 h 629"/>
                <a:gd name="T22" fmla="*/ 2147483647 w 883"/>
                <a:gd name="T23" fmla="*/ 2147483647 h 629"/>
                <a:gd name="T24" fmla="*/ 2147483647 w 883"/>
                <a:gd name="T25" fmla="*/ 2147483647 h 629"/>
                <a:gd name="T26" fmla="*/ 2147483647 w 883"/>
                <a:gd name="T27" fmla="*/ 2147483647 h 629"/>
                <a:gd name="T28" fmla="*/ 2147483647 w 883"/>
                <a:gd name="T29" fmla="*/ 2147483647 h 629"/>
                <a:gd name="T30" fmla="*/ 2147483647 w 883"/>
                <a:gd name="T31" fmla="*/ 2147483647 h 629"/>
                <a:gd name="T32" fmla="*/ 2147483647 w 883"/>
                <a:gd name="T33" fmla="*/ 2147483647 h 629"/>
                <a:gd name="T34" fmla="*/ 2147483647 w 883"/>
                <a:gd name="T35" fmla="*/ 2147483647 h 629"/>
                <a:gd name="T36" fmla="*/ 2147483647 w 883"/>
                <a:gd name="T37" fmla="*/ 2147483647 h 629"/>
                <a:gd name="T38" fmla="*/ 2147483647 w 883"/>
                <a:gd name="T39" fmla="*/ 2147483647 h 629"/>
                <a:gd name="T40" fmla="*/ 2147483647 w 883"/>
                <a:gd name="T41" fmla="*/ 2147483647 h 629"/>
                <a:gd name="T42" fmla="*/ 2147483647 w 883"/>
                <a:gd name="T43" fmla="*/ 2147483647 h 629"/>
                <a:gd name="T44" fmla="*/ 2147483647 w 883"/>
                <a:gd name="T45" fmla="*/ 2147483647 h 629"/>
                <a:gd name="T46" fmla="*/ 2147483647 w 883"/>
                <a:gd name="T47" fmla="*/ 2147483647 h 629"/>
                <a:gd name="T48" fmla="*/ 2147483647 w 883"/>
                <a:gd name="T49" fmla="*/ 2147483647 h 629"/>
                <a:gd name="T50" fmla="*/ 2147483647 w 883"/>
                <a:gd name="T51" fmla="*/ 2147483647 h 629"/>
                <a:gd name="T52" fmla="*/ 2147483647 w 883"/>
                <a:gd name="T53" fmla="*/ 2147483647 h 629"/>
                <a:gd name="T54" fmla="*/ 2147483647 w 883"/>
                <a:gd name="T55" fmla="*/ 2147483647 h 629"/>
                <a:gd name="T56" fmla="*/ 2147483647 w 883"/>
                <a:gd name="T57" fmla="*/ 2147483647 h 629"/>
                <a:gd name="T58" fmla="*/ 2147483647 w 883"/>
                <a:gd name="T59" fmla="*/ 2147483647 h 629"/>
                <a:gd name="T60" fmla="*/ 2147483647 w 883"/>
                <a:gd name="T61" fmla="*/ 2147483647 h 629"/>
                <a:gd name="T62" fmla="*/ 2147483647 w 883"/>
                <a:gd name="T63" fmla="*/ 2147483647 h 629"/>
                <a:gd name="T64" fmla="*/ 2147483647 w 883"/>
                <a:gd name="T65" fmla="*/ 2147483647 h 629"/>
                <a:gd name="T66" fmla="*/ 2147483647 w 883"/>
                <a:gd name="T67" fmla="*/ 2147483647 h 629"/>
                <a:gd name="T68" fmla="*/ 2147483647 w 883"/>
                <a:gd name="T69" fmla="*/ 2147483647 h 629"/>
                <a:gd name="T70" fmla="*/ 2147483647 w 883"/>
                <a:gd name="T71" fmla="*/ 2147483647 h 629"/>
                <a:gd name="T72" fmla="*/ 2147483647 w 883"/>
                <a:gd name="T73" fmla="*/ 2147483647 h 629"/>
                <a:gd name="T74" fmla="*/ 2147483647 w 883"/>
                <a:gd name="T75" fmla="*/ 2147483647 h 629"/>
                <a:gd name="T76" fmla="*/ 2147483647 w 883"/>
                <a:gd name="T77" fmla="*/ 2147483647 h 629"/>
                <a:gd name="T78" fmla="*/ 2147483647 w 883"/>
                <a:gd name="T79" fmla="*/ 2147483647 h 629"/>
                <a:gd name="T80" fmla="*/ 2147483647 w 883"/>
                <a:gd name="T81" fmla="*/ 2147483647 h 629"/>
                <a:gd name="T82" fmla="*/ 2147483647 w 883"/>
                <a:gd name="T83" fmla="*/ 2147483647 h 629"/>
                <a:gd name="T84" fmla="*/ 2147483647 w 883"/>
                <a:gd name="T85" fmla="*/ 2147483647 h 629"/>
                <a:gd name="T86" fmla="*/ 2147483647 w 883"/>
                <a:gd name="T87" fmla="*/ 2147483647 h 629"/>
                <a:gd name="T88" fmla="*/ 2147483647 w 883"/>
                <a:gd name="T89" fmla="*/ 2147483647 h 629"/>
                <a:gd name="T90" fmla="*/ 2147483647 w 883"/>
                <a:gd name="T91" fmla="*/ 2147483647 h 629"/>
                <a:gd name="T92" fmla="*/ 2147483647 w 883"/>
                <a:gd name="T93" fmla="*/ 2147483647 h 629"/>
                <a:gd name="T94" fmla="*/ 2147483647 w 883"/>
                <a:gd name="T95" fmla="*/ 2147483647 h 629"/>
                <a:gd name="T96" fmla="*/ 2147483647 w 883"/>
                <a:gd name="T97" fmla="*/ 2147483647 h 629"/>
                <a:gd name="T98" fmla="*/ 2147483647 w 883"/>
                <a:gd name="T99" fmla="*/ 2147483647 h 629"/>
                <a:gd name="T100" fmla="*/ 2147483647 w 883"/>
                <a:gd name="T101" fmla="*/ 2147483647 h 629"/>
                <a:gd name="T102" fmla="*/ 2147483647 w 883"/>
                <a:gd name="T103" fmla="*/ 2147483647 h 629"/>
                <a:gd name="T104" fmla="*/ 2147483647 w 883"/>
                <a:gd name="T105" fmla="*/ 2147483647 h 629"/>
                <a:gd name="T106" fmla="*/ 2147483647 w 883"/>
                <a:gd name="T107" fmla="*/ 2147483647 h 629"/>
                <a:gd name="T108" fmla="*/ 2147483647 w 883"/>
                <a:gd name="T109" fmla="*/ 2147483647 h 629"/>
                <a:gd name="T110" fmla="*/ 2147483647 w 883"/>
                <a:gd name="T111" fmla="*/ 2147483647 h 629"/>
                <a:gd name="T112" fmla="*/ 2147483647 w 883"/>
                <a:gd name="T113" fmla="*/ 2147483647 h 629"/>
                <a:gd name="T114" fmla="*/ 2147483647 w 883"/>
                <a:gd name="T115" fmla="*/ 2147483647 h 6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3"/>
                <a:gd name="T175" fmla="*/ 0 h 629"/>
                <a:gd name="T176" fmla="*/ 883 w 883"/>
                <a:gd name="T177" fmla="*/ 629 h 6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3" h="629">
                  <a:moveTo>
                    <a:pt x="112" y="201"/>
                  </a:moveTo>
                  <a:lnTo>
                    <a:pt x="112" y="201"/>
                  </a:lnTo>
                  <a:lnTo>
                    <a:pt x="107" y="192"/>
                  </a:lnTo>
                  <a:lnTo>
                    <a:pt x="103" y="185"/>
                  </a:lnTo>
                  <a:lnTo>
                    <a:pt x="103" y="175"/>
                  </a:lnTo>
                  <a:lnTo>
                    <a:pt x="102" y="168"/>
                  </a:lnTo>
                  <a:lnTo>
                    <a:pt x="103" y="163"/>
                  </a:lnTo>
                  <a:lnTo>
                    <a:pt x="105" y="157"/>
                  </a:lnTo>
                  <a:lnTo>
                    <a:pt x="111" y="146"/>
                  </a:lnTo>
                  <a:lnTo>
                    <a:pt x="120" y="137"/>
                  </a:lnTo>
                  <a:lnTo>
                    <a:pt x="132" y="130"/>
                  </a:lnTo>
                  <a:lnTo>
                    <a:pt x="147" y="125"/>
                  </a:lnTo>
                  <a:lnTo>
                    <a:pt x="160" y="119"/>
                  </a:lnTo>
                  <a:lnTo>
                    <a:pt x="169" y="121"/>
                  </a:lnTo>
                  <a:lnTo>
                    <a:pt x="174" y="119"/>
                  </a:lnTo>
                  <a:lnTo>
                    <a:pt x="179" y="116"/>
                  </a:lnTo>
                  <a:lnTo>
                    <a:pt x="185" y="110"/>
                  </a:lnTo>
                  <a:lnTo>
                    <a:pt x="192" y="99"/>
                  </a:lnTo>
                  <a:lnTo>
                    <a:pt x="196" y="96"/>
                  </a:lnTo>
                  <a:lnTo>
                    <a:pt x="201" y="90"/>
                  </a:lnTo>
                  <a:lnTo>
                    <a:pt x="218" y="88"/>
                  </a:lnTo>
                  <a:lnTo>
                    <a:pt x="234" y="85"/>
                  </a:lnTo>
                  <a:lnTo>
                    <a:pt x="241" y="81"/>
                  </a:lnTo>
                  <a:lnTo>
                    <a:pt x="248" y="76"/>
                  </a:lnTo>
                  <a:lnTo>
                    <a:pt x="254" y="70"/>
                  </a:lnTo>
                  <a:lnTo>
                    <a:pt x="257" y="61"/>
                  </a:lnTo>
                  <a:lnTo>
                    <a:pt x="257" y="52"/>
                  </a:lnTo>
                  <a:lnTo>
                    <a:pt x="259" y="45"/>
                  </a:lnTo>
                  <a:lnTo>
                    <a:pt x="263" y="36"/>
                  </a:lnTo>
                  <a:lnTo>
                    <a:pt x="266" y="30"/>
                  </a:lnTo>
                  <a:lnTo>
                    <a:pt x="270" y="23"/>
                  </a:lnTo>
                  <a:lnTo>
                    <a:pt x="277" y="18"/>
                  </a:lnTo>
                  <a:lnTo>
                    <a:pt x="292" y="11"/>
                  </a:lnTo>
                  <a:lnTo>
                    <a:pt x="306" y="3"/>
                  </a:lnTo>
                  <a:lnTo>
                    <a:pt x="324" y="1"/>
                  </a:lnTo>
                  <a:lnTo>
                    <a:pt x="341" y="0"/>
                  </a:lnTo>
                  <a:lnTo>
                    <a:pt x="357" y="1"/>
                  </a:lnTo>
                  <a:lnTo>
                    <a:pt x="366" y="7"/>
                  </a:lnTo>
                  <a:lnTo>
                    <a:pt x="373" y="16"/>
                  </a:lnTo>
                  <a:lnTo>
                    <a:pt x="386" y="32"/>
                  </a:lnTo>
                  <a:lnTo>
                    <a:pt x="393" y="41"/>
                  </a:lnTo>
                  <a:lnTo>
                    <a:pt x="401" y="47"/>
                  </a:lnTo>
                  <a:lnTo>
                    <a:pt x="412" y="52"/>
                  </a:lnTo>
                  <a:lnTo>
                    <a:pt x="422" y="56"/>
                  </a:lnTo>
                  <a:lnTo>
                    <a:pt x="430" y="49"/>
                  </a:lnTo>
                  <a:lnTo>
                    <a:pt x="439" y="43"/>
                  </a:lnTo>
                  <a:lnTo>
                    <a:pt x="450" y="40"/>
                  </a:lnTo>
                  <a:lnTo>
                    <a:pt x="460" y="36"/>
                  </a:lnTo>
                  <a:lnTo>
                    <a:pt x="482" y="34"/>
                  </a:lnTo>
                  <a:lnTo>
                    <a:pt x="502" y="34"/>
                  </a:lnTo>
                  <a:lnTo>
                    <a:pt x="511" y="32"/>
                  </a:lnTo>
                  <a:lnTo>
                    <a:pt x="517" y="30"/>
                  </a:lnTo>
                  <a:lnTo>
                    <a:pt x="522" y="29"/>
                  </a:lnTo>
                  <a:lnTo>
                    <a:pt x="524" y="25"/>
                  </a:lnTo>
                  <a:lnTo>
                    <a:pt x="528" y="23"/>
                  </a:lnTo>
                  <a:lnTo>
                    <a:pt x="531" y="21"/>
                  </a:lnTo>
                  <a:lnTo>
                    <a:pt x="535" y="23"/>
                  </a:lnTo>
                  <a:lnTo>
                    <a:pt x="542" y="27"/>
                  </a:lnTo>
                  <a:lnTo>
                    <a:pt x="549" y="32"/>
                  </a:lnTo>
                  <a:lnTo>
                    <a:pt x="553" y="40"/>
                  </a:lnTo>
                  <a:lnTo>
                    <a:pt x="557" y="47"/>
                  </a:lnTo>
                  <a:lnTo>
                    <a:pt x="558" y="54"/>
                  </a:lnTo>
                  <a:lnTo>
                    <a:pt x="564" y="72"/>
                  </a:lnTo>
                  <a:lnTo>
                    <a:pt x="567" y="81"/>
                  </a:lnTo>
                  <a:lnTo>
                    <a:pt x="575" y="92"/>
                  </a:lnTo>
                  <a:lnTo>
                    <a:pt x="586" y="92"/>
                  </a:lnTo>
                  <a:lnTo>
                    <a:pt x="595" y="92"/>
                  </a:lnTo>
                  <a:lnTo>
                    <a:pt x="604" y="96"/>
                  </a:lnTo>
                  <a:lnTo>
                    <a:pt x="611" y="99"/>
                  </a:lnTo>
                  <a:lnTo>
                    <a:pt x="618" y="107"/>
                  </a:lnTo>
                  <a:lnTo>
                    <a:pt x="625" y="112"/>
                  </a:lnTo>
                  <a:lnTo>
                    <a:pt x="631" y="121"/>
                  </a:lnTo>
                  <a:lnTo>
                    <a:pt x="636" y="128"/>
                  </a:lnTo>
                  <a:lnTo>
                    <a:pt x="647" y="132"/>
                  </a:lnTo>
                  <a:lnTo>
                    <a:pt x="651" y="132"/>
                  </a:lnTo>
                  <a:lnTo>
                    <a:pt x="654" y="130"/>
                  </a:lnTo>
                  <a:lnTo>
                    <a:pt x="660" y="127"/>
                  </a:lnTo>
                  <a:lnTo>
                    <a:pt x="664" y="119"/>
                  </a:lnTo>
                  <a:lnTo>
                    <a:pt x="671" y="101"/>
                  </a:lnTo>
                  <a:lnTo>
                    <a:pt x="674" y="92"/>
                  </a:lnTo>
                  <a:lnTo>
                    <a:pt x="678" y="87"/>
                  </a:lnTo>
                  <a:lnTo>
                    <a:pt x="687" y="90"/>
                  </a:lnTo>
                  <a:lnTo>
                    <a:pt x="693" y="90"/>
                  </a:lnTo>
                  <a:lnTo>
                    <a:pt x="698" y="88"/>
                  </a:lnTo>
                  <a:lnTo>
                    <a:pt x="703" y="85"/>
                  </a:lnTo>
                  <a:lnTo>
                    <a:pt x="707" y="79"/>
                  </a:lnTo>
                  <a:lnTo>
                    <a:pt x="711" y="74"/>
                  </a:lnTo>
                  <a:lnTo>
                    <a:pt x="714" y="59"/>
                  </a:lnTo>
                  <a:lnTo>
                    <a:pt x="754" y="72"/>
                  </a:lnTo>
                  <a:lnTo>
                    <a:pt x="774" y="78"/>
                  </a:lnTo>
                  <a:lnTo>
                    <a:pt x="794" y="81"/>
                  </a:lnTo>
                  <a:lnTo>
                    <a:pt x="814" y="85"/>
                  </a:lnTo>
                  <a:lnTo>
                    <a:pt x="834" y="85"/>
                  </a:lnTo>
                  <a:lnTo>
                    <a:pt x="856" y="85"/>
                  </a:lnTo>
                  <a:lnTo>
                    <a:pt x="876" y="83"/>
                  </a:lnTo>
                  <a:lnTo>
                    <a:pt x="879" y="96"/>
                  </a:lnTo>
                  <a:lnTo>
                    <a:pt x="881" y="108"/>
                  </a:lnTo>
                  <a:lnTo>
                    <a:pt x="881" y="134"/>
                  </a:lnTo>
                  <a:lnTo>
                    <a:pt x="881" y="159"/>
                  </a:lnTo>
                  <a:lnTo>
                    <a:pt x="883" y="185"/>
                  </a:lnTo>
                  <a:lnTo>
                    <a:pt x="848" y="201"/>
                  </a:lnTo>
                  <a:lnTo>
                    <a:pt x="819" y="219"/>
                  </a:lnTo>
                  <a:lnTo>
                    <a:pt x="805" y="230"/>
                  </a:lnTo>
                  <a:lnTo>
                    <a:pt x="792" y="241"/>
                  </a:lnTo>
                  <a:lnTo>
                    <a:pt x="781" y="252"/>
                  </a:lnTo>
                  <a:lnTo>
                    <a:pt x="769" y="266"/>
                  </a:lnTo>
                  <a:lnTo>
                    <a:pt x="767" y="268"/>
                  </a:lnTo>
                  <a:lnTo>
                    <a:pt x="761" y="268"/>
                  </a:lnTo>
                  <a:lnTo>
                    <a:pt x="756" y="270"/>
                  </a:lnTo>
                  <a:lnTo>
                    <a:pt x="754" y="273"/>
                  </a:lnTo>
                  <a:lnTo>
                    <a:pt x="741" y="302"/>
                  </a:lnTo>
                  <a:lnTo>
                    <a:pt x="734" y="333"/>
                  </a:lnTo>
                  <a:lnTo>
                    <a:pt x="718" y="397"/>
                  </a:lnTo>
                  <a:lnTo>
                    <a:pt x="712" y="398"/>
                  </a:lnTo>
                  <a:lnTo>
                    <a:pt x="707" y="404"/>
                  </a:lnTo>
                  <a:lnTo>
                    <a:pt x="703" y="407"/>
                  </a:lnTo>
                  <a:lnTo>
                    <a:pt x="700" y="413"/>
                  </a:lnTo>
                  <a:lnTo>
                    <a:pt x="698" y="424"/>
                  </a:lnTo>
                  <a:lnTo>
                    <a:pt x="698" y="431"/>
                  </a:lnTo>
                  <a:lnTo>
                    <a:pt x="698" y="436"/>
                  </a:lnTo>
                  <a:lnTo>
                    <a:pt x="707" y="447"/>
                  </a:lnTo>
                  <a:lnTo>
                    <a:pt x="716" y="458"/>
                  </a:lnTo>
                  <a:lnTo>
                    <a:pt x="723" y="471"/>
                  </a:lnTo>
                  <a:lnTo>
                    <a:pt x="729" y="484"/>
                  </a:lnTo>
                  <a:lnTo>
                    <a:pt x="734" y="498"/>
                  </a:lnTo>
                  <a:lnTo>
                    <a:pt x="738" y="511"/>
                  </a:lnTo>
                  <a:lnTo>
                    <a:pt x="740" y="525"/>
                  </a:lnTo>
                  <a:lnTo>
                    <a:pt x="741" y="538"/>
                  </a:lnTo>
                  <a:lnTo>
                    <a:pt x="732" y="547"/>
                  </a:lnTo>
                  <a:lnTo>
                    <a:pt x="727" y="556"/>
                  </a:lnTo>
                  <a:lnTo>
                    <a:pt x="723" y="565"/>
                  </a:lnTo>
                  <a:lnTo>
                    <a:pt x="722" y="576"/>
                  </a:lnTo>
                  <a:lnTo>
                    <a:pt x="718" y="587"/>
                  </a:lnTo>
                  <a:lnTo>
                    <a:pt x="714" y="596"/>
                  </a:lnTo>
                  <a:lnTo>
                    <a:pt x="709" y="605"/>
                  </a:lnTo>
                  <a:lnTo>
                    <a:pt x="700" y="614"/>
                  </a:lnTo>
                  <a:lnTo>
                    <a:pt x="685" y="605"/>
                  </a:lnTo>
                  <a:lnTo>
                    <a:pt x="667" y="596"/>
                  </a:lnTo>
                  <a:lnTo>
                    <a:pt x="651" y="589"/>
                  </a:lnTo>
                  <a:lnTo>
                    <a:pt x="633" y="585"/>
                  </a:lnTo>
                  <a:lnTo>
                    <a:pt x="624" y="585"/>
                  </a:lnTo>
                  <a:lnTo>
                    <a:pt x="615" y="585"/>
                  </a:lnTo>
                  <a:lnTo>
                    <a:pt x="607" y="587"/>
                  </a:lnTo>
                  <a:lnTo>
                    <a:pt x="598" y="590"/>
                  </a:lnTo>
                  <a:lnTo>
                    <a:pt x="591" y="594"/>
                  </a:lnTo>
                  <a:lnTo>
                    <a:pt x="586" y="600"/>
                  </a:lnTo>
                  <a:lnTo>
                    <a:pt x="578" y="609"/>
                  </a:lnTo>
                  <a:lnTo>
                    <a:pt x="573" y="618"/>
                  </a:lnTo>
                  <a:lnTo>
                    <a:pt x="540" y="614"/>
                  </a:lnTo>
                  <a:lnTo>
                    <a:pt x="509" y="610"/>
                  </a:lnTo>
                  <a:lnTo>
                    <a:pt x="480" y="607"/>
                  </a:lnTo>
                  <a:lnTo>
                    <a:pt x="466" y="607"/>
                  </a:lnTo>
                  <a:lnTo>
                    <a:pt x="450" y="609"/>
                  </a:lnTo>
                  <a:lnTo>
                    <a:pt x="439" y="614"/>
                  </a:lnTo>
                  <a:lnTo>
                    <a:pt x="422" y="623"/>
                  </a:lnTo>
                  <a:lnTo>
                    <a:pt x="412" y="627"/>
                  </a:lnTo>
                  <a:lnTo>
                    <a:pt x="401" y="629"/>
                  </a:lnTo>
                  <a:lnTo>
                    <a:pt x="392" y="627"/>
                  </a:lnTo>
                  <a:lnTo>
                    <a:pt x="381" y="621"/>
                  </a:lnTo>
                  <a:lnTo>
                    <a:pt x="379" y="596"/>
                  </a:lnTo>
                  <a:lnTo>
                    <a:pt x="375" y="569"/>
                  </a:lnTo>
                  <a:lnTo>
                    <a:pt x="368" y="545"/>
                  </a:lnTo>
                  <a:lnTo>
                    <a:pt x="361" y="522"/>
                  </a:lnTo>
                  <a:lnTo>
                    <a:pt x="346" y="522"/>
                  </a:lnTo>
                  <a:lnTo>
                    <a:pt x="339" y="523"/>
                  </a:lnTo>
                  <a:lnTo>
                    <a:pt x="334" y="527"/>
                  </a:lnTo>
                  <a:lnTo>
                    <a:pt x="334" y="534"/>
                  </a:lnTo>
                  <a:lnTo>
                    <a:pt x="332" y="542"/>
                  </a:lnTo>
                  <a:lnTo>
                    <a:pt x="328" y="547"/>
                  </a:lnTo>
                  <a:lnTo>
                    <a:pt x="323" y="551"/>
                  </a:lnTo>
                  <a:lnTo>
                    <a:pt x="317" y="554"/>
                  </a:lnTo>
                  <a:lnTo>
                    <a:pt x="310" y="554"/>
                  </a:lnTo>
                  <a:lnTo>
                    <a:pt x="305" y="554"/>
                  </a:lnTo>
                  <a:lnTo>
                    <a:pt x="297" y="552"/>
                  </a:lnTo>
                  <a:lnTo>
                    <a:pt x="290" y="538"/>
                  </a:lnTo>
                  <a:lnTo>
                    <a:pt x="281" y="525"/>
                  </a:lnTo>
                  <a:lnTo>
                    <a:pt x="272" y="514"/>
                  </a:lnTo>
                  <a:lnTo>
                    <a:pt x="263" y="502"/>
                  </a:lnTo>
                  <a:lnTo>
                    <a:pt x="245" y="498"/>
                  </a:lnTo>
                  <a:lnTo>
                    <a:pt x="234" y="496"/>
                  </a:lnTo>
                  <a:lnTo>
                    <a:pt x="225" y="496"/>
                  </a:lnTo>
                  <a:lnTo>
                    <a:pt x="216" y="498"/>
                  </a:lnTo>
                  <a:lnTo>
                    <a:pt x="207" y="500"/>
                  </a:lnTo>
                  <a:lnTo>
                    <a:pt x="199" y="505"/>
                  </a:lnTo>
                  <a:lnTo>
                    <a:pt x="192" y="513"/>
                  </a:lnTo>
                  <a:lnTo>
                    <a:pt x="194" y="522"/>
                  </a:lnTo>
                  <a:lnTo>
                    <a:pt x="196" y="529"/>
                  </a:lnTo>
                  <a:lnTo>
                    <a:pt x="194" y="543"/>
                  </a:lnTo>
                  <a:lnTo>
                    <a:pt x="189" y="558"/>
                  </a:lnTo>
                  <a:lnTo>
                    <a:pt x="179" y="572"/>
                  </a:lnTo>
                  <a:lnTo>
                    <a:pt x="169" y="585"/>
                  </a:lnTo>
                  <a:lnTo>
                    <a:pt x="154" y="596"/>
                  </a:lnTo>
                  <a:lnTo>
                    <a:pt x="140" y="603"/>
                  </a:lnTo>
                  <a:lnTo>
                    <a:pt x="123" y="610"/>
                  </a:lnTo>
                  <a:lnTo>
                    <a:pt x="107" y="614"/>
                  </a:lnTo>
                  <a:lnTo>
                    <a:pt x="89" y="614"/>
                  </a:lnTo>
                  <a:lnTo>
                    <a:pt x="72" y="612"/>
                  </a:lnTo>
                  <a:lnTo>
                    <a:pt x="56" y="605"/>
                  </a:lnTo>
                  <a:lnTo>
                    <a:pt x="49" y="600"/>
                  </a:lnTo>
                  <a:lnTo>
                    <a:pt x="42" y="594"/>
                  </a:lnTo>
                  <a:lnTo>
                    <a:pt x="36" y="589"/>
                  </a:lnTo>
                  <a:lnTo>
                    <a:pt x="29" y="580"/>
                  </a:lnTo>
                  <a:lnTo>
                    <a:pt x="24" y="571"/>
                  </a:lnTo>
                  <a:lnTo>
                    <a:pt x="20" y="560"/>
                  </a:lnTo>
                  <a:lnTo>
                    <a:pt x="14" y="549"/>
                  </a:lnTo>
                  <a:lnTo>
                    <a:pt x="11" y="536"/>
                  </a:lnTo>
                  <a:lnTo>
                    <a:pt x="7" y="529"/>
                  </a:lnTo>
                  <a:lnTo>
                    <a:pt x="0" y="520"/>
                  </a:lnTo>
                  <a:lnTo>
                    <a:pt x="4" y="509"/>
                  </a:lnTo>
                  <a:lnTo>
                    <a:pt x="7" y="500"/>
                  </a:lnTo>
                  <a:lnTo>
                    <a:pt x="11" y="491"/>
                  </a:lnTo>
                  <a:lnTo>
                    <a:pt x="16" y="485"/>
                  </a:lnTo>
                  <a:lnTo>
                    <a:pt x="24" y="478"/>
                  </a:lnTo>
                  <a:lnTo>
                    <a:pt x="31" y="473"/>
                  </a:lnTo>
                  <a:lnTo>
                    <a:pt x="47" y="465"/>
                  </a:lnTo>
                  <a:lnTo>
                    <a:pt x="82" y="449"/>
                  </a:lnTo>
                  <a:lnTo>
                    <a:pt x="98" y="440"/>
                  </a:lnTo>
                  <a:lnTo>
                    <a:pt x="105" y="433"/>
                  </a:lnTo>
                  <a:lnTo>
                    <a:pt x="112" y="426"/>
                  </a:lnTo>
                  <a:lnTo>
                    <a:pt x="102" y="422"/>
                  </a:lnTo>
                  <a:lnTo>
                    <a:pt x="91" y="418"/>
                  </a:lnTo>
                  <a:lnTo>
                    <a:pt x="67" y="417"/>
                  </a:lnTo>
                  <a:lnTo>
                    <a:pt x="56" y="417"/>
                  </a:lnTo>
                  <a:lnTo>
                    <a:pt x="45" y="415"/>
                  </a:lnTo>
                  <a:lnTo>
                    <a:pt x="34" y="409"/>
                  </a:lnTo>
                  <a:lnTo>
                    <a:pt x="25" y="404"/>
                  </a:lnTo>
                  <a:lnTo>
                    <a:pt x="16" y="393"/>
                  </a:lnTo>
                  <a:lnTo>
                    <a:pt x="18" y="384"/>
                  </a:lnTo>
                  <a:lnTo>
                    <a:pt x="22" y="375"/>
                  </a:lnTo>
                  <a:lnTo>
                    <a:pt x="51" y="353"/>
                  </a:lnTo>
                  <a:lnTo>
                    <a:pt x="67" y="342"/>
                  </a:lnTo>
                  <a:lnTo>
                    <a:pt x="80" y="331"/>
                  </a:lnTo>
                  <a:lnTo>
                    <a:pt x="94" y="319"/>
                  </a:lnTo>
                  <a:lnTo>
                    <a:pt x="105" y="304"/>
                  </a:lnTo>
                  <a:lnTo>
                    <a:pt x="114" y="288"/>
                  </a:lnTo>
                  <a:lnTo>
                    <a:pt x="120" y="272"/>
                  </a:lnTo>
                  <a:lnTo>
                    <a:pt x="129" y="266"/>
                  </a:lnTo>
                  <a:lnTo>
                    <a:pt x="136" y="264"/>
                  </a:lnTo>
                  <a:lnTo>
                    <a:pt x="145" y="264"/>
                  </a:lnTo>
                  <a:lnTo>
                    <a:pt x="154" y="264"/>
                  </a:lnTo>
                  <a:lnTo>
                    <a:pt x="172" y="268"/>
                  </a:lnTo>
                  <a:lnTo>
                    <a:pt x="181" y="268"/>
                  </a:lnTo>
                  <a:lnTo>
                    <a:pt x="190" y="264"/>
                  </a:lnTo>
                  <a:lnTo>
                    <a:pt x="187" y="257"/>
                  </a:lnTo>
                  <a:lnTo>
                    <a:pt x="181" y="250"/>
                  </a:lnTo>
                  <a:lnTo>
                    <a:pt x="167" y="237"/>
                  </a:lnTo>
                  <a:lnTo>
                    <a:pt x="163" y="230"/>
                  </a:lnTo>
                  <a:lnTo>
                    <a:pt x="160" y="223"/>
                  </a:lnTo>
                  <a:lnTo>
                    <a:pt x="161" y="219"/>
                  </a:lnTo>
                  <a:lnTo>
                    <a:pt x="163" y="215"/>
                  </a:lnTo>
                  <a:lnTo>
                    <a:pt x="170" y="204"/>
                  </a:lnTo>
                  <a:lnTo>
                    <a:pt x="156" y="203"/>
                  </a:lnTo>
                  <a:lnTo>
                    <a:pt x="141" y="203"/>
                  </a:lnTo>
                  <a:lnTo>
                    <a:pt x="127" y="203"/>
                  </a:lnTo>
                  <a:lnTo>
                    <a:pt x="112" y="201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3419451" y="1981055"/>
              <a:ext cx="1636392" cy="1420699"/>
            </a:xfrm>
            <a:custGeom>
              <a:avLst/>
              <a:gdLst/>
              <a:ahLst/>
              <a:cxnLst>
                <a:cxn ang="0">
                  <a:pos x="290" y="45"/>
                </a:cxn>
                <a:cxn ang="0">
                  <a:pos x="339" y="69"/>
                </a:cxn>
                <a:cxn ang="0">
                  <a:pos x="393" y="18"/>
                </a:cxn>
                <a:cxn ang="0">
                  <a:pos x="428" y="0"/>
                </a:cxn>
                <a:cxn ang="0">
                  <a:pos x="446" y="20"/>
                </a:cxn>
                <a:cxn ang="0">
                  <a:pos x="488" y="29"/>
                </a:cxn>
                <a:cxn ang="0">
                  <a:pos x="589" y="11"/>
                </a:cxn>
                <a:cxn ang="0">
                  <a:pos x="607" y="31"/>
                </a:cxn>
                <a:cxn ang="0">
                  <a:pos x="656" y="71"/>
                </a:cxn>
                <a:cxn ang="0">
                  <a:pos x="796" y="112"/>
                </a:cxn>
                <a:cxn ang="0">
                  <a:pos x="787" y="145"/>
                </a:cxn>
                <a:cxn ang="0">
                  <a:pos x="700" y="227"/>
                </a:cxn>
                <a:cxn ang="0">
                  <a:pos x="687" y="286"/>
                </a:cxn>
                <a:cxn ang="0">
                  <a:pos x="662" y="308"/>
                </a:cxn>
                <a:cxn ang="0">
                  <a:pos x="633" y="319"/>
                </a:cxn>
                <a:cxn ang="0">
                  <a:pos x="611" y="279"/>
                </a:cxn>
                <a:cxn ang="0">
                  <a:pos x="544" y="299"/>
                </a:cxn>
                <a:cxn ang="0">
                  <a:pos x="480" y="312"/>
                </a:cxn>
                <a:cxn ang="0">
                  <a:pos x="459" y="343"/>
                </a:cxn>
                <a:cxn ang="0">
                  <a:pos x="457" y="388"/>
                </a:cxn>
                <a:cxn ang="0">
                  <a:pos x="430" y="381"/>
                </a:cxn>
                <a:cxn ang="0">
                  <a:pos x="377" y="391"/>
                </a:cxn>
                <a:cxn ang="0">
                  <a:pos x="366" y="406"/>
                </a:cxn>
                <a:cxn ang="0">
                  <a:pos x="388" y="439"/>
                </a:cxn>
                <a:cxn ang="0">
                  <a:pos x="377" y="449"/>
                </a:cxn>
                <a:cxn ang="0">
                  <a:pos x="337" y="462"/>
                </a:cxn>
                <a:cxn ang="0">
                  <a:pos x="323" y="482"/>
                </a:cxn>
                <a:cxn ang="0">
                  <a:pos x="343" y="502"/>
                </a:cxn>
                <a:cxn ang="0">
                  <a:pos x="363" y="571"/>
                </a:cxn>
                <a:cxn ang="0">
                  <a:pos x="350" y="696"/>
                </a:cxn>
                <a:cxn ang="0">
                  <a:pos x="404" y="716"/>
                </a:cxn>
                <a:cxn ang="0">
                  <a:pos x="435" y="710"/>
                </a:cxn>
                <a:cxn ang="0">
                  <a:pos x="461" y="756"/>
                </a:cxn>
                <a:cxn ang="0">
                  <a:pos x="448" y="768"/>
                </a:cxn>
                <a:cxn ang="0">
                  <a:pos x="421" y="774"/>
                </a:cxn>
                <a:cxn ang="0">
                  <a:pos x="410" y="843"/>
                </a:cxn>
                <a:cxn ang="0">
                  <a:pos x="363" y="888"/>
                </a:cxn>
                <a:cxn ang="0">
                  <a:pos x="281" y="886"/>
                </a:cxn>
                <a:cxn ang="0">
                  <a:pos x="196" y="839"/>
                </a:cxn>
                <a:cxn ang="0">
                  <a:pos x="185" y="752"/>
                </a:cxn>
                <a:cxn ang="0">
                  <a:pos x="127" y="730"/>
                </a:cxn>
                <a:cxn ang="0">
                  <a:pos x="149" y="649"/>
                </a:cxn>
                <a:cxn ang="0">
                  <a:pos x="152" y="616"/>
                </a:cxn>
                <a:cxn ang="0">
                  <a:pos x="103" y="576"/>
                </a:cxn>
                <a:cxn ang="0">
                  <a:pos x="67" y="560"/>
                </a:cxn>
                <a:cxn ang="0">
                  <a:pos x="45" y="555"/>
                </a:cxn>
                <a:cxn ang="0">
                  <a:pos x="18" y="460"/>
                </a:cxn>
                <a:cxn ang="0">
                  <a:pos x="9" y="406"/>
                </a:cxn>
                <a:cxn ang="0">
                  <a:pos x="58" y="361"/>
                </a:cxn>
                <a:cxn ang="0">
                  <a:pos x="63" y="326"/>
                </a:cxn>
                <a:cxn ang="0">
                  <a:pos x="9" y="246"/>
                </a:cxn>
                <a:cxn ang="0">
                  <a:pos x="44" y="208"/>
                </a:cxn>
                <a:cxn ang="0">
                  <a:pos x="107" y="147"/>
                </a:cxn>
                <a:cxn ang="0">
                  <a:pos x="161" y="152"/>
                </a:cxn>
                <a:cxn ang="0">
                  <a:pos x="181" y="136"/>
                </a:cxn>
                <a:cxn ang="0">
                  <a:pos x="205" y="87"/>
                </a:cxn>
                <a:cxn ang="0">
                  <a:pos x="241" y="76"/>
                </a:cxn>
                <a:cxn ang="0">
                  <a:pos x="276" y="31"/>
                </a:cxn>
              </a:cxnLst>
              <a:rect l="0" t="0" r="r" b="b"/>
              <a:pathLst>
                <a:path w="803" h="890">
                  <a:moveTo>
                    <a:pt x="276" y="31"/>
                  </a:moveTo>
                  <a:lnTo>
                    <a:pt x="276" y="31"/>
                  </a:lnTo>
                  <a:lnTo>
                    <a:pt x="281" y="33"/>
                  </a:lnTo>
                  <a:lnTo>
                    <a:pt x="285" y="36"/>
                  </a:lnTo>
                  <a:lnTo>
                    <a:pt x="290" y="45"/>
                  </a:lnTo>
                  <a:lnTo>
                    <a:pt x="294" y="56"/>
                  </a:lnTo>
                  <a:lnTo>
                    <a:pt x="299" y="67"/>
                  </a:lnTo>
                  <a:lnTo>
                    <a:pt x="299" y="67"/>
                  </a:lnTo>
                  <a:lnTo>
                    <a:pt x="319" y="69"/>
                  </a:lnTo>
                  <a:lnTo>
                    <a:pt x="339" y="69"/>
                  </a:lnTo>
                  <a:lnTo>
                    <a:pt x="379" y="63"/>
                  </a:lnTo>
                  <a:lnTo>
                    <a:pt x="379" y="63"/>
                  </a:lnTo>
                  <a:lnTo>
                    <a:pt x="384" y="40"/>
                  </a:lnTo>
                  <a:lnTo>
                    <a:pt x="388" y="29"/>
                  </a:lnTo>
                  <a:lnTo>
                    <a:pt x="393" y="18"/>
                  </a:lnTo>
                  <a:lnTo>
                    <a:pt x="399" y="9"/>
                  </a:lnTo>
                  <a:lnTo>
                    <a:pt x="408" y="2"/>
                  </a:lnTo>
                  <a:lnTo>
                    <a:pt x="413" y="0"/>
                  </a:lnTo>
                  <a:lnTo>
                    <a:pt x="421" y="0"/>
                  </a:lnTo>
                  <a:lnTo>
                    <a:pt x="428" y="0"/>
                  </a:lnTo>
                  <a:lnTo>
                    <a:pt x="435" y="2"/>
                  </a:lnTo>
                  <a:lnTo>
                    <a:pt x="435" y="2"/>
                  </a:lnTo>
                  <a:lnTo>
                    <a:pt x="437" y="9"/>
                  </a:lnTo>
                  <a:lnTo>
                    <a:pt x="441" y="15"/>
                  </a:lnTo>
                  <a:lnTo>
                    <a:pt x="446" y="20"/>
                  </a:lnTo>
                  <a:lnTo>
                    <a:pt x="450" y="24"/>
                  </a:lnTo>
                  <a:lnTo>
                    <a:pt x="455" y="27"/>
                  </a:lnTo>
                  <a:lnTo>
                    <a:pt x="461" y="29"/>
                  </a:lnTo>
                  <a:lnTo>
                    <a:pt x="473" y="31"/>
                  </a:lnTo>
                  <a:lnTo>
                    <a:pt x="488" y="29"/>
                  </a:lnTo>
                  <a:lnTo>
                    <a:pt x="504" y="27"/>
                  </a:lnTo>
                  <a:lnTo>
                    <a:pt x="535" y="18"/>
                  </a:lnTo>
                  <a:lnTo>
                    <a:pt x="566" y="11"/>
                  </a:lnTo>
                  <a:lnTo>
                    <a:pt x="578" y="9"/>
                  </a:lnTo>
                  <a:lnTo>
                    <a:pt x="589" y="11"/>
                  </a:lnTo>
                  <a:lnTo>
                    <a:pt x="595" y="13"/>
                  </a:lnTo>
                  <a:lnTo>
                    <a:pt x="598" y="15"/>
                  </a:lnTo>
                  <a:lnTo>
                    <a:pt x="602" y="20"/>
                  </a:lnTo>
                  <a:lnTo>
                    <a:pt x="606" y="24"/>
                  </a:lnTo>
                  <a:lnTo>
                    <a:pt x="607" y="31"/>
                  </a:lnTo>
                  <a:lnTo>
                    <a:pt x="609" y="38"/>
                  </a:lnTo>
                  <a:lnTo>
                    <a:pt x="609" y="58"/>
                  </a:lnTo>
                  <a:lnTo>
                    <a:pt x="609" y="58"/>
                  </a:lnTo>
                  <a:lnTo>
                    <a:pt x="633" y="63"/>
                  </a:lnTo>
                  <a:lnTo>
                    <a:pt x="656" y="71"/>
                  </a:lnTo>
                  <a:lnTo>
                    <a:pt x="702" y="89"/>
                  </a:lnTo>
                  <a:lnTo>
                    <a:pt x="723" y="98"/>
                  </a:lnTo>
                  <a:lnTo>
                    <a:pt x="747" y="105"/>
                  </a:lnTo>
                  <a:lnTo>
                    <a:pt x="772" y="111"/>
                  </a:lnTo>
                  <a:lnTo>
                    <a:pt x="796" y="112"/>
                  </a:lnTo>
                  <a:lnTo>
                    <a:pt x="796" y="112"/>
                  </a:lnTo>
                  <a:lnTo>
                    <a:pt x="800" y="120"/>
                  </a:lnTo>
                  <a:lnTo>
                    <a:pt x="803" y="127"/>
                  </a:lnTo>
                  <a:lnTo>
                    <a:pt x="803" y="127"/>
                  </a:lnTo>
                  <a:lnTo>
                    <a:pt x="787" y="145"/>
                  </a:lnTo>
                  <a:lnTo>
                    <a:pt x="767" y="161"/>
                  </a:lnTo>
                  <a:lnTo>
                    <a:pt x="745" y="179"/>
                  </a:lnTo>
                  <a:lnTo>
                    <a:pt x="725" y="198"/>
                  </a:lnTo>
                  <a:lnTo>
                    <a:pt x="707" y="217"/>
                  </a:lnTo>
                  <a:lnTo>
                    <a:pt x="700" y="227"/>
                  </a:lnTo>
                  <a:lnTo>
                    <a:pt x="694" y="237"/>
                  </a:lnTo>
                  <a:lnTo>
                    <a:pt x="689" y="250"/>
                  </a:lnTo>
                  <a:lnTo>
                    <a:pt x="687" y="261"/>
                  </a:lnTo>
                  <a:lnTo>
                    <a:pt x="685" y="274"/>
                  </a:lnTo>
                  <a:lnTo>
                    <a:pt x="687" y="286"/>
                  </a:lnTo>
                  <a:lnTo>
                    <a:pt x="687" y="286"/>
                  </a:lnTo>
                  <a:lnTo>
                    <a:pt x="682" y="295"/>
                  </a:lnTo>
                  <a:lnTo>
                    <a:pt x="676" y="303"/>
                  </a:lnTo>
                  <a:lnTo>
                    <a:pt x="676" y="303"/>
                  </a:lnTo>
                  <a:lnTo>
                    <a:pt x="662" y="308"/>
                  </a:lnTo>
                  <a:lnTo>
                    <a:pt x="655" y="312"/>
                  </a:lnTo>
                  <a:lnTo>
                    <a:pt x="649" y="317"/>
                  </a:lnTo>
                  <a:lnTo>
                    <a:pt x="649" y="317"/>
                  </a:lnTo>
                  <a:lnTo>
                    <a:pt x="640" y="319"/>
                  </a:lnTo>
                  <a:lnTo>
                    <a:pt x="633" y="319"/>
                  </a:lnTo>
                  <a:lnTo>
                    <a:pt x="633" y="319"/>
                  </a:lnTo>
                  <a:lnTo>
                    <a:pt x="627" y="314"/>
                  </a:lnTo>
                  <a:lnTo>
                    <a:pt x="624" y="306"/>
                  </a:lnTo>
                  <a:lnTo>
                    <a:pt x="618" y="292"/>
                  </a:lnTo>
                  <a:lnTo>
                    <a:pt x="611" y="279"/>
                  </a:lnTo>
                  <a:lnTo>
                    <a:pt x="606" y="274"/>
                  </a:lnTo>
                  <a:lnTo>
                    <a:pt x="598" y="268"/>
                  </a:lnTo>
                  <a:lnTo>
                    <a:pt x="598" y="268"/>
                  </a:lnTo>
                  <a:lnTo>
                    <a:pt x="571" y="285"/>
                  </a:lnTo>
                  <a:lnTo>
                    <a:pt x="544" y="299"/>
                  </a:lnTo>
                  <a:lnTo>
                    <a:pt x="529" y="306"/>
                  </a:lnTo>
                  <a:lnTo>
                    <a:pt x="515" y="310"/>
                  </a:lnTo>
                  <a:lnTo>
                    <a:pt x="499" y="31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0" y="321"/>
                  </a:lnTo>
                  <a:lnTo>
                    <a:pt x="470" y="321"/>
                  </a:lnTo>
                  <a:lnTo>
                    <a:pt x="464" y="326"/>
                  </a:lnTo>
                  <a:lnTo>
                    <a:pt x="461" y="333"/>
                  </a:lnTo>
                  <a:lnTo>
                    <a:pt x="459" y="343"/>
                  </a:lnTo>
                  <a:lnTo>
                    <a:pt x="459" y="350"/>
                  </a:lnTo>
                  <a:lnTo>
                    <a:pt x="461" y="366"/>
                  </a:lnTo>
                  <a:lnTo>
                    <a:pt x="462" y="382"/>
                  </a:lnTo>
                  <a:lnTo>
                    <a:pt x="462" y="382"/>
                  </a:lnTo>
                  <a:lnTo>
                    <a:pt x="457" y="388"/>
                  </a:lnTo>
                  <a:lnTo>
                    <a:pt x="450" y="391"/>
                  </a:lnTo>
                  <a:lnTo>
                    <a:pt x="450" y="391"/>
                  </a:lnTo>
                  <a:lnTo>
                    <a:pt x="435" y="388"/>
                  </a:lnTo>
                  <a:lnTo>
                    <a:pt x="435" y="388"/>
                  </a:lnTo>
                  <a:lnTo>
                    <a:pt x="430" y="381"/>
                  </a:lnTo>
                  <a:lnTo>
                    <a:pt x="422" y="379"/>
                  </a:lnTo>
                  <a:lnTo>
                    <a:pt x="413" y="379"/>
                  </a:lnTo>
                  <a:lnTo>
                    <a:pt x="404" y="382"/>
                  </a:lnTo>
                  <a:lnTo>
                    <a:pt x="386" y="390"/>
                  </a:lnTo>
                  <a:lnTo>
                    <a:pt x="377" y="391"/>
                  </a:lnTo>
                  <a:lnTo>
                    <a:pt x="368" y="393"/>
                  </a:lnTo>
                  <a:lnTo>
                    <a:pt x="368" y="393"/>
                  </a:lnTo>
                  <a:lnTo>
                    <a:pt x="366" y="399"/>
                  </a:lnTo>
                  <a:lnTo>
                    <a:pt x="366" y="406"/>
                  </a:lnTo>
                  <a:lnTo>
                    <a:pt x="366" y="406"/>
                  </a:lnTo>
                  <a:lnTo>
                    <a:pt x="370" y="413"/>
                  </a:lnTo>
                  <a:lnTo>
                    <a:pt x="375" y="419"/>
                  </a:lnTo>
                  <a:lnTo>
                    <a:pt x="386" y="430"/>
                  </a:lnTo>
                  <a:lnTo>
                    <a:pt x="386" y="430"/>
                  </a:lnTo>
                  <a:lnTo>
                    <a:pt x="388" y="439"/>
                  </a:lnTo>
                  <a:lnTo>
                    <a:pt x="386" y="448"/>
                  </a:lnTo>
                  <a:lnTo>
                    <a:pt x="386" y="448"/>
                  </a:lnTo>
                  <a:lnTo>
                    <a:pt x="383" y="449"/>
                  </a:lnTo>
                  <a:lnTo>
                    <a:pt x="377" y="449"/>
                  </a:lnTo>
                  <a:lnTo>
                    <a:pt x="377" y="449"/>
                  </a:lnTo>
                  <a:lnTo>
                    <a:pt x="370" y="444"/>
                  </a:lnTo>
                  <a:lnTo>
                    <a:pt x="363" y="444"/>
                  </a:lnTo>
                  <a:lnTo>
                    <a:pt x="355" y="446"/>
                  </a:lnTo>
                  <a:lnTo>
                    <a:pt x="350" y="451"/>
                  </a:lnTo>
                  <a:lnTo>
                    <a:pt x="337" y="462"/>
                  </a:lnTo>
                  <a:lnTo>
                    <a:pt x="330" y="466"/>
                  </a:lnTo>
                  <a:lnTo>
                    <a:pt x="321" y="469"/>
                  </a:lnTo>
                  <a:lnTo>
                    <a:pt x="321" y="469"/>
                  </a:lnTo>
                  <a:lnTo>
                    <a:pt x="321" y="477"/>
                  </a:lnTo>
                  <a:lnTo>
                    <a:pt x="323" y="482"/>
                  </a:lnTo>
                  <a:lnTo>
                    <a:pt x="325" y="486"/>
                  </a:lnTo>
                  <a:lnTo>
                    <a:pt x="328" y="489"/>
                  </a:lnTo>
                  <a:lnTo>
                    <a:pt x="335" y="495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8" y="511"/>
                  </a:lnTo>
                  <a:lnTo>
                    <a:pt x="354" y="522"/>
                  </a:lnTo>
                  <a:lnTo>
                    <a:pt x="357" y="533"/>
                  </a:lnTo>
                  <a:lnTo>
                    <a:pt x="359" y="546"/>
                  </a:lnTo>
                  <a:lnTo>
                    <a:pt x="363" y="571"/>
                  </a:lnTo>
                  <a:lnTo>
                    <a:pt x="361" y="596"/>
                  </a:lnTo>
                  <a:lnTo>
                    <a:pt x="357" y="622"/>
                  </a:lnTo>
                  <a:lnTo>
                    <a:pt x="354" y="649"/>
                  </a:lnTo>
                  <a:lnTo>
                    <a:pt x="352" y="672"/>
                  </a:lnTo>
                  <a:lnTo>
                    <a:pt x="350" y="696"/>
                  </a:lnTo>
                  <a:lnTo>
                    <a:pt x="350" y="696"/>
                  </a:lnTo>
                  <a:lnTo>
                    <a:pt x="361" y="698"/>
                  </a:lnTo>
                  <a:lnTo>
                    <a:pt x="372" y="701"/>
                  </a:lnTo>
                  <a:lnTo>
                    <a:pt x="393" y="712"/>
                  </a:lnTo>
                  <a:lnTo>
                    <a:pt x="404" y="716"/>
                  </a:lnTo>
                  <a:lnTo>
                    <a:pt x="413" y="718"/>
                  </a:lnTo>
                  <a:lnTo>
                    <a:pt x="424" y="716"/>
                  </a:lnTo>
                  <a:lnTo>
                    <a:pt x="430" y="714"/>
                  </a:lnTo>
                  <a:lnTo>
                    <a:pt x="435" y="710"/>
                  </a:lnTo>
                  <a:lnTo>
                    <a:pt x="435" y="710"/>
                  </a:lnTo>
                  <a:lnTo>
                    <a:pt x="444" y="714"/>
                  </a:lnTo>
                  <a:lnTo>
                    <a:pt x="451" y="720"/>
                  </a:lnTo>
                  <a:lnTo>
                    <a:pt x="451" y="720"/>
                  </a:lnTo>
                  <a:lnTo>
                    <a:pt x="459" y="743"/>
                  </a:lnTo>
                  <a:lnTo>
                    <a:pt x="461" y="756"/>
                  </a:lnTo>
                  <a:lnTo>
                    <a:pt x="461" y="761"/>
                  </a:lnTo>
                  <a:lnTo>
                    <a:pt x="457" y="767"/>
                  </a:lnTo>
                  <a:lnTo>
                    <a:pt x="457" y="767"/>
                  </a:lnTo>
                  <a:lnTo>
                    <a:pt x="453" y="768"/>
                  </a:lnTo>
                  <a:lnTo>
                    <a:pt x="448" y="768"/>
                  </a:lnTo>
                  <a:lnTo>
                    <a:pt x="437" y="767"/>
                  </a:lnTo>
                  <a:lnTo>
                    <a:pt x="433" y="767"/>
                  </a:lnTo>
                  <a:lnTo>
                    <a:pt x="428" y="767"/>
                  </a:lnTo>
                  <a:lnTo>
                    <a:pt x="424" y="770"/>
                  </a:lnTo>
                  <a:lnTo>
                    <a:pt x="421" y="774"/>
                  </a:lnTo>
                  <a:lnTo>
                    <a:pt x="421" y="774"/>
                  </a:lnTo>
                  <a:lnTo>
                    <a:pt x="419" y="792"/>
                  </a:lnTo>
                  <a:lnTo>
                    <a:pt x="419" y="808"/>
                  </a:lnTo>
                  <a:lnTo>
                    <a:pt x="415" y="826"/>
                  </a:lnTo>
                  <a:lnTo>
                    <a:pt x="410" y="843"/>
                  </a:lnTo>
                  <a:lnTo>
                    <a:pt x="403" y="857"/>
                  </a:lnTo>
                  <a:lnTo>
                    <a:pt x="392" y="870"/>
                  </a:lnTo>
                  <a:lnTo>
                    <a:pt x="379" y="881"/>
                  </a:lnTo>
                  <a:lnTo>
                    <a:pt x="372" y="884"/>
                  </a:lnTo>
                  <a:lnTo>
                    <a:pt x="363" y="888"/>
                  </a:lnTo>
                  <a:lnTo>
                    <a:pt x="363" y="888"/>
                  </a:lnTo>
                  <a:lnTo>
                    <a:pt x="343" y="890"/>
                  </a:lnTo>
                  <a:lnTo>
                    <a:pt x="321" y="890"/>
                  </a:lnTo>
                  <a:lnTo>
                    <a:pt x="301" y="890"/>
                  </a:lnTo>
                  <a:lnTo>
                    <a:pt x="281" y="886"/>
                  </a:lnTo>
                  <a:lnTo>
                    <a:pt x="261" y="883"/>
                  </a:lnTo>
                  <a:lnTo>
                    <a:pt x="241" y="877"/>
                  </a:lnTo>
                  <a:lnTo>
                    <a:pt x="201" y="864"/>
                  </a:lnTo>
                  <a:lnTo>
                    <a:pt x="201" y="864"/>
                  </a:lnTo>
                  <a:lnTo>
                    <a:pt x="196" y="839"/>
                  </a:lnTo>
                  <a:lnTo>
                    <a:pt x="192" y="814"/>
                  </a:lnTo>
                  <a:lnTo>
                    <a:pt x="192" y="787"/>
                  </a:lnTo>
                  <a:lnTo>
                    <a:pt x="192" y="759"/>
                  </a:lnTo>
                  <a:lnTo>
                    <a:pt x="192" y="759"/>
                  </a:lnTo>
                  <a:lnTo>
                    <a:pt x="185" y="752"/>
                  </a:lnTo>
                  <a:lnTo>
                    <a:pt x="180" y="747"/>
                  </a:lnTo>
                  <a:lnTo>
                    <a:pt x="170" y="743"/>
                  </a:lnTo>
                  <a:lnTo>
                    <a:pt x="161" y="739"/>
                  </a:lnTo>
                  <a:lnTo>
                    <a:pt x="127" y="730"/>
                  </a:lnTo>
                  <a:lnTo>
                    <a:pt x="127" y="730"/>
                  </a:lnTo>
                  <a:lnTo>
                    <a:pt x="131" y="707"/>
                  </a:lnTo>
                  <a:lnTo>
                    <a:pt x="134" y="681"/>
                  </a:lnTo>
                  <a:lnTo>
                    <a:pt x="138" y="671"/>
                  </a:lnTo>
                  <a:lnTo>
                    <a:pt x="141" y="660"/>
                  </a:lnTo>
                  <a:lnTo>
                    <a:pt x="149" y="649"/>
                  </a:lnTo>
                  <a:lnTo>
                    <a:pt x="156" y="640"/>
                  </a:lnTo>
                  <a:lnTo>
                    <a:pt x="156" y="640"/>
                  </a:lnTo>
                  <a:lnTo>
                    <a:pt x="156" y="627"/>
                  </a:lnTo>
                  <a:lnTo>
                    <a:pt x="152" y="616"/>
                  </a:lnTo>
                  <a:lnTo>
                    <a:pt x="152" y="616"/>
                  </a:lnTo>
                  <a:lnTo>
                    <a:pt x="138" y="596"/>
                  </a:lnTo>
                  <a:lnTo>
                    <a:pt x="131" y="589"/>
                  </a:lnTo>
                  <a:lnTo>
                    <a:pt x="122" y="582"/>
                  </a:lnTo>
                  <a:lnTo>
                    <a:pt x="112" y="578"/>
                  </a:lnTo>
                  <a:lnTo>
                    <a:pt x="103" y="576"/>
                  </a:lnTo>
                  <a:lnTo>
                    <a:pt x="91" y="575"/>
                  </a:lnTo>
                  <a:lnTo>
                    <a:pt x="78" y="578"/>
                  </a:lnTo>
                  <a:lnTo>
                    <a:pt x="78" y="578"/>
                  </a:lnTo>
                  <a:lnTo>
                    <a:pt x="74" y="567"/>
                  </a:lnTo>
                  <a:lnTo>
                    <a:pt x="67" y="560"/>
                  </a:lnTo>
                  <a:lnTo>
                    <a:pt x="62" y="556"/>
                  </a:lnTo>
                  <a:lnTo>
                    <a:pt x="56" y="555"/>
                  </a:lnTo>
                  <a:lnTo>
                    <a:pt x="51" y="555"/>
                  </a:lnTo>
                  <a:lnTo>
                    <a:pt x="45" y="555"/>
                  </a:lnTo>
                  <a:lnTo>
                    <a:pt x="45" y="555"/>
                  </a:lnTo>
                  <a:lnTo>
                    <a:pt x="47" y="536"/>
                  </a:lnTo>
                  <a:lnTo>
                    <a:pt x="45" y="520"/>
                  </a:lnTo>
                  <a:lnTo>
                    <a:pt x="42" y="506"/>
                  </a:lnTo>
                  <a:lnTo>
                    <a:pt x="34" y="489"/>
                  </a:lnTo>
                  <a:lnTo>
                    <a:pt x="18" y="460"/>
                  </a:lnTo>
                  <a:lnTo>
                    <a:pt x="9" y="44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4" y="419"/>
                  </a:lnTo>
                  <a:lnTo>
                    <a:pt x="9" y="406"/>
                  </a:lnTo>
                  <a:lnTo>
                    <a:pt x="16" y="393"/>
                  </a:lnTo>
                  <a:lnTo>
                    <a:pt x="25" y="384"/>
                  </a:lnTo>
                  <a:lnTo>
                    <a:pt x="34" y="373"/>
                  </a:lnTo>
                  <a:lnTo>
                    <a:pt x="45" y="366"/>
                  </a:lnTo>
                  <a:lnTo>
                    <a:pt x="58" y="361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69" y="348"/>
                  </a:lnTo>
                  <a:lnTo>
                    <a:pt x="69" y="341"/>
                  </a:lnTo>
                  <a:lnTo>
                    <a:pt x="63" y="326"/>
                  </a:lnTo>
                  <a:lnTo>
                    <a:pt x="54" y="314"/>
                  </a:lnTo>
                  <a:lnTo>
                    <a:pt x="44" y="301"/>
                  </a:lnTo>
                  <a:lnTo>
                    <a:pt x="24" y="274"/>
                  </a:lnTo>
                  <a:lnTo>
                    <a:pt x="15" y="261"/>
                  </a:lnTo>
                  <a:lnTo>
                    <a:pt x="9" y="246"/>
                  </a:lnTo>
                  <a:lnTo>
                    <a:pt x="9" y="246"/>
                  </a:lnTo>
                  <a:lnTo>
                    <a:pt x="11" y="243"/>
                  </a:lnTo>
                  <a:lnTo>
                    <a:pt x="11" y="243"/>
                  </a:lnTo>
                  <a:lnTo>
                    <a:pt x="27" y="227"/>
                  </a:lnTo>
                  <a:lnTo>
                    <a:pt x="44" y="208"/>
                  </a:lnTo>
                  <a:lnTo>
                    <a:pt x="62" y="189"/>
                  </a:lnTo>
                  <a:lnTo>
                    <a:pt x="80" y="169"/>
                  </a:lnTo>
                  <a:lnTo>
                    <a:pt x="89" y="160"/>
                  </a:lnTo>
                  <a:lnTo>
                    <a:pt x="98" y="152"/>
                  </a:lnTo>
                  <a:lnTo>
                    <a:pt x="107" y="147"/>
                  </a:lnTo>
                  <a:lnTo>
                    <a:pt x="118" y="143"/>
                  </a:lnTo>
                  <a:lnTo>
                    <a:pt x="129" y="141"/>
                  </a:lnTo>
                  <a:lnTo>
                    <a:pt x="138" y="143"/>
                  </a:lnTo>
                  <a:lnTo>
                    <a:pt x="151" y="145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74" y="150"/>
                  </a:lnTo>
                  <a:lnTo>
                    <a:pt x="174" y="150"/>
                  </a:lnTo>
                  <a:lnTo>
                    <a:pt x="178" y="143"/>
                  </a:lnTo>
                  <a:lnTo>
                    <a:pt x="181" y="136"/>
                  </a:lnTo>
                  <a:lnTo>
                    <a:pt x="187" y="118"/>
                  </a:lnTo>
                  <a:lnTo>
                    <a:pt x="194" y="102"/>
                  </a:lnTo>
                  <a:lnTo>
                    <a:pt x="198" y="94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12" y="89"/>
                  </a:lnTo>
                  <a:lnTo>
                    <a:pt x="219" y="87"/>
                  </a:lnTo>
                  <a:lnTo>
                    <a:pt x="227" y="87"/>
                  </a:lnTo>
                  <a:lnTo>
                    <a:pt x="232" y="83"/>
                  </a:lnTo>
                  <a:lnTo>
                    <a:pt x="241" y="76"/>
                  </a:lnTo>
                  <a:lnTo>
                    <a:pt x="247" y="67"/>
                  </a:lnTo>
                  <a:lnTo>
                    <a:pt x="259" y="47"/>
                  </a:lnTo>
                  <a:lnTo>
                    <a:pt x="267" y="38"/>
                  </a:lnTo>
                  <a:lnTo>
                    <a:pt x="276" y="31"/>
                  </a:lnTo>
                  <a:lnTo>
                    <a:pt x="276" y="31"/>
                  </a:lnTo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2051720" y="2224007"/>
              <a:ext cx="1807359" cy="1265006"/>
            </a:xfrm>
            <a:custGeom>
              <a:avLst/>
              <a:gdLst/>
              <a:ahLst/>
              <a:cxnLst>
                <a:cxn ang="0">
                  <a:pos x="283" y="703"/>
                </a:cxn>
                <a:cxn ang="0">
                  <a:pos x="241" y="676"/>
                </a:cxn>
                <a:cxn ang="0">
                  <a:pos x="241" y="644"/>
                </a:cxn>
                <a:cxn ang="0">
                  <a:pos x="234" y="584"/>
                </a:cxn>
                <a:cxn ang="0">
                  <a:pos x="240" y="557"/>
                </a:cxn>
                <a:cxn ang="0">
                  <a:pos x="229" y="533"/>
                </a:cxn>
                <a:cxn ang="0">
                  <a:pos x="214" y="482"/>
                </a:cxn>
                <a:cxn ang="0">
                  <a:pos x="222" y="444"/>
                </a:cxn>
                <a:cxn ang="0">
                  <a:pos x="185" y="310"/>
                </a:cxn>
                <a:cxn ang="0">
                  <a:pos x="138" y="306"/>
                </a:cxn>
                <a:cxn ang="0">
                  <a:pos x="120" y="339"/>
                </a:cxn>
                <a:cxn ang="0">
                  <a:pos x="71" y="247"/>
                </a:cxn>
                <a:cxn ang="0">
                  <a:pos x="37" y="248"/>
                </a:cxn>
                <a:cxn ang="0">
                  <a:pos x="9" y="218"/>
                </a:cxn>
                <a:cxn ang="0">
                  <a:pos x="17" y="171"/>
                </a:cxn>
                <a:cxn ang="0">
                  <a:pos x="71" y="123"/>
                </a:cxn>
                <a:cxn ang="0">
                  <a:pos x="102" y="134"/>
                </a:cxn>
                <a:cxn ang="0">
                  <a:pos x="127" y="147"/>
                </a:cxn>
                <a:cxn ang="0">
                  <a:pos x="171" y="98"/>
                </a:cxn>
                <a:cxn ang="0">
                  <a:pos x="135" y="64"/>
                </a:cxn>
                <a:cxn ang="0">
                  <a:pos x="183" y="29"/>
                </a:cxn>
                <a:cxn ang="0">
                  <a:pos x="220" y="0"/>
                </a:cxn>
                <a:cxn ang="0">
                  <a:pos x="287" y="53"/>
                </a:cxn>
                <a:cxn ang="0">
                  <a:pos x="338" y="65"/>
                </a:cxn>
                <a:cxn ang="0">
                  <a:pos x="379" y="60"/>
                </a:cxn>
                <a:cxn ang="0">
                  <a:pos x="421" y="143"/>
                </a:cxn>
                <a:cxn ang="0">
                  <a:pos x="464" y="118"/>
                </a:cxn>
                <a:cxn ang="0">
                  <a:pos x="499" y="93"/>
                </a:cxn>
                <a:cxn ang="0">
                  <a:pos x="557" y="82"/>
                </a:cxn>
                <a:cxn ang="0">
                  <a:pos x="635" y="65"/>
                </a:cxn>
                <a:cxn ang="0">
                  <a:pos x="673" y="103"/>
                </a:cxn>
                <a:cxn ang="0">
                  <a:pos x="726" y="158"/>
                </a:cxn>
                <a:cxn ang="0">
                  <a:pos x="751" y="212"/>
                </a:cxn>
                <a:cxn ang="0">
                  <a:pos x="691" y="263"/>
                </a:cxn>
                <a:cxn ang="0">
                  <a:pos x="716" y="346"/>
                </a:cxn>
                <a:cxn ang="0">
                  <a:pos x="722" y="435"/>
                </a:cxn>
                <a:cxn ang="0">
                  <a:pos x="689" y="473"/>
                </a:cxn>
                <a:cxn ang="0">
                  <a:pos x="671" y="526"/>
                </a:cxn>
                <a:cxn ang="0">
                  <a:pos x="693" y="578"/>
                </a:cxn>
                <a:cxn ang="0">
                  <a:pos x="693" y="620"/>
                </a:cxn>
                <a:cxn ang="0">
                  <a:pos x="716" y="620"/>
                </a:cxn>
                <a:cxn ang="0">
                  <a:pos x="744" y="584"/>
                </a:cxn>
                <a:cxn ang="0">
                  <a:pos x="769" y="613"/>
                </a:cxn>
                <a:cxn ang="0">
                  <a:pos x="809" y="587"/>
                </a:cxn>
                <a:cxn ang="0">
                  <a:pos x="874" y="616"/>
                </a:cxn>
                <a:cxn ang="0">
                  <a:pos x="880" y="736"/>
                </a:cxn>
                <a:cxn ang="0">
                  <a:pos x="847" y="749"/>
                </a:cxn>
                <a:cxn ang="0">
                  <a:pos x="823" y="792"/>
                </a:cxn>
                <a:cxn ang="0">
                  <a:pos x="794" y="774"/>
                </a:cxn>
                <a:cxn ang="0">
                  <a:pos x="744" y="754"/>
                </a:cxn>
                <a:cxn ang="0">
                  <a:pos x="722" y="702"/>
                </a:cxn>
                <a:cxn ang="0">
                  <a:pos x="697" y="685"/>
                </a:cxn>
                <a:cxn ang="0">
                  <a:pos x="671" y="696"/>
                </a:cxn>
                <a:cxn ang="0">
                  <a:pos x="591" y="718"/>
                </a:cxn>
                <a:cxn ang="0">
                  <a:pos x="542" y="678"/>
                </a:cxn>
                <a:cxn ang="0">
                  <a:pos x="475" y="665"/>
                </a:cxn>
                <a:cxn ang="0">
                  <a:pos x="428" y="707"/>
                </a:cxn>
                <a:cxn ang="0">
                  <a:pos x="410" y="743"/>
                </a:cxn>
                <a:cxn ang="0">
                  <a:pos x="361" y="761"/>
                </a:cxn>
                <a:cxn ang="0">
                  <a:pos x="329" y="781"/>
                </a:cxn>
              </a:cxnLst>
              <a:rect l="0" t="0" r="r" b="b"/>
              <a:pathLst>
                <a:path w="883" h="794">
                  <a:moveTo>
                    <a:pt x="329" y="781"/>
                  </a:moveTo>
                  <a:lnTo>
                    <a:pt x="329" y="781"/>
                  </a:lnTo>
                  <a:lnTo>
                    <a:pt x="318" y="769"/>
                  </a:lnTo>
                  <a:lnTo>
                    <a:pt x="309" y="752"/>
                  </a:lnTo>
                  <a:lnTo>
                    <a:pt x="292" y="718"/>
                  </a:lnTo>
                  <a:lnTo>
                    <a:pt x="283" y="703"/>
                  </a:lnTo>
                  <a:lnTo>
                    <a:pt x="272" y="691"/>
                  </a:lnTo>
                  <a:lnTo>
                    <a:pt x="265" y="685"/>
                  </a:lnTo>
                  <a:lnTo>
                    <a:pt x="258" y="680"/>
                  </a:lnTo>
                  <a:lnTo>
                    <a:pt x="251" y="678"/>
                  </a:lnTo>
                  <a:lnTo>
                    <a:pt x="241" y="676"/>
                  </a:lnTo>
                  <a:lnTo>
                    <a:pt x="241" y="676"/>
                  </a:lnTo>
                  <a:lnTo>
                    <a:pt x="234" y="667"/>
                  </a:lnTo>
                  <a:lnTo>
                    <a:pt x="229" y="658"/>
                  </a:lnTo>
                  <a:lnTo>
                    <a:pt x="229" y="658"/>
                  </a:lnTo>
                  <a:lnTo>
                    <a:pt x="234" y="654"/>
                  </a:lnTo>
                  <a:lnTo>
                    <a:pt x="240" y="649"/>
                  </a:lnTo>
                  <a:lnTo>
                    <a:pt x="241" y="644"/>
                  </a:lnTo>
                  <a:lnTo>
                    <a:pt x="243" y="638"/>
                  </a:lnTo>
                  <a:lnTo>
                    <a:pt x="241" y="627"/>
                  </a:lnTo>
                  <a:lnTo>
                    <a:pt x="240" y="615"/>
                  </a:lnTo>
                  <a:lnTo>
                    <a:pt x="236" y="602"/>
                  </a:lnTo>
                  <a:lnTo>
                    <a:pt x="234" y="589"/>
                  </a:lnTo>
                  <a:lnTo>
                    <a:pt x="234" y="584"/>
                  </a:lnTo>
                  <a:lnTo>
                    <a:pt x="236" y="577"/>
                  </a:lnTo>
                  <a:lnTo>
                    <a:pt x="238" y="571"/>
                  </a:lnTo>
                  <a:lnTo>
                    <a:pt x="243" y="564"/>
                  </a:lnTo>
                  <a:lnTo>
                    <a:pt x="243" y="564"/>
                  </a:lnTo>
                  <a:lnTo>
                    <a:pt x="241" y="560"/>
                  </a:lnTo>
                  <a:lnTo>
                    <a:pt x="240" y="557"/>
                  </a:lnTo>
                  <a:lnTo>
                    <a:pt x="232" y="553"/>
                  </a:lnTo>
                  <a:lnTo>
                    <a:pt x="227" y="546"/>
                  </a:lnTo>
                  <a:lnTo>
                    <a:pt x="225" y="544"/>
                  </a:lnTo>
                  <a:lnTo>
                    <a:pt x="223" y="538"/>
                  </a:lnTo>
                  <a:lnTo>
                    <a:pt x="223" y="538"/>
                  </a:lnTo>
                  <a:lnTo>
                    <a:pt x="229" y="533"/>
                  </a:lnTo>
                  <a:lnTo>
                    <a:pt x="232" y="528"/>
                  </a:lnTo>
                  <a:lnTo>
                    <a:pt x="232" y="522"/>
                  </a:lnTo>
                  <a:lnTo>
                    <a:pt x="232" y="517"/>
                  </a:lnTo>
                  <a:lnTo>
                    <a:pt x="227" y="506"/>
                  </a:lnTo>
                  <a:lnTo>
                    <a:pt x="220" y="495"/>
                  </a:lnTo>
                  <a:lnTo>
                    <a:pt x="214" y="482"/>
                  </a:lnTo>
                  <a:lnTo>
                    <a:pt x="211" y="477"/>
                  </a:lnTo>
                  <a:lnTo>
                    <a:pt x="209" y="471"/>
                  </a:lnTo>
                  <a:lnTo>
                    <a:pt x="209" y="464"/>
                  </a:lnTo>
                  <a:lnTo>
                    <a:pt x="212" y="459"/>
                  </a:lnTo>
                  <a:lnTo>
                    <a:pt x="216" y="451"/>
                  </a:lnTo>
                  <a:lnTo>
                    <a:pt x="222" y="444"/>
                  </a:lnTo>
                  <a:lnTo>
                    <a:pt x="222" y="444"/>
                  </a:lnTo>
                  <a:lnTo>
                    <a:pt x="211" y="412"/>
                  </a:lnTo>
                  <a:lnTo>
                    <a:pt x="200" y="377"/>
                  </a:lnTo>
                  <a:lnTo>
                    <a:pt x="191" y="343"/>
                  </a:lnTo>
                  <a:lnTo>
                    <a:pt x="185" y="310"/>
                  </a:lnTo>
                  <a:lnTo>
                    <a:pt x="185" y="310"/>
                  </a:lnTo>
                  <a:lnTo>
                    <a:pt x="180" y="317"/>
                  </a:lnTo>
                  <a:lnTo>
                    <a:pt x="173" y="319"/>
                  </a:lnTo>
                  <a:lnTo>
                    <a:pt x="165" y="319"/>
                  </a:lnTo>
                  <a:lnTo>
                    <a:pt x="160" y="316"/>
                  </a:lnTo>
                  <a:lnTo>
                    <a:pt x="145" y="308"/>
                  </a:lnTo>
                  <a:lnTo>
                    <a:pt x="138" y="306"/>
                  </a:lnTo>
                  <a:lnTo>
                    <a:pt x="131" y="306"/>
                  </a:lnTo>
                  <a:lnTo>
                    <a:pt x="131" y="306"/>
                  </a:lnTo>
                  <a:lnTo>
                    <a:pt x="127" y="308"/>
                  </a:lnTo>
                  <a:lnTo>
                    <a:pt x="125" y="312"/>
                  </a:lnTo>
                  <a:lnTo>
                    <a:pt x="122" y="321"/>
                  </a:lnTo>
                  <a:lnTo>
                    <a:pt x="120" y="339"/>
                  </a:lnTo>
                  <a:lnTo>
                    <a:pt x="120" y="339"/>
                  </a:lnTo>
                  <a:lnTo>
                    <a:pt x="98" y="335"/>
                  </a:lnTo>
                  <a:lnTo>
                    <a:pt x="98" y="335"/>
                  </a:lnTo>
                  <a:lnTo>
                    <a:pt x="86" y="290"/>
                  </a:lnTo>
                  <a:lnTo>
                    <a:pt x="80" y="268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53" y="254"/>
                  </a:lnTo>
                  <a:lnTo>
                    <a:pt x="44" y="258"/>
                  </a:lnTo>
                  <a:lnTo>
                    <a:pt x="35" y="259"/>
                  </a:lnTo>
                  <a:lnTo>
                    <a:pt x="35" y="259"/>
                  </a:lnTo>
                  <a:lnTo>
                    <a:pt x="37" y="248"/>
                  </a:lnTo>
                  <a:lnTo>
                    <a:pt x="37" y="239"/>
                  </a:lnTo>
                  <a:lnTo>
                    <a:pt x="35" y="232"/>
                  </a:lnTo>
                  <a:lnTo>
                    <a:pt x="31" y="227"/>
                  </a:lnTo>
                  <a:lnTo>
                    <a:pt x="26" y="221"/>
                  </a:lnTo>
                  <a:lnTo>
                    <a:pt x="19" y="218"/>
                  </a:lnTo>
                  <a:lnTo>
                    <a:pt x="9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2" y="205"/>
                  </a:lnTo>
                  <a:lnTo>
                    <a:pt x="6" y="194"/>
                  </a:lnTo>
                  <a:lnTo>
                    <a:pt x="11" y="181"/>
                  </a:lnTo>
                  <a:lnTo>
                    <a:pt x="17" y="171"/>
                  </a:lnTo>
                  <a:lnTo>
                    <a:pt x="31" y="147"/>
                  </a:lnTo>
                  <a:lnTo>
                    <a:pt x="37" y="134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57" y="123"/>
                  </a:lnTo>
                  <a:lnTo>
                    <a:pt x="71" y="123"/>
                  </a:lnTo>
                  <a:lnTo>
                    <a:pt x="86" y="122"/>
                  </a:lnTo>
                  <a:lnTo>
                    <a:pt x="93" y="120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2" y="123"/>
                  </a:lnTo>
                  <a:lnTo>
                    <a:pt x="102" y="134"/>
                  </a:lnTo>
                  <a:lnTo>
                    <a:pt x="104" y="143"/>
                  </a:lnTo>
                  <a:lnTo>
                    <a:pt x="106" y="147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18" y="151"/>
                  </a:lnTo>
                  <a:lnTo>
                    <a:pt x="127" y="147"/>
                  </a:lnTo>
                  <a:lnTo>
                    <a:pt x="136" y="142"/>
                  </a:lnTo>
                  <a:lnTo>
                    <a:pt x="144" y="136"/>
                  </a:lnTo>
                  <a:lnTo>
                    <a:pt x="158" y="122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1" y="98"/>
                  </a:lnTo>
                  <a:lnTo>
                    <a:pt x="169" y="93"/>
                  </a:lnTo>
                  <a:lnTo>
                    <a:pt x="164" y="87"/>
                  </a:lnTo>
                  <a:lnTo>
                    <a:pt x="158" y="84"/>
                  </a:lnTo>
                  <a:lnTo>
                    <a:pt x="144" y="74"/>
                  </a:lnTo>
                  <a:lnTo>
                    <a:pt x="138" y="69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47" y="38"/>
                  </a:lnTo>
                  <a:lnTo>
                    <a:pt x="158" y="35"/>
                  </a:lnTo>
                  <a:lnTo>
                    <a:pt x="183" y="29"/>
                  </a:lnTo>
                  <a:lnTo>
                    <a:pt x="194" y="27"/>
                  </a:lnTo>
                  <a:lnTo>
                    <a:pt x="205" y="22"/>
                  </a:lnTo>
                  <a:lnTo>
                    <a:pt x="209" y="18"/>
                  </a:lnTo>
                  <a:lnTo>
                    <a:pt x="214" y="15"/>
                  </a:lnTo>
                  <a:lnTo>
                    <a:pt x="216" y="7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2" y="4"/>
                  </a:lnTo>
                  <a:lnTo>
                    <a:pt x="245" y="11"/>
                  </a:lnTo>
                  <a:lnTo>
                    <a:pt x="258" y="18"/>
                  </a:lnTo>
                  <a:lnTo>
                    <a:pt x="267" y="29"/>
                  </a:lnTo>
                  <a:lnTo>
                    <a:pt x="287" y="53"/>
                  </a:lnTo>
                  <a:lnTo>
                    <a:pt x="305" y="76"/>
                  </a:lnTo>
                  <a:lnTo>
                    <a:pt x="305" y="76"/>
                  </a:lnTo>
                  <a:lnTo>
                    <a:pt x="314" y="69"/>
                  </a:lnTo>
                  <a:lnTo>
                    <a:pt x="321" y="65"/>
                  </a:lnTo>
                  <a:lnTo>
                    <a:pt x="330" y="65"/>
                  </a:lnTo>
                  <a:lnTo>
                    <a:pt x="338" y="65"/>
                  </a:lnTo>
                  <a:lnTo>
                    <a:pt x="345" y="67"/>
                  </a:lnTo>
                  <a:lnTo>
                    <a:pt x="354" y="67"/>
                  </a:lnTo>
                  <a:lnTo>
                    <a:pt x="363" y="65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9" y="60"/>
                  </a:lnTo>
                  <a:lnTo>
                    <a:pt x="387" y="62"/>
                  </a:lnTo>
                  <a:lnTo>
                    <a:pt x="387" y="62"/>
                  </a:lnTo>
                  <a:lnTo>
                    <a:pt x="396" y="82"/>
                  </a:lnTo>
                  <a:lnTo>
                    <a:pt x="405" y="102"/>
                  </a:lnTo>
                  <a:lnTo>
                    <a:pt x="414" y="122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6" y="136"/>
                  </a:lnTo>
                  <a:lnTo>
                    <a:pt x="435" y="132"/>
                  </a:lnTo>
                  <a:lnTo>
                    <a:pt x="450" y="125"/>
                  </a:lnTo>
                  <a:lnTo>
                    <a:pt x="459" y="123"/>
                  </a:lnTo>
                  <a:lnTo>
                    <a:pt x="464" y="118"/>
                  </a:lnTo>
                  <a:lnTo>
                    <a:pt x="470" y="113"/>
                  </a:lnTo>
                  <a:lnTo>
                    <a:pt x="474" y="103"/>
                  </a:lnTo>
                  <a:lnTo>
                    <a:pt x="474" y="103"/>
                  </a:lnTo>
                  <a:lnTo>
                    <a:pt x="483" y="102"/>
                  </a:lnTo>
                  <a:lnTo>
                    <a:pt x="492" y="98"/>
                  </a:lnTo>
                  <a:lnTo>
                    <a:pt x="499" y="93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15" y="87"/>
                  </a:lnTo>
                  <a:lnTo>
                    <a:pt x="524" y="89"/>
                  </a:lnTo>
                  <a:lnTo>
                    <a:pt x="541" y="85"/>
                  </a:lnTo>
                  <a:lnTo>
                    <a:pt x="557" y="82"/>
                  </a:lnTo>
                  <a:lnTo>
                    <a:pt x="573" y="74"/>
                  </a:lnTo>
                  <a:lnTo>
                    <a:pt x="590" y="69"/>
                  </a:lnTo>
                  <a:lnTo>
                    <a:pt x="604" y="65"/>
                  </a:lnTo>
                  <a:lnTo>
                    <a:pt x="620" y="62"/>
                  </a:lnTo>
                  <a:lnTo>
                    <a:pt x="628" y="64"/>
                  </a:lnTo>
                  <a:lnTo>
                    <a:pt x="635" y="65"/>
                  </a:lnTo>
                  <a:lnTo>
                    <a:pt x="635" y="65"/>
                  </a:lnTo>
                  <a:lnTo>
                    <a:pt x="644" y="80"/>
                  </a:lnTo>
                  <a:lnTo>
                    <a:pt x="649" y="87"/>
                  </a:lnTo>
                  <a:lnTo>
                    <a:pt x="657" y="94"/>
                  </a:lnTo>
                  <a:lnTo>
                    <a:pt x="664" y="100"/>
                  </a:lnTo>
                  <a:lnTo>
                    <a:pt x="673" y="103"/>
                  </a:lnTo>
                  <a:lnTo>
                    <a:pt x="682" y="105"/>
                  </a:lnTo>
                  <a:lnTo>
                    <a:pt x="691" y="103"/>
                  </a:lnTo>
                  <a:lnTo>
                    <a:pt x="691" y="103"/>
                  </a:lnTo>
                  <a:lnTo>
                    <a:pt x="697" y="118"/>
                  </a:lnTo>
                  <a:lnTo>
                    <a:pt x="706" y="131"/>
                  </a:lnTo>
                  <a:lnTo>
                    <a:pt x="726" y="158"/>
                  </a:lnTo>
                  <a:lnTo>
                    <a:pt x="736" y="171"/>
                  </a:lnTo>
                  <a:lnTo>
                    <a:pt x="745" y="183"/>
                  </a:lnTo>
                  <a:lnTo>
                    <a:pt x="751" y="198"/>
                  </a:lnTo>
                  <a:lnTo>
                    <a:pt x="751" y="205"/>
                  </a:lnTo>
                  <a:lnTo>
                    <a:pt x="751" y="212"/>
                  </a:lnTo>
                  <a:lnTo>
                    <a:pt x="751" y="212"/>
                  </a:lnTo>
                  <a:lnTo>
                    <a:pt x="740" y="218"/>
                  </a:lnTo>
                  <a:lnTo>
                    <a:pt x="727" y="223"/>
                  </a:lnTo>
                  <a:lnTo>
                    <a:pt x="716" y="230"/>
                  </a:lnTo>
                  <a:lnTo>
                    <a:pt x="707" y="241"/>
                  </a:lnTo>
                  <a:lnTo>
                    <a:pt x="698" y="250"/>
                  </a:lnTo>
                  <a:lnTo>
                    <a:pt x="691" y="263"/>
                  </a:lnTo>
                  <a:lnTo>
                    <a:pt x="686" y="276"/>
                  </a:lnTo>
                  <a:lnTo>
                    <a:pt x="682" y="288"/>
                  </a:lnTo>
                  <a:lnTo>
                    <a:pt x="682" y="288"/>
                  </a:lnTo>
                  <a:lnTo>
                    <a:pt x="691" y="303"/>
                  </a:lnTo>
                  <a:lnTo>
                    <a:pt x="700" y="317"/>
                  </a:lnTo>
                  <a:lnTo>
                    <a:pt x="716" y="346"/>
                  </a:lnTo>
                  <a:lnTo>
                    <a:pt x="724" y="363"/>
                  </a:lnTo>
                  <a:lnTo>
                    <a:pt x="727" y="377"/>
                  </a:lnTo>
                  <a:lnTo>
                    <a:pt x="729" y="393"/>
                  </a:lnTo>
                  <a:lnTo>
                    <a:pt x="727" y="412"/>
                  </a:lnTo>
                  <a:lnTo>
                    <a:pt x="727" y="412"/>
                  </a:lnTo>
                  <a:lnTo>
                    <a:pt x="722" y="435"/>
                  </a:lnTo>
                  <a:lnTo>
                    <a:pt x="718" y="446"/>
                  </a:lnTo>
                  <a:lnTo>
                    <a:pt x="713" y="457"/>
                  </a:lnTo>
                  <a:lnTo>
                    <a:pt x="713" y="457"/>
                  </a:lnTo>
                  <a:lnTo>
                    <a:pt x="704" y="461"/>
                  </a:lnTo>
                  <a:lnTo>
                    <a:pt x="697" y="466"/>
                  </a:lnTo>
                  <a:lnTo>
                    <a:pt x="689" y="473"/>
                  </a:lnTo>
                  <a:lnTo>
                    <a:pt x="684" y="480"/>
                  </a:lnTo>
                  <a:lnTo>
                    <a:pt x="678" y="488"/>
                  </a:lnTo>
                  <a:lnTo>
                    <a:pt x="675" y="497"/>
                  </a:lnTo>
                  <a:lnTo>
                    <a:pt x="673" y="506"/>
                  </a:lnTo>
                  <a:lnTo>
                    <a:pt x="671" y="517"/>
                  </a:lnTo>
                  <a:lnTo>
                    <a:pt x="671" y="526"/>
                  </a:lnTo>
                  <a:lnTo>
                    <a:pt x="671" y="537"/>
                  </a:lnTo>
                  <a:lnTo>
                    <a:pt x="673" y="546"/>
                  </a:lnTo>
                  <a:lnTo>
                    <a:pt x="677" y="555"/>
                  </a:lnTo>
                  <a:lnTo>
                    <a:pt x="680" y="564"/>
                  </a:lnTo>
                  <a:lnTo>
                    <a:pt x="686" y="571"/>
                  </a:lnTo>
                  <a:lnTo>
                    <a:pt x="693" y="578"/>
                  </a:lnTo>
                  <a:lnTo>
                    <a:pt x="700" y="584"/>
                  </a:lnTo>
                  <a:lnTo>
                    <a:pt x="700" y="584"/>
                  </a:lnTo>
                  <a:lnTo>
                    <a:pt x="695" y="593"/>
                  </a:lnTo>
                  <a:lnTo>
                    <a:pt x="693" y="602"/>
                  </a:lnTo>
                  <a:lnTo>
                    <a:pt x="693" y="611"/>
                  </a:lnTo>
                  <a:lnTo>
                    <a:pt x="693" y="620"/>
                  </a:lnTo>
                  <a:lnTo>
                    <a:pt x="693" y="620"/>
                  </a:lnTo>
                  <a:lnTo>
                    <a:pt x="698" y="624"/>
                  </a:lnTo>
                  <a:lnTo>
                    <a:pt x="704" y="627"/>
                  </a:lnTo>
                  <a:lnTo>
                    <a:pt x="704" y="627"/>
                  </a:lnTo>
                  <a:lnTo>
                    <a:pt x="711" y="625"/>
                  </a:lnTo>
                  <a:lnTo>
                    <a:pt x="716" y="620"/>
                  </a:lnTo>
                  <a:lnTo>
                    <a:pt x="720" y="613"/>
                  </a:lnTo>
                  <a:lnTo>
                    <a:pt x="722" y="606"/>
                  </a:lnTo>
                  <a:lnTo>
                    <a:pt x="726" y="598"/>
                  </a:lnTo>
                  <a:lnTo>
                    <a:pt x="729" y="591"/>
                  </a:lnTo>
                  <a:lnTo>
                    <a:pt x="735" y="586"/>
                  </a:lnTo>
                  <a:lnTo>
                    <a:pt x="744" y="584"/>
                  </a:lnTo>
                  <a:lnTo>
                    <a:pt x="744" y="584"/>
                  </a:lnTo>
                  <a:lnTo>
                    <a:pt x="749" y="591"/>
                  </a:lnTo>
                  <a:lnTo>
                    <a:pt x="755" y="600"/>
                  </a:lnTo>
                  <a:lnTo>
                    <a:pt x="760" y="609"/>
                  </a:lnTo>
                  <a:lnTo>
                    <a:pt x="764" y="611"/>
                  </a:lnTo>
                  <a:lnTo>
                    <a:pt x="769" y="613"/>
                  </a:lnTo>
                  <a:lnTo>
                    <a:pt x="769" y="613"/>
                  </a:lnTo>
                  <a:lnTo>
                    <a:pt x="780" y="607"/>
                  </a:lnTo>
                  <a:lnTo>
                    <a:pt x="789" y="600"/>
                  </a:lnTo>
                  <a:lnTo>
                    <a:pt x="798" y="593"/>
                  </a:lnTo>
                  <a:lnTo>
                    <a:pt x="809" y="587"/>
                  </a:lnTo>
                  <a:lnTo>
                    <a:pt x="809" y="587"/>
                  </a:lnTo>
                  <a:lnTo>
                    <a:pt x="843" y="596"/>
                  </a:lnTo>
                  <a:lnTo>
                    <a:pt x="852" y="600"/>
                  </a:lnTo>
                  <a:lnTo>
                    <a:pt x="862" y="604"/>
                  </a:lnTo>
                  <a:lnTo>
                    <a:pt x="867" y="609"/>
                  </a:lnTo>
                  <a:lnTo>
                    <a:pt x="874" y="616"/>
                  </a:lnTo>
                  <a:lnTo>
                    <a:pt x="874" y="616"/>
                  </a:lnTo>
                  <a:lnTo>
                    <a:pt x="874" y="644"/>
                  </a:lnTo>
                  <a:lnTo>
                    <a:pt x="874" y="671"/>
                  </a:lnTo>
                  <a:lnTo>
                    <a:pt x="878" y="696"/>
                  </a:lnTo>
                  <a:lnTo>
                    <a:pt x="883" y="721"/>
                  </a:lnTo>
                  <a:lnTo>
                    <a:pt x="883" y="721"/>
                  </a:lnTo>
                  <a:lnTo>
                    <a:pt x="880" y="736"/>
                  </a:lnTo>
                  <a:lnTo>
                    <a:pt x="876" y="741"/>
                  </a:lnTo>
                  <a:lnTo>
                    <a:pt x="872" y="747"/>
                  </a:lnTo>
                  <a:lnTo>
                    <a:pt x="867" y="750"/>
                  </a:lnTo>
                  <a:lnTo>
                    <a:pt x="862" y="752"/>
                  </a:lnTo>
                  <a:lnTo>
                    <a:pt x="856" y="752"/>
                  </a:lnTo>
                  <a:lnTo>
                    <a:pt x="847" y="749"/>
                  </a:lnTo>
                  <a:lnTo>
                    <a:pt x="847" y="749"/>
                  </a:lnTo>
                  <a:lnTo>
                    <a:pt x="843" y="754"/>
                  </a:lnTo>
                  <a:lnTo>
                    <a:pt x="840" y="763"/>
                  </a:lnTo>
                  <a:lnTo>
                    <a:pt x="833" y="781"/>
                  </a:lnTo>
                  <a:lnTo>
                    <a:pt x="829" y="789"/>
                  </a:lnTo>
                  <a:lnTo>
                    <a:pt x="823" y="792"/>
                  </a:lnTo>
                  <a:lnTo>
                    <a:pt x="820" y="794"/>
                  </a:lnTo>
                  <a:lnTo>
                    <a:pt x="816" y="794"/>
                  </a:lnTo>
                  <a:lnTo>
                    <a:pt x="805" y="790"/>
                  </a:lnTo>
                  <a:lnTo>
                    <a:pt x="805" y="790"/>
                  </a:lnTo>
                  <a:lnTo>
                    <a:pt x="800" y="783"/>
                  </a:lnTo>
                  <a:lnTo>
                    <a:pt x="794" y="774"/>
                  </a:lnTo>
                  <a:lnTo>
                    <a:pt x="787" y="769"/>
                  </a:lnTo>
                  <a:lnTo>
                    <a:pt x="780" y="761"/>
                  </a:lnTo>
                  <a:lnTo>
                    <a:pt x="773" y="758"/>
                  </a:lnTo>
                  <a:lnTo>
                    <a:pt x="764" y="754"/>
                  </a:lnTo>
                  <a:lnTo>
                    <a:pt x="755" y="754"/>
                  </a:lnTo>
                  <a:lnTo>
                    <a:pt x="744" y="754"/>
                  </a:lnTo>
                  <a:lnTo>
                    <a:pt x="744" y="754"/>
                  </a:lnTo>
                  <a:lnTo>
                    <a:pt x="736" y="743"/>
                  </a:lnTo>
                  <a:lnTo>
                    <a:pt x="733" y="734"/>
                  </a:lnTo>
                  <a:lnTo>
                    <a:pt x="727" y="716"/>
                  </a:lnTo>
                  <a:lnTo>
                    <a:pt x="726" y="709"/>
                  </a:lnTo>
                  <a:lnTo>
                    <a:pt x="722" y="702"/>
                  </a:lnTo>
                  <a:lnTo>
                    <a:pt x="718" y="694"/>
                  </a:lnTo>
                  <a:lnTo>
                    <a:pt x="711" y="689"/>
                  </a:lnTo>
                  <a:lnTo>
                    <a:pt x="711" y="689"/>
                  </a:lnTo>
                  <a:lnTo>
                    <a:pt x="704" y="685"/>
                  </a:lnTo>
                  <a:lnTo>
                    <a:pt x="700" y="683"/>
                  </a:lnTo>
                  <a:lnTo>
                    <a:pt x="697" y="685"/>
                  </a:lnTo>
                  <a:lnTo>
                    <a:pt x="693" y="687"/>
                  </a:lnTo>
                  <a:lnTo>
                    <a:pt x="691" y="691"/>
                  </a:lnTo>
                  <a:lnTo>
                    <a:pt x="686" y="692"/>
                  </a:lnTo>
                  <a:lnTo>
                    <a:pt x="680" y="694"/>
                  </a:lnTo>
                  <a:lnTo>
                    <a:pt x="671" y="696"/>
                  </a:lnTo>
                  <a:lnTo>
                    <a:pt x="671" y="696"/>
                  </a:lnTo>
                  <a:lnTo>
                    <a:pt x="651" y="696"/>
                  </a:lnTo>
                  <a:lnTo>
                    <a:pt x="629" y="698"/>
                  </a:lnTo>
                  <a:lnTo>
                    <a:pt x="619" y="702"/>
                  </a:lnTo>
                  <a:lnTo>
                    <a:pt x="608" y="705"/>
                  </a:lnTo>
                  <a:lnTo>
                    <a:pt x="599" y="711"/>
                  </a:lnTo>
                  <a:lnTo>
                    <a:pt x="591" y="718"/>
                  </a:lnTo>
                  <a:lnTo>
                    <a:pt x="591" y="718"/>
                  </a:lnTo>
                  <a:lnTo>
                    <a:pt x="581" y="714"/>
                  </a:lnTo>
                  <a:lnTo>
                    <a:pt x="570" y="709"/>
                  </a:lnTo>
                  <a:lnTo>
                    <a:pt x="562" y="703"/>
                  </a:lnTo>
                  <a:lnTo>
                    <a:pt x="555" y="694"/>
                  </a:lnTo>
                  <a:lnTo>
                    <a:pt x="542" y="678"/>
                  </a:lnTo>
                  <a:lnTo>
                    <a:pt x="535" y="669"/>
                  </a:lnTo>
                  <a:lnTo>
                    <a:pt x="526" y="663"/>
                  </a:lnTo>
                  <a:lnTo>
                    <a:pt x="526" y="663"/>
                  </a:lnTo>
                  <a:lnTo>
                    <a:pt x="510" y="662"/>
                  </a:lnTo>
                  <a:lnTo>
                    <a:pt x="493" y="663"/>
                  </a:lnTo>
                  <a:lnTo>
                    <a:pt x="475" y="665"/>
                  </a:lnTo>
                  <a:lnTo>
                    <a:pt x="461" y="673"/>
                  </a:lnTo>
                  <a:lnTo>
                    <a:pt x="446" y="680"/>
                  </a:lnTo>
                  <a:lnTo>
                    <a:pt x="439" y="685"/>
                  </a:lnTo>
                  <a:lnTo>
                    <a:pt x="435" y="692"/>
                  </a:lnTo>
                  <a:lnTo>
                    <a:pt x="432" y="698"/>
                  </a:lnTo>
                  <a:lnTo>
                    <a:pt x="428" y="707"/>
                  </a:lnTo>
                  <a:lnTo>
                    <a:pt x="426" y="714"/>
                  </a:lnTo>
                  <a:lnTo>
                    <a:pt x="426" y="723"/>
                  </a:lnTo>
                  <a:lnTo>
                    <a:pt x="426" y="723"/>
                  </a:lnTo>
                  <a:lnTo>
                    <a:pt x="423" y="732"/>
                  </a:lnTo>
                  <a:lnTo>
                    <a:pt x="417" y="738"/>
                  </a:lnTo>
                  <a:lnTo>
                    <a:pt x="410" y="743"/>
                  </a:lnTo>
                  <a:lnTo>
                    <a:pt x="403" y="747"/>
                  </a:lnTo>
                  <a:lnTo>
                    <a:pt x="387" y="750"/>
                  </a:lnTo>
                  <a:lnTo>
                    <a:pt x="370" y="752"/>
                  </a:lnTo>
                  <a:lnTo>
                    <a:pt x="370" y="752"/>
                  </a:lnTo>
                  <a:lnTo>
                    <a:pt x="365" y="758"/>
                  </a:lnTo>
                  <a:lnTo>
                    <a:pt x="361" y="761"/>
                  </a:lnTo>
                  <a:lnTo>
                    <a:pt x="354" y="772"/>
                  </a:lnTo>
                  <a:lnTo>
                    <a:pt x="348" y="778"/>
                  </a:lnTo>
                  <a:lnTo>
                    <a:pt x="343" y="781"/>
                  </a:lnTo>
                  <a:lnTo>
                    <a:pt x="338" y="783"/>
                  </a:lnTo>
                  <a:lnTo>
                    <a:pt x="329" y="781"/>
                  </a:lnTo>
                  <a:lnTo>
                    <a:pt x="329" y="78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3422565" y="2873126"/>
              <a:ext cx="332194" cy="345936"/>
            </a:xfrm>
            <a:custGeom>
              <a:avLst/>
              <a:gdLst>
                <a:gd name="T0" fmla="*/ 2147483647 w 167"/>
                <a:gd name="T1" fmla="*/ 0 h 215"/>
                <a:gd name="T2" fmla="*/ 2147483647 w 167"/>
                <a:gd name="T3" fmla="*/ 0 h 215"/>
                <a:gd name="T4" fmla="*/ 2147483647 w 167"/>
                <a:gd name="T5" fmla="*/ 2147483647 h 215"/>
                <a:gd name="T6" fmla="*/ 2147483647 w 167"/>
                <a:gd name="T7" fmla="*/ 2147483647 h 215"/>
                <a:gd name="T8" fmla="*/ 2147483647 w 167"/>
                <a:gd name="T9" fmla="*/ 2147483647 h 215"/>
                <a:gd name="T10" fmla="*/ 2147483647 w 167"/>
                <a:gd name="T11" fmla="*/ 2147483647 h 215"/>
                <a:gd name="T12" fmla="*/ 2147483647 w 167"/>
                <a:gd name="T13" fmla="*/ 2147483647 h 215"/>
                <a:gd name="T14" fmla="*/ 2147483647 w 167"/>
                <a:gd name="T15" fmla="*/ 2147483647 h 215"/>
                <a:gd name="T16" fmla="*/ 2147483647 w 167"/>
                <a:gd name="T17" fmla="*/ 2147483647 h 215"/>
                <a:gd name="T18" fmla="*/ 2147483647 w 167"/>
                <a:gd name="T19" fmla="*/ 2147483647 h 215"/>
                <a:gd name="T20" fmla="*/ 2147483647 w 167"/>
                <a:gd name="T21" fmla="*/ 2147483647 h 215"/>
                <a:gd name="T22" fmla="*/ 2147483647 w 167"/>
                <a:gd name="T23" fmla="*/ 2147483647 h 215"/>
                <a:gd name="T24" fmla="*/ 2147483647 w 167"/>
                <a:gd name="T25" fmla="*/ 2147483647 h 215"/>
                <a:gd name="T26" fmla="*/ 2147483647 w 167"/>
                <a:gd name="T27" fmla="*/ 2147483647 h 215"/>
                <a:gd name="T28" fmla="*/ 2147483647 w 167"/>
                <a:gd name="T29" fmla="*/ 2147483647 h 215"/>
                <a:gd name="T30" fmla="*/ 2147483647 w 167"/>
                <a:gd name="T31" fmla="*/ 2147483647 h 215"/>
                <a:gd name="T32" fmla="*/ 2147483647 w 167"/>
                <a:gd name="T33" fmla="*/ 2147483647 h 215"/>
                <a:gd name="T34" fmla="*/ 2147483647 w 167"/>
                <a:gd name="T35" fmla="*/ 2147483647 h 215"/>
                <a:gd name="T36" fmla="*/ 2147483647 w 167"/>
                <a:gd name="T37" fmla="*/ 2147483647 h 215"/>
                <a:gd name="T38" fmla="*/ 2147483647 w 167"/>
                <a:gd name="T39" fmla="*/ 2147483647 h 215"/>
                <a:gd name="T40" fmla="*/ 2147483647 w 167"/>
                <a:gd name="T41" fmla="*/ 2147483647 h 215"/>
                <a:gd name="T42" fmla="*/ 2147483647 w 167"/>
                <a:gd name="T43" fmla="*/ 2147483647 h 215"/>
                <a:gd name="T44" fmla="*/ 2147483647 w 167"/>
                <a:gd name="T45" fmla="*/ 2147483647 h 215"/>
                <a:gd name="T46" fmla="*/ 2147483647 w 167"/>
                <a:gd name="T47" fmla="*/ 2147483647 h 215"/>
                <a:gd name="T48" fmla="*/ 2147483647 w 167"/>
                <a:gd name="T49" fmla="*/ 2147483647 h 215"/>
                <a:gd name="T50" fmla="*/ 2147483647 w 167"/>
                <a:gd name="T51" fmla="*/ 2147483647 h 215"/>
                <a:gd name="T52" fmla="*/ 2147483647 w 167"/>
                <a:gd name="T53" fmla="*/ 2147483647 h 215"/>
                <a:gd name="T54" fmla="*/ 2147483647 w 167"/>
                <a:gd name="T55" fmla="*/ 2147483647 h 215"/>
                <a:gd name="T56" fmla="*/ 2147483647 w 167"/>
                <a:gd name="T57" fmla="*/ 2147483647 h 215"/>
                <a:gd name="T58" fmla="*/ 2147483647 w 167"/>
                <a:gd name="T59" fmla="*/ 2147483647 h 215"/>
                <a:gd name="T60" fmla="*/ 0 w 167"/>
                <a:gd name="T61" fmla="*/ 2147483647 h 215"/>
                <a:gd name="T62" fmla="*/ 2147483647 w 167"/>
                <a:gd name="T63" fmla="*/ 2147483647 h 215"/>
                <a:gd name="T64" fmla="*/ 2147483647 w 167"/>
                <a:gd name="T65" fmla="*/ 2147483647 h 215"/>
                <a:gd name="T66" fmla="*/ 2147483647 w 167"/>
                <a:gd name="T67" fmla="*/ 2147483647 h 215"/>
                <a:gd name="T68" fmla="*/ 2147483647 w 167"/>
                <a:gd name="T69" fmla="*/ 2147483647 h 215"/>
                <a:gd name="T70" fmla="*/ 2147483647 w 167"/>
                <a:gd name="T71" fmla="*/ 2147483647 h 215"/>
                <a:gd name="T72" fmla="*/ 2147483647 w 167"/>
                <a:gd name="T73" fmla="*/ 2147483647 h 215"/>
                <a:gd name="T74" fmla="*/ 2147483647 w 167"/>
                <a:gd name="T75" fmla="*/ 0 h 2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7"/>
                <a:gd name="T115" fmla="*/ 0 h 215"/>
                <a:gd name="T116" fmla="*/ 167 w 167"/>
                <a:gd name="T117" fmla="*/ 215 h 2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7" h="215">
                  <a:moveTo>
                    <a:pt x="56" y="0"/>
                  </a:moveTo>
                  <a:lnTo>
                    <a:pt x="56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8" y="5"/>
                  </a:lnTo>
                  <a:lnTo>
                    <a:pt x="85" y="12"/>
                  </a:lnTo>
                  <a:lnTo>
                    <a:pt x="89" y="23"/>
                  </a:lnTo>
                  <a:lnTo>
                    <a:pt x="102" y="20"/>
                  </a:lnTo>
                  <a:lnTo>
                    <a:pt x="114" y="21"/>
                  </a:lnTo>
                  <a:lnTo>
                    <a:pt x="123" y="23"/>
                  </a:lnTo>
                  <a:lnTo>
                    <a:pt x="133" y="27"/>
                  </a:lnTo>
                  <a:lnTo>
                    <a:pt x="142" y="34"/>
                  </a:lnTo>
                  <a:lnTo>
                    <a:pt x="149" y="41"/>
                  </a:lnTo>
                  <a:lnTo>
                    <a:pt x="163" y="61"/>
                  </a:lnTo>
                  <a:lnTo>
                    <a:pt x="167" y="72"/>
                  </a:lnTo>
                  <a:lnTo>
                    <a:pt x="167" y="85"/>
                  </a:lnTo>
                  <a:lnTo>
                    <a:pt x="160" y="94"/>
                  </a:lnTo>
                  <a:lnTo>
                    <a:pt x="152" y="105"/>
                  </a:lnTo>
                  <a:lnTo>
                    <a:pt x="149" y="116"/>
                  </a:lnTo>
                  <a:lnTo>
                    <a:pt x="145" y="126"/>
                  </a:lnTo>
                  <a:lnTo>
                    <a:pt x="142" y="152"/>
                  </a:lnTo>
                  <a:lnTo>
                    <a:pt x="138" y="175"/>
                  </a:lnTo>
                  <a:lnTo>
                    <a:pt x="127" y="181"/>
                  </a:lnTo>
                  <a:lnTo>
                    <a:pt x="118" y="188"/>
                  </a:lnTo>
                  <a:lnTo>
                    <a:pt x="109" y="195"/>
                  </a:lnTo>
                  <a:lnTo>
                    <a:pt x="98" y="201"/>
                  </a:lnTo>
                  <a:lnTo>
                    <a:pt x="93" y="199"/>
                  </a:lnTo>
                  <a:lnTo>
                    <a:pt x="89" y="197"/>
                  </a:lnTo>
                  <a:lnTo>
                    <a:pt x="84" y="188"/>
                  </a:lnTo>
                  <a:lnTo>
                    <a:pt x="78" y="179"/>
                  </a:lnTo>
                  <a:lnTo>
                    <a:pt x="73" y="172"/>
                  </a:lnTo>
                  <a:lnTo>
                    <a:pt x="64" y="174"/>
                  </a:lnTo>
                  <a:lnTo>
                    <a:pt x="58" y="179"/>
                  </a:lnTo>
                  <a:lnTo>
                    <a:pt x="55" y="186"/>
                  </a:lnTo>
                  <a:lnTo>
                    <a:pt x="51" y="194"/>
                  </a:lnTo>
                  <a:lnTo>
                    <a:pt x="49" y="201"/>
                  </a:lnTo>
                  <a:lnTo>
                    <a:pt x="45" y="208"/>
                  </a:lnTo>
                  <a:lnTo>
                    <a:pt x="40" y="213"/>
                  </a:lnTo>
                  <a:lnTo>
                    <a:pt x="33" y="215"/>
                  </a:lnTo>
                  <a:lnTo>
                    <a:pt x="27" y="212"/>
                  </a:lnTo>
                  <a:lnTo>
                    <a:pt x="22" y="208"/>
                  </a:lnTo>
                  <a:lnTo>
                    <a:pt x="22" y="199"/>
                  </a:lnTo>
                  <a:lnTo>
                    <a:pt x="22" y="190"/>
                  </a:lnTo>
                  <a:lnTo>
                    <a:pt x="24" y="181"/>
                  </a:lnTo>
                  <a:lnTo>
                    <a:pt x="29" y="172"/>
                  </a:lnTo>
                  <a:lnTo>
                    <a:pt x="22" y="166"/>
                  </a:lnTo>
                  <a:lnTo>
                    <a:pt x="15" y="159"/>
                  </a:lnTo>
                  <a:lnTo>
                    <a:pt x="9" y="152"/>
                  </a:lnTo>
                  <a:lnTo>
                    <a:pt x="6" y="143"/>
                  </a:lnTo>
                  <a:lnTo>
                    <a:pt x="2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2" y="94"/>
                  </a:lnTo>
                  <a:lnTo>
                    <a:pt x="4" y="85"/>
                  </a:lnTo>
                  <a:lnTo>
                    <a:pt x="7" y="76"/>
                  </a:lnTo>
                  <a:lnTo>
                    <a:pt x="13" y="68"/>
                  </a:lnTo>
                  <a:lnTo>
                    <a:pt x="18" y="61"/>
                  </a:lnTo>
                  <a:lnTo>
                    <a:pt x="26" y="54"/>
                  </a:lnTo>
                  <a:lnTo>
                    <a:pt x="33" y="49"/>
                  </a:lnTo>
                  <a:lnTo>
                    <a:pt x="42" y="45"/>
                  </a:lnTo>
                  <a:lnTo>
                    <a:pt x="47" y="34"/>
                  </a:lnTo>
                  <a:lnTo>
                    <a:pt x="51" y="2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B05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2840583" y="1457351"/>
              <a:ext cx="472310" cy="310701"/>
            </a:xfrm>
            <a:custGeom>
              <a:avLst/>
              <a:gdLst>
                <a:gd name="T0" fmla="*/ 2147483647 w 232"/>
                <a:gd name="T1" fmla="*/ 2147483647 h 194"/>
                <a:gd name="T2" fmla="*/ 2147483647 w 232"/>
                <a:gd name="T3" fmla="*/ 2147483647 h 194"/>
                <a:gd name="T4" fmla="*/ 2147483647 w 232"/>
                <a:gd name="T5" fmla="*/ 2147483647 h 194"/>
                <a:gd name="T6" fmla="*/ 2147483647 w 232"/>
                <a:gd name="T7" fmla="*/ 2147483647 h 194"/>
                <a:gd name="T8" fmla="*/ 2147483647 w 232"/>
                <a:gd name="T9" fmla="*/ 2147483647 h 194"/>
                <a:gd name="T10" fmla="*/ 2147483647 w 232"/>
                <a:gd name="T11" fmla="*/ 2147483647 h 194"/>
                <a:gd name="T12" fmla="*/ 2147483647 w 232"/>
                <a:gd name="T13" fmla="*/ 2147483647 h 194"/>
                <a:gd name="T14" fmla="*/ 2147483647 w 232"/>
                <a:gd name="T15" fmla="*/ 2147483647 h 194"/>
                <a:gd name="T16" fmla="*/ 2147483647 w 232"/>
                <a:gd name="T17" fmla="*/ 2147483647 h 194"/>
                <a:gd name="T18" fmla="*/ 2147483647 w 232"/>
                <a:gd name="T19" fmla="*/ 2147483647 h 194"/>
                <a:gd name="T20" fmla="*/ 2147483647 w 232"/>
                <a:gd name="T21" fmla="*/ 2147483647 h 194"/>
                <a:gd name="T22" fmla="*/ 2147483647 w 232"/>
                <a:gd name="T23" fmla="*/ 2147483647 h 194"/>
                <a:gd name="T24" fmla="*/ 0 w 232"/>
                <a:gd name="T25" fmla="*/ 2147483647 h 194"/>
                <a:gd name="T26" fmla="*/ 2147483647 w 232"/>
                <a:gd name="T27" fmla="*/ 2147483647 h 194"/>
                <a:gd name="T28" fmla="*/ 2147483647 w 232"/>
                <a:gd name="T29" fmla="*/ 2147483647 h 194"/>
                <a:gd name="T30" fmla="*/ 2147483647 w 232"/>
                <a:gd name="T31" fmla="*/ 2147483647 h 194"/>
                <a:gd name="T32" fmla="*/ 2147483647 w 232"/>
                <a:gd name="T33" fmla="*/ 2147483647 h 194"/>
                <a:gd name="T34" fmla="*/ 2147483647 w 232"/>
                <a:gd name="T35" fmla="*/ 2147483647 h 194"/>
                <a:gd name="T36" fmla="*/ 2147483647 w 232"/>
                <a:gd name="T37" fmla="*/ 2147483647 h 194"/>
                <a:gd name="T38" fmla="*/ 2147483647 w 232"/>
                <a:gd name="T39" fmla="*/ 2147483647 h 194"/>
                <a:gd name="T40" fmla="*/ 2147483647 w 232"/>
                <a:gd name="T41" fmla="*/ 2147483647 h 194"/>
                <a:gd name="T42" fmla="*/ 2147483647 w 232"/>
                <a:gd name="T43" fmla="*/ 2147483647 h 194"/>
                <a:gd name="T44" fmla="*/ 2147483647 w 232"/>
                <a:gd name="T45" fmla="*/ 2147483647 h 194"/>
                <a:gd name="T46" fmla="*/ 2147483647 w 232"/>
                <a:gd name="T47" fmla="*/ 2147483647 h 194"/>
                <a:gd name="T48" fmla="*/ 2147483647 w 232"/>
                <a:gd name="T49" fmla="*/ 2147483647 h 194"/>
                <a:gd name="T50" fmla="*/ 2147483647 w 232"/>
                <a:gd name="T51" fmla="*/ 2147483647 h 194"/>
                <a:gd name="T52" fmla="*/ 2147483647 w 232"/>
                <a:gd name="T53" fmla="*/ 0 h 194"/>
                <a:gd name="T54" fmla="*/ 2147483647 w 232"/>
                <a:gd name="T55" fmla="*/ 2147483647 h 194"/>
                <a:gd name="T56" fmla="*/ 2147483647 w 232"/>
                <a:gd name="T57" fmla="*/ 2147483647 h 194"/>
                <a:gd name="T58" fmla="*/ 2147483647 w 232"/>
                <a:gd name="T59" fmla="*/ 2147483647 h 194"/>
                <a:gd name="T60" fmla="*/ 2147483647 w 232"/>
                <a:gd name="T61" fmla="*/ 2147483647 h 194"/>
                <a:gd name="T62" fmla="*/ 2147483647 w 232"/>
                <a:gd name="T63" fmla="*/ 2147483647 h 194"/>
                <a:gd name="T64" fmla="*/ 2147483647 w 232"/>
                <a:gd name="T65" fmla="*/ 2147483647 h 194"/>
                <a:gd name="T66" fmla="*/ 2147483647 w 232"/>
                <a:gd name="T67" fmla="*/ 2147483647 h 194"/>
                <a:gd name="T68" fmla="*/ 2147483647 w 232"/>
                <a:gd name="T69" fmla="*/ 2147483647 h 1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194"/>
                <a:gd name="T107" fmla="*/ 232 w 232"/>
                <a:gd name="T108" fmla="*/ 194 h 1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194">
                  <a:moveTo>
                    <a:pt x="226" y="96"/>
                  </a:moveTo>
                  <a:lnTo>
                    <a:pt x="226" y="96"/>
                  </a:lnTo>
                  <a:lnTo>
                    <a:pt x="230" y="105"/>
                  </a:lnTo>
                  <a:lnTo>
                    <a:pt x="232" y="114"/>
                  </a:lnTo>
                  <a:lnTo>
                    <a:pt x="232" y="122"/>
                  </a:lnTo>
                  <a:lnTo>
                    <a:pt x="230" y="127"/>
                  </a:lnTo>
                  <a:lnTo>
                    <a:pt x="228" y="134"/>
                  </a:lnTo>
                  <a:lnTo>
                    <a:pt x="224" y="140"/>
                  </a:lnTo>
                  <a:lnTo>
                    <a:pt x="214" y="151"/>
                  </a:lnTo>
                  <a:lnTo>
                    <a:pt x="190" y="171"/>
                  </a:lnTo>
                  <a:lnTo>
                    <a:pt x="177" y="181"/>
                  </a:lnTo>
                  <a:lnTo>
                    <a:pt x="174" y="187"/>
                  </a:lnTo>
                  <a:lnTo>
                    <a:pt x="170" y="194"/>
                  </a:lnTo>
                  <a:lnTo>
                    <a:pt x="159" y="185"/>
                  </a:lnTo>
                  <a:lnTo>
                    <a:pt x="148" y="180"/>
                  </a:lnTo>
                  <a:lnTo>
                    <a:pt x="136" y="178"/>
                  </a:lnTo>
                  <a:lnTo>
                    <a:pt x="125" y="180"/>
                  </a:lnTo>
                  <a:lnTo>
                    <a:pt x="99" y="185"/>
                  </a:lnTo>
                  <a:lnTo>
                    <a:pt x="87" y="189"/>
                  </a:lnTo>
                  <a:lnTo>
                    <a:pt x="74" y="190"/>
                  </a:lnTo>
                  <a:lnTo>
                    <a:pt x="56" y="167"/>
                  </a:lnTo>
                  <a:lnTo>
                    <a:pt x="38" y="145"/>
                  </a:lnTo>
                  <a:lnTo>
                    <a:pt x="20" y="123"/>
                  </a:lnTo>
                  <a:lnTo>
                    <a:pt x="0" y="98"/>
                  </a:lnTo>
                  <a:lnTo>
                    <a:pt x="1" y="89"/>
                  </a:lnTo>
                  <a:lnTo>
                    <a:pt x="5" y="80"/>
                  </a:lnTo>
                  <a:lnTo>
                    <a:pt x="14" y="82"/>
                  </a:lnTo>
                  <a:lnTo>
                    <a:pt x="21" y="80"/>
                  </a:lnTo>
                  <a:lnTo>
                    <a:pt x="30" y="78"/>
                  </a:lnTo>
                  <a:lnTo>
                    <a:pt x="36" y="74"/>
                  </a:lnTo>
                  <a:lnTo>
                    <a:pt x="50" y="65"/>
                  </a:lnTo>
                  <a:lnTo>
                    <a:pt x="61" y="55"/>
                  </a:lnTo>
                  <a:lnTo>
                    <a:pt x="74" y="44"/>
                  </a:lnTo>
                  <a:lnTo>
                    <a:pt x="88" y="35"/>
                  </a:lnTo>
                  <a:lnTo>
                    <a:pt x="96" y="31"/>
                  </a:lnTo>
                  <a:lnTo>
                    <a:pt x="103" y="29"/>
                  </a:lnTo>
                  <a:lnTo>
                    <a:pt x="112" y="29"/>
                  </a:lnTo>
                  <a:lnTo>
                    <a:pt x="121" y="31"/>
                  </a:lnTo>
                  <a:lnTo>
                    <a:pt x="123" y="18"/>
                  </a:lnTo>
                  <a:lnTo>
                    <a:pt x="125" y="11"/>
                  </a:lnTo>
                  <a:lnTo>
                    <a:pt x="130" y="6"/>
                  </a:lnTo>
                  <a:lnTo>
                    <a:pt x="136" y="4"/>
                  </a:lnTo>
                  <a:lnTo>
                    <a:pt x="143" y="2"/>
                  </a:lnTo>
                  <a:lnTo>
                    <a:pt x="154" y="4"/>
                  </a:lnTo>
                  <a:lnTo>
                    <a:pt x="161" y="6"/>
                  </a:lnTo>
                  <a:lnTo>
                    <a:pt x="166" y="6"/>
                  </a:lnTo>
                  <a:lnTo>
                    <a:pt x="174" y="4"/>
                  </a:lnTo>
                  <a:lnTo>
                    <a:pt x="181" y="0"/>
                  </a:lnTo>
                  <a:lnTo>
                    <a:pt x="185" y="6"/>
                  </a:lnTo>
                  <a:lnTo>
                    <a:pt x="190" y="11"/>
                  </a:lnTo>
                  <a:lnTo>
                    <a:pt x="194" y="22"/>
                  </a:lnTo>
                  <a:lnTo>
                    <a:pt x="195" y="35"/>
                  </a:lnTo>
                  <a:lnTo>
                    <a:pt x="195" y="45"/>
                  </a:lnTo>
                  <a:lnTo>
                    <a:pt x="192" y="71"/>
                  </a:lnTo>
                  <a:lnTo>
                    <a:pt x="190" y="84"/>
                  </a:lnTo>
                  <a:lnTo>
                    <a:pt x="190" y="96"/>
                  </a:lnTo>
                  <a:lnTo>
                    <a:pt x="194" y="98"/>
                  </a:lnTo>
                  <a:lnTo>
                    <a:pt x="199" y="100"/>
                  </a:lnTo>
                  <a:lnTo>
                    <a:pt x="208" y="98"/>
                  </a:lnTo>
                  <a:lnTo>
                    <a:pt x="217" y="96"/>
                  </a:lnTo>
                  <a:lnTo>
                    <a:pt x="223" y="96"/>
                  </a:lnTo>
                  <a:lnTo>
                    <a:pt x="226" y="96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2694005" y="781495"/>
              <a:ext cx="1404712" cy="1601556"/>
            </a:xfrm>
            <a:custGeom>
              <a:avLst/>
              <a:gdLst>
                <a:gd name="T0" fmla="*/ 2147483647 w 691"/>
                <a:gd name="T1" fmla="*/ 2147483647 h 1000"/>
                <a:gd name="T2" fmla="*/ 2147483647 w 691"/>
                <a:gd name="T3" fmla="*/ 2147483647 h 1000"/>
                <a:gd name="T4" fmla="*/ 2147483647 w 691"/>
                <a:gd name="T5" fmla="*/ 2147483647 h 1000"/>
                <a:gd name="T6" fmla="*/ 2147483647 w 691"/>
                <a:gd name="T7" fmla="*/ 2147483647 h 1000"/>
                <a:gd name="T8" fmla="*/ 0 w 691"/>
                <a:gd name="T9" fmla="*/ 2147483647 h 1000"/>
                <a:gd name="T10" fmla="*/ 2147483647 w 691"/>
                <a:gd name="T11" fmla="*/ 2147483647 h 1000"/>
                <a:gd name="T12" fmla="*/ 2147483647 w 691"/>
                <a:gd name="T13" fmla="*/ 2147483647 h 1000"/>
                <a:gd name="T14" fmla="*/ 2147483647 w 691"/>
                <a:gd name="T15" fmla="*/ 2147483647 h 1000"/>
                <a:gd name="T16" fmla="*/ 2147483647 w 691"/>
                <a:gd name="T17" fmla="*/ 2147483647 h 1000"/>
                <a:gd name="T18" fmla="*/ 2147483647 w 691"/>
                <a:gd name="T19" fmla="*/ 2147483647 h 1000"/>
                <a:gd name="T20" fmla="*/ 2147483647 w 691"/>
                <a:gd name="T21" fmla="*/ 2147483647 h 1000"/>
                <a:gd name="T22" fmla="*/ 2147483647 w 691"/>
                <a:gd name="T23" fmla="*/ 2147483647 h 1000"/>
                <a:gd name="T24" fmla="*/ 2147483647 w 691"/>
                <a:gd name="T25" fmla="*/ 2147483647 h 1000"/>
                <a:gd name="T26" fmla="*/ 2147483647 w 691"/>
                <a:gd name="T27" fmla="*/ 2147483647 h 1000"/>
                <a:gd name="T28" fmla="*/ 2147483647 w 691"/>
                <a:gd name="T29" fmla="*/ 2147483647 h 1000"/>
                <a:gd name="T30" fmla="*/ 2147483647 w 691"/>
                <a:gd name="T31" fmla="*/ 2147483647 h 1000"/>
                <a:gd name="T32" fmla="*/ 2147483647 w 691"/>
                <a:gd name="T33" fmla="*/ 2147483647 h 1000"/>
                <a:gd name="T34" fmla="*/ 2147483647 w 691"/>
                <a:gd name="T35" fmla="*/ 2147483647 h 1000"/>
                <a:gd name="T36" fmla="*/ 2147483647 w 691"/>
                <a:gd name="T37" fmla="*/ 2147483647 h 1000"/>
                <a:gd name="T38" fmla="*/ 2147483647 w 691"/>
                <a:gd name="T39" fmla="*/ 2147483647 h 1000"/>
                <a:gd name="T40" fmla="*/ 2147483647 w 691"/>
                <a:gd name="T41" fmla="*/ 2147483647 h 1000"/>
                <a:gd name="T42" fmla="*/ 2147483647 w 691"/>
                <a:gd name="T43" fmla="*/ 2147483647 h 1000"/>
                <a:gd name="T44" fmla="*/ 2147483647 w 691"/>
                <a:gd name="T45" fmla="*/ 2147483647 h 1000"/>
                <a:gd name="T46" fmla="*/ 2147483647 w 691"/>
                <a:gd name="T47" fmla="*/ 2147483647 h 1000"/>
                <a:gd name="T48" fmla="*/ 2147483647 w 691"/>
                <a:gd name="T49" fmla="*/ 2147483647 h 1000"/>
                <a:gd name="T50" fmla="*/ 2147483647 w 691"/>
                <a:gd name="T51" fmla="*/ 2147483647 h 1000"/>
                <a:gd name="T52" fmla="*/ 2147483647 w 691"/>
                <a:gd name="T53" fmla="*/ 2147483647 h 1000"/>
                <a:gd name="T54" fmla="*/ 2147483647 w 691"/>
                <a:gd name="T55" fmla="*/ 2147483647 h 1000"/>
                <a:gd name="T56" fmla="*/ 2147483647 w 691"/>
                <a:gd name="T57" fmla="*/ 2147483647 h 1000"/>
                <a:gd name="T58" fmla="*/ 2147483647 w 691"/>
                <a:gd name="T59" fmla="*/ 2147483647 h 1000"/>
                <a:gd name="T60" fmla="*/ 2147483647 w 691"/>
                <a:gd name="T61" fmla="*/ 2147483647 h 1000"/>
                <a:gd name="T62" fmla="*/ 2147483647 w 691"/>
                <a:gd name="T63" fmla="*/ 2147483647 h 1000"/>
                <a:gd name="T64" fmla="*/ 2147483647 w 691"/>
                <a:gd name="T65" fmla="*/ 2147483647 h 1000"/>
                <a:gd name="T66" fmla="*/ 2147483647 w 691"/>
                <a:gd name="T67" fmla="*/ 2147483647 h 1000"/>
                <a:gd name="T68" fmla="*/ 2147483647 w 691"/>
                <a:gd name="T69" fmla="*/ 2147483647 h 1000"/>
                <a:gd name="T70" fmla="*/ 2147483647 w 691"/>
                <a:gd name="T71" fmla="*/ 2147483647 h 1000"/>
                <a:gd name="T72" fmla="*/ 2147483647 w 691"/>
                <a:gd name="T73" fmla="*/ 2147483647 h 1000"/>
                <a:gd name="T74" fmla="*/ 2147483647 w 691"/>
                <a:gd name="T75" fmla="*/ 2147483647 h 1000"/>
                <a:gd name="T76" fmla="*/ 2147483647 w 691"/>
                <a:gd name="T77" fmla="*/ 2147483647 h 1000"/>
                <a:gd name="T78" fmla="*/ 2147483647 w 691"/>
                <a:gd name="T79" fmla="*/ 2147483647 h 1000"/>
                <a:gd name="T80" fmla="*/ 2147483647 w 691"/>
                <a:gd name="T81" fmla="*/ 2147483647 h 1000"/>
                <a:gd name="T82" fmla="*/ 2147483647 w 691"/>
                <a:gd name="T83" fmla="*/ 2147483647 h 1000"/>
                <a:gd name="T84" fmla="*/ 0 w 691"/>
                <a:gd name="T85" fmla="*/ 2147483647 h 1000"/>
                <a:gd name="T86" fmla="*/ 2147483647 w 691"/>
                <a:gd name="T87" fmla="*/ 2147483647 h 1000"/>
                <a:gd name="T88" fmla="*/ 2147483647 w 691"/>
                <a:gd name="T89" fmla="*/ 2147483647 h 1000"/>
                <a:gd name="T90" fmla="*/ 2147483647 w 691"/>
                <a:gd name="T91" fmla="*/ 2147483647 h 1000"/>
                <a:gd name="T92" fmla="*/ 2147483647 w 691"/>
                <a:gd name="T93" fmla="*/ 2147483647 h 1000"/>
                <a:gd name="T94" fmla="*/ 2147483647 w 691"/>
                <a:gd name="T95" fmla="*/ 2147483647 h 1000"/>
                <a:gd name="T96" fmla="*/ 2147483647 w 691"/>
                <a:gd name="T97" fmla="*/ 2147483647 h 1000"/>
                <a:gd name="T98" fmla="*/ 2147483647 w 691"/>
                <a:gd name="T99" fmla="*/ 2147483647 h 1000"/>
                <a:gd name="T100" fmla="*/ 2147483647 w 691"/>
                <a:gd name="T101" fmla="*/ 2147483647 h 1000"/>
                <a:gd name="T102" fmla="*/ 2147483647 w 691"/>
                <a:gd name="T103" fmla="*/ 2147483647 h 1000"/>
                <a:gd name="T104" fmla="*/ 2147483647 w 691"/>
                <a:gd name="T105" fmla="*/ 2147483647 h 1000"/>
                <a:gd name="T106" fmla="*/ 2147483647 w 691"/>
                <a:gd name="T107" fmla="*/ 2147483647 h 1000"/>
                <a:gd name="T108" fmla="*/ 2147483647 w 691"/>
                <a:gd name="T109" fmla="*/ 2147483647 h 1000"/>
                <a:gd name="T110" fmla="*/ 2147483647 w 691"/>
                <a:gd name="T111" fmla="*/ 2147483647 h 1000"/>
                <a:gd name="T112" fmla="*/ 2147483647 w 691"/>
                <a:gd name="T113" fmla="*/ 2147483647 h 1000"/>
                <a:gd name="T114" fmla="*/ 2147483647 w 691"/>
                <a:gd name="T115" fmla="*/ 2147483647 h 1000"/>
                <a:gd name="T116" fmla="*/ 2147483647 w 691"/>
                <a:gd name="T117" fmla="*/ 2147483647 h 1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1"/>
                <a:gd name="T178" fmla="*/ 0 h 1000"/>
                <a:gd name="T179" fmla="*/ 691 w 691"/>
                <a:gd name="T180" fmla="*/ 1000 h 1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1" h="1000">
                  <a:moveTo>
                    <a:pt x="194" y="453"/>
                  </a:moveTo>
                  <a:lnTo>
                    <a:pt x="194" y="453"/>
                  </a:lnTo>
                  <a:lnTo>
                    <a:pt x="185" y="451"/>
                  </a:lnTo>
                  <a:lnTo>
                    <a:pt x="176" y="451"/>
                  </a:lnTo>
                  <a:lnTo>
                    <a:pt x="169" y="453"/>
                  </a:lnTo>
                  <a:lnTo>
                    <a:pt x="161" y="457"/>
                  </a:lnTo>
                  <a:lnTo>
                    <a:pt x="147" y="466"/>
                  </a:lnTo>
                  <a:lnTo>
                    <a:pt x="134" y="477"/>
                  </a:lnTo>
                  <a:lnTo>
                    <a:pt x="123" y="487"/>
                  </a:lnTo>
                  <a:lnTo>
                    <a:pt x="109" y="496"/>
                  </a:lnTo>
                  <a:lnTo>
                    <a:pt x="103" y="500"/>
                  </a:lnTo>
                  <a:lnTo>
                    <a:pt x="94" y="502"/>
                  </a:lnTo>
                  <a:lnTo>
                    <a:pt x="87" y="504"/>
                  </a:lnTo>
                  <a:lnTo>
                    <a:pt x="78" y="502"/>
                  </a:lnTo>
                  <a:lnTo>
                    <a:pt x="69" y="489"/>
                  </a:lnTo>
                  <a:lnTo>
                    <a:pt x="62" y="484"/>
                  </a:lnTo>
                  <a:lnTo>
                    <a:pt x="54" y="480"/>
                  </a:lnTo>
                  <a:lnTo>
                    <a:pt x="44" y="469"/>
                  </a:lnTo>
                  <a:lnTo>
                    <a:pt x="31" y="458"/>
                  </a:lnTo>
                  <a:lnTo>
                    <a:pt x="20" y="448"/>
                  </a:lnTo>
                  <a:lnTo>
                    <a:pt x="9" y="435"/>
                  </a:lnTo>
                  <a:lnTo>
                    <a:pt x="9" y="417"/>
                  </a:lnTo>
                  <a:lnTo>
                    <a:pt x="9" y="399"/>
                  </a:lnTo>
                  <a:lnTo>
                    <a:pt x="9" y="388"/>
                  </a:lnTo>
                  <a:lnTo>
                    <a:pt x="7" y="379"/>
                  </a:lnTo>
                  <a:lnTo>
                    <a:pt x="6" y="371"/>
                  </a:lnTo>
                  <a:lnTo>
                    <a:pt x="0" y="362"/>
                  </a:lnTo>
                  <a:lnTo>
                    <a:pt x="4" y="357"/>
                  </a:lnTo>
                  <a:lnTo>
                    <a:pt x="7" y="352"/>
                  </a:lnTo>
                  <a:lnTo>
                    <a:pt x="11" y="339"/>
                  </a:lnTo>
                  <a:lnTo>
                    <a:pt x="13" y="326"/>
                  </a:lnTo>
                  <a:lnTo>
                    <a:pt x="16" y="313"/>
                  </a:lnTo>
                  <a:lnTo>
                    <a:pt x="15" y="306"/>
                  </a:lnTo>
                  <a:lnTo>
                    <a:pt x="18" y="297"/>
                  </a:lnTo>
                  <a:lnTo>
                    <a:pt x="20" y="288"/>
                  </a:lnTo>
                  <a:lnTo>
                    <a:pt x="22" y="270"/>
                  </a:lnTo>
                  <a:lnTo>
                    <a:pt x="24" y="261"/>
                  </a:lnTo>
                  <a:lnTo>
                    <a:pt x="27" y="252"/>
                  </a:lnTo>
                  <a:lnTo>
                    <a:pt x="33" y="243"/>
                  </a:lnTo>
                  <a:lnTo>
                    <a:pt x="40" y="236"/>
                  </a:lnTo>
                  <a:lnTo>
                    <a:pt x="49" y="230"/>
                  </a:lnTo>
                  <a:lnTo>
                    <a:pt x="58" y="225"/>
                  </a:lnTo>
                  <a:lnTo>
                    <a:pt x="78" y="217"/>
                  </a:lnTo>
                  <a:lnTo>
                    <a:pt x="96" y="210"/>
                  </a:lnTo>
                  <a:lnTo>
                    <a:pt x="105" y="205"/>
                  </a:lnTo>
                  <a:lnTo>
                    <a:pt x="114" y="197"/>
                  </a:lnTo>
                  <a:lnTo>
                    <a:pt x="122" y="187"/>
                  </a:lnTo>
                  <a:lnTo>
                    <a:pt x="127" y="174"/>
                  </a:lnTo>
                  <a:lnTo>
                    <a:pt x="134" y="159"/>
                  </a:lnTo>
                  <a:lnTo>
                    <a:pt x="141" y="143"/>
                  </a:lnTo>
                  <a:lnTo>
                    <a:pt x="149" y="134"/>
                  </a:lnTo>
                  <a:lnTo>
                    <a:pt x="156" y="127"/>
                  </a:lnTo>
                  <a:lnTo>
                    <a:pt x="174" y="118"/>
                  </a:lnTo>
                  <a:lnTo>
                    <a:pt x="180" y="110"/>
                  </a:lnTo>
                  <a:lnTo>
                    <a:pt x="185" y="103"/>
                  </a:lnTo>
                  <a:lnTo>
                    <a:pt x="187" y="100"/>
                  </a:lnTo>
                  <a:lnTo>
                    <a:pt x="187" y="94"/>
                  </a:lnTo>
                  <a:lnTo>
                    <a:pt x="183" y="80"/>
                  </a:lnTo>
                  <a:lnTo>
                    <a:pt x="200" y="54"/>
                  </a:lnTo>
                  <a:lnTo>
                    <a:pt x="209" y="42"/>
                  </a:lnTo>
                  <a:lnTo>
                    <a:pt x="218" y="31"/>
                  </a:lnTo>
                  <a:lnTo>
                    <a:pt x="229" y="20"/>
                  </a:lnTo>
                  <a:lnTo>
                    <a:pt x="241" y="11"/>
                  </a:lnTo>
                  <a:lnTo>
                    <a:pt x="254" y="4"/>
                  </a:lnTo>
                  <a:lnTo>
                    <a:pt x="270" y="0"/>
                  </a:lnTo>
                  <a:lnTo>
                    <a:pt x="288" y="18"/>
                  </a:lnTo>
                  <a:lnTo>
                    <a:pt x="303" y="38"/>
                  </a:lnTo>
                  <a:lnTo>
                    <a:pt x="316" y="58"/>
                  </a:lnTo>
                  <a:lnTo>
                    <a:pt x="326" y="81"/>
                  </a:lnTo>
                  <a:lnTo>
                    <a:pt x="335" y="83"/>
                  </a:lnTo>
                  <a:lnTo>
                    <a:pt x="343" y="83"/>
                  </a:lnTo>
                  <a:lnTo>
                    <a:pt x="350" y="80"/>
                  </a:lnTo>
                  <a:lnTo>
                    <a:pt x="359" y="76"/>
                  </a:lnTo>
                  <a:lnTo>
                    <a:pt x="366" y="91"/>
                  </a:lnTo>
                  <a:lnTo>
                    <a:pt x="375" y="103"/>
                  </a:lnTo>
                  <a:lnTo>
                    <a:pt x="386" y="110"/>
                  </a:lnTo>
                  <a:lnTo>
                    <a:pt x="399" y="118"/>
                  </a:lnTo>
                  <a:lnTo>
                    <a:pt x="413" y="121"/>
                  </a:lnTo>
                  <a:lnTo>
                    <a:pt x="428" y="123"/>
                  </a:lnTo>
                  <a:lnTo>
                    <a:pt x="444" y="121"/>
                  </a:lnTo>
                  <a:lnTo>
                    <a:pt x="459" y="120"/>
                  </a:lnTo>
                  <a:lnTo>
                    <a:pt x="464" y="138"/>
                  </a:lnTo>
                  <a:lnTo>
                    <a:pt x="471" y="156"/>
                  </a:lnTo>
                  <a:lnTo>
                    <a:pt x="479" y="172"/>
                  </a:lnTo>
                  <a:lnTo>
                    <a:pt x="490" y="188"/>
                  </a:lnTo>
                  <a:lnTo>
                    <a:pt x="500" y="201"/>
                  </a:lnTo>
                  <a:lnTo>
                    <a:pt x="515" y="214"/>
                  </a:lnTo>
                  <a:lnTo>
                    <a:pt x="529" y="223"/>
                  </a:lnTo>
                  <a:lnTo>
                    <a:pt x="546" y="230"/>
                  </a:lnTo>
                  <a:lnTo>
                    <a:pt x="557" y="239"/>
                  </a:lnTo>
                  <a:lnTo>
                    <a:pt x="557" y="250"/>
                  </a:lnTo>
                  <a:lnTo>
                    <a:pt x="557" y="261"/>
                  </a:lnTo>
                  <a:lnTo>
                    <a:pt x="555" y="270"/>
                  </a:lnTo>
                  <a:lnTo>
                    <a:pt x="551" y="279"/>
                  </a:lnTo>
                  <a:lnTo>
                    <a:pt x="544" y="299"/>
                  </a:lnTo>
                  <a:lnTo>
                    <a:pt x="533" y="315"/>
                  </a:lnTo>
                  <a:lnTo>
                    <a:pt x="524" y="333"/>
                  </a:lnTo>
                  <a:lnTo>
                    <a:pt x="515" y="352"/>
                  </a:lnTo>
                  <a:lnTo>
                    <a:pt x="511" y="361"/>
                  </a:lnTo>
                  <a:lnTo>
                    <a:pt x="510" y="371"/>
                  </a:lnTo>
                  <a:lnTo>
                    <a:pt x="510" y="382"/>
                  </a:lnTo>
                  <a:lnTo>
                    <a:pt x="510" y="393"/>
                  </a:lnTo>
                  <a:lnTo>
                    <a:pt x="513" y="400"/>
                  </a:lnTo>
                  <a:lnTo>
                    <a:pt x="517" y="408"/>
                  </a:lnTo>
                  <a:lnTo>
                    <a:pt x="526" y="420"/>
                  </a:lnTo>
                  <a:lnTo>
                    <a:pt x="529" y="428"/>
                  </a:lnTo>
                  <a:lnTo>
                    <a:pt x="533" y="435"/>
                  </a:lnTo>
                  <a:lnTo>
                    <a:pt x="537" y="444"/>
                  </a:lnTo>
                  <a:lnTo>
                    <a:pt x="537" y="455"/>
                  </a:lnTo>
                  <a:lnTo>
                    <a:pt x="546" y="455"/>
                  </a:lnTo>
                  <a:lnTo>
                    <a:pt x="555" y="457"/>
                  </a:lnTo>
                  <a:lnTo>
                    <a:pt x="562" y="458"/>
                  </a:lnTo>
                  <a:lnTo>
                    <a:pt x="571" y="462"/>
                  </a:lnTo>
                  <a:lnTo>
                    <a:pt x="586" y="473"/>
                  </a:lnTo>
                  <a:lnTo>
                    <a:pt x="598" y="484"/>
                  </a:lnTo>
                  <a:lnTo>
                    <a:pt x="613" y="495"/>
                  </a:lnTo>
                  <a:lnTo>
                    <a:pt x="620" y="498"/>
                  </a:lnTo>
                  <a:lnTo>
                    <a:pt x="627" y="502"/>
                  </a:lnTo>
                  <a:lnTo>
                    <a:pt x="635" y="504"/>
                  </a:lnTo>
                  <a:lnTo>
                    <a:pt x="644" y="504"/>
                  </a:lnTo>
                  <a:lnTo>
                    <a:pt x="653" y="502"/>
                  </a:lnTo>
                  <a:lnTo>
                    <a:pt x="662" y="498"/>
                  </a:lnTo>
                  <a:lnTo>
                    <a:pt x="669" y="504"/>
                  </a:lnTo>
                  <a:lnTo>
                    <a:pt x="674" y="511"/>
                  </a:lnTo>
                  <a:lnTo>
                    <a:pt x="682" y="515"/>
                  </a:lnTo>
                  <a:lnTo>
                    <a:pt x="691" y="524"/>
                  </a:lnTo>
                  <a:lnTo>
                    <a:pt x="687" y="531"/>
                  </a:lnTo>
                  <a:lnTo>
                    <a:pt x="684" y="536"/>
                  </a:lnTo>
                  <a:lnTo>
                    <a:pt x="678" y="540"/>
                  </a:lnTo>
                  <a:lnTo>
                    <a:pt x="673" y="544"/>
                  </a:lnTo>
                  <a:lnTo>
                    <a:pt x="667" y="547"/>
                  </a:lnTo>
                  <a:lnTo>
                    <a:pt x="664" y="551"/>
                  </a:lnTo>
                  <a:lnTo>
                    <a:pt x="660" y="556"/>
                  </a:lnTo>
                  <a:lnTo>
                    <a:pt x="660" y="564"/>
                  </a:lnTo>
                  <a:lnTo>
                    <a:pt x="662" y="569"/>
                  </a:lnTo>
                  <a:lnTo>
                    <a:pt x="667" y="573"/>
                  </a:lnTo>
                  <a:lnTo>
                    <a:pt x="671" y="576"/>
                  </a:lnTo>
                  <a:lnTo>
                    <a:pt x="673" y="580"/>
                  </a:lnTo>
                  <a:lnTo>
                    <a:pt x="665" y="629"/>
                  </a:lnTo>
                  <a:lnTo>
                    <a:pt x="658" y="680"/>
                  </a:lnTo>
                  <a:lnTo>
                    <a:pt x="647" y="732"/>
                  </a:lnTo>
                  <a:lnTo>
                    <a:pt x="642" y="757"/>
                  </a:lnTo>
                  <a:lnTo>
                    <a:pt x="635" y="783"/>
                  </a:lnTo>
                  <a:lnTo>
                    <a:pt x="626" y="790"/>
                  </a:lnTo>
                  <a:lnTo>
                    <a:pt x="618" y="799"/>
                  </a:lnTo>
                  <a:lnTo>
                    <a:pt x="606" y="819"/>
                  </a:lnTo>
                  <a:lnTo>
                    <a:pt x="600" y="828"/>
                  </a:lnTo>
                  <a:lnTo>
                    <a:pt x="591" y="835"/>
                  </a:lnTo>
                  <a:lnTo>
                    <a:pt x="586" y="839"/>
                  </a:lnTo>
                  <a:lnTo>
                    <a:pt x="578" y="839"/>
                  </a:lnTo>
                  <a:lnTo>
                    <a:pt x="571" y="841"/>
                  </a:lnTo>
                  <a:lnTo>
                    <a:pt x="564" y="839"/>
                  </a:lnTo>
                  <a:lnTo>
                    <a:pt x="557" y="846"/>
                  </a:lnTo>
                  <a:lnTo>
                    <a:pt x="553" y="854"/>
                  </a:lnTo>
                  <a:lnTo>
                    <a:pt x="546" y="870"/>
                  </a:lnTo>
                  <a:lnTo>
                    <a:pt x="540" y="888"/>
                  </a:lnTo>
                  <a:lnTo>
                    <a:pt x="537" y="895"/>
                  </a:lnTo>
                  <a:lnTo>
                    <a:pt x="533" y="902"/>
                  </a:lnTo>
                  <a:lnTo>
                    <a:pt x="520" y="904"/>
                  </a:lnTo>
                  <a:lnTo>
                    <a:pt x="510" y="897"/>
                  </a:lnTo>
                  <a:lnTo>
                    <a:pt x="497" y="895"/>
                  </a:lnTo>
                  <a:lnTo>
                    <a:pt x="488" y="893"/>
                  </a:lnTo>
                  <a:lnTo>
                    <a:pt x="477" y="895"/>
                  </a:lnTo>
                  <a:lnTo>
                    <a:pt x="466" y="899"/>
                  </a:lnTo>
                  <a:lnTo>
                    <a:pt x="457" y="904"/>
                  </a:lnTo>
                  <a:lnTo>
                    <a:pt x="448" y="912"/>
                  </a:lnTo>
                  <a:lnTo>
                    <a:pt x="439" y="921"/>
                  </a:lnTo>
                  <a:lnTo>
                    <a:pt x="421" y="941"/>
                  </a:lnTo>
                  <a:lnTo>
                    <a:pt x="403" y="960"/>
                  </a:lnTo>
                  <a:lnTo>
                    <a:pt x="386" y="979"/>
                  </a:lnTo>
                  <a:lnTo>
                    <a:pt x="370" y="995"/>
                  </a:lnTo>
                  <a:lnTo>
                    <a:pt x="368" y="998"/>
                  </a:lnTo>
                  <a:lnTo>
                    <a:pt x="359" y="1000"/>
                  </a:lnTo>
                  <a:lnTo>
                    <a:pt x="350" y="998"/>
                  </a:lnTo>
                  <a:lnTo>
                    <a:pt x="341" y="995"/>
                  </a:lnTo>
                  <a:lnTo>
                    <a:pt x="334" y="989"/>
                  </a:lnTo>
                  <a:lnTo>
                    <a:pt x="326" y="982"/>
                  </a:lnTo>
                  <a:lnTo>
                    <a:pt x="321" y="975"/>
                  </a:lnTo>
                  <a:lnTo>
                    <a:pt x="312" y="960"/>
                  </a:lnTo>
                  <a:lnTo>
                    <a:pt x="305" y="959"/>
                  </a:lnTo>
                  <a:lnTo>
                    <a:pt x="297" y="957"/>
                  </a:lnTo>
                  <a:lnTo>
                    <a:pt x="281" y="960"/>
                  </a:lnTo>
                  <a:lnTo>
                    <a:pt x="267" y="964"/>
                  </a:lnTo>
                  <a:lnTo>
                    <a:pt x="250" y="969"/>
                  </a:lnTo>
                  <a:lnTo>
                    <a:pt x="234" y="977"/>
                  </a:lnTo>
                  <a:lnTo>
                    <a:pt x="218" y="980"/>
                  </a:lnTo>
                  <a:lnTo>
                    <a:pt x="201" y="984"/>
                  </a:lnTo>
                  <a:lnTo>
                    <a:pt x="192" y="982"/>
                  </a:lnTo>
                  <a:lnTo>
                    <a:pt x="183" y="982"/>
                  </a:lnTo>
                  <a:lnTo>
                    <a:pt x="176" y="988"/>
                  </a:lnTo>
                  <a:lnTo>
                    <a:pt x="169" y="993"/>
                  </a:lnTo>
                  <a:lnTo>
                    <a:pt x="160" y="997"/>
                  </a:lnTo>
                  <a:lnTo>
                    <a:pt x="151" y="998"/>
                  </a:lnTo>
                  <a:lnTo>
                    <a:pt x="131" y="984"/>
                  </a:lnTo>
                  <a:lnTo>
                    <a:pt x="111" y="966"/>
                  </a:lnTo>
                  <a:lnTo>
                    <a:pt x="91" y="946"/>
                  </a:lnTo>
                  <a:lnTo>
                    <a:pt x="82" y="935"/>
                  </a:lnTo>
                  <a:lnTo>
                    <a:pt x="73" y="924"/>
                  </a:lnTo>
                  <a:lnTo>
                    <a:pt x="67" y="912"/>
                  </a:lnTo>
                  <a:lnTo>
                    <a:pt x="62" y="901"/>
                  </a:lnTo>
                  <a:lnTo>
                    <a:pt x="58" y="888"/>
                  </a:lnTo>
                  <a:lnTo>
                    <a:pt x="58" y="875"/>
                  </a:lnTo>
                  <a:lnTo>
                    <a:pt x="60" y="864"/>
                  </a:lnTo>
                  <a:lnTo>
                    <a:pt x="64" y="852"/>
                  </a:lnTo>
                  <a:lnTo>
                    <a:pt x="71" y="841"/>
                  </a:lnTo>
                  <a:lnTo>
                    <a:pt x="82" y="828"/>
                  </a:lnTo>
                  <a:lnTo>
                    <a:pt x="78" y="821"/>
                  </a:lnTo>
                  <a:lnTo>
                    <a:pt x="74" y="810"/>
                  </a:lnTo>
                  <a:lnTo>
                    <a:pt x="65" y="810"/>
                  </a:lnTo>
                  <a:lnTo>
                    <a:pt x="56" y="810"/>
                  </a:lnTo>
                  <a:lnTo>
                    <a:pt x="44" y="821"/>
                  </a:lnTo>
                  <a:lnTo>
                    <a:pt x="38" y="826"/>
                  </a:lnTo>
                  <a:lnTo>
                    <a:pt x="35" y="834"/>
                  </a:lnTo>
                  <a:lnTo>
                    <a:pt x="29" y="837"/>
                  </a:lnTo>
                  <a:lnTo>
                    <a:pt x="24" y="839"/>
                  </a:lnTo>
                  <a:lnTo>
                    <a:pt x="18" y="839"/>
                  </a:lnTo>
                  <a:lnTo>
                    <a:pt x="15" y="839"/>
                  </a:lnTo>
                  <a:lnTo>
                    <a:pt x="7" y="828"/>
                  </a:lnTo>
                  <a:lnTo>
                    <a:pt x="2" y="817"/>
                  </a:lnTo>
                  <a:lnTo>
                    <a:pt x="0" y="806"/>
                  </a:lnTo>
                  <a:lnTo>
                    <a:pt x="0" y="794"/>
                  </a:lnTo>
                  <a:lnTo>
                    <a:pt x="2" y="781"/>
                  </a:lnTo>
                  <a:lnTo>
                    <a:pt x="6" y="768"/>
                  </a:lnTo>
                  <a:lnTo>
                    <a:pt x="15" y="747"/>
                  </a:lnTo>
                  <a:lnTo>
                    <a:pt x="22" y="745"/>
                  </a:lnTo>
                  <a:lnTo>
                    <a:pt x="29" y="745"/>
                  </a:lnTo>
                  <a:lnTo>
                    <a:pt x="35" y="745"/>
                  </a:lnTo>
                  <a:lnTo>
                    <a:pt x="42" y="748"/>
                  </a:lnTo>
                  <a:lnTo>
                    <a:pt x="53" y="754"/>
                  </a:lnTo>
                  <a:lnTo>
                    <a:pt x="60" y="756"/>
                  </a:lnTo>
                  <a:lnTo>
                    <a:pt x="65" y="757"/>
                  </a:lnTo>
                  <a:lnTo>
                    <a:pt x="74" y="743"/>
                  </a:lnTo>
                  <a:lnTo>
                    <a:pt x="83" y="727"/>
                  </a:lnTo>
                  <a:lnTo>
                    <a:pt x="82" y="723"/>
                  </a:lnTo>
                  <a:lnTo>
                    <a:pt x="80" y="719"/>
                  </a:lnTo>
                  <a:lnTo>
                    <a:pt x="73" y="714"/>
                  </a:lnTo>
                  <a:lnTo>
                    <a:pt x="64" y="710"/>
                  </a:lnTo>
                  <a:lnTo>
                    <a:pt x="53" y="707"/>
                  </a:lnTo>
                  <a:lnTo>
                    <a:pt x="44" y="705"/>
                  </a:lnTo>
                  <a:lnTo>
                    <a:pt x="35" y="699"/>
                  </a:lnTo>
                  <a:lnTo>
                    <a:pt x="29" y="692"/>
                  </a:lnTo>
                  <a:lnTo>
                    <a:pt x="27" y="689"/>
                  </a:lnTo>
                  <a:lnTo>
                    <a:pt x="25" y="683"/>
                  </a:lnTo>
                  <a:lnTo>
                    <a:pt x="31" y="676"/>
                  </a:lnTo>
                  <a:lnTo>
                    <a:pt x="36" y="669"/>
                  </a:lnTo>
                  <a:lnTo>
                    <a:pt x="44" y="663"/>
                  </a:lnTo>
                  <a:lnTo>
                    <a:pt x="45" y="660"/>
                  </a:lnTo>
                  <a:lnTo>
                    <a:pt x="47" y="654"/>
                  </a:lnTo>
                  <a:lnTo>
                    <a:pt x="53" y="647"/>
                  </a:lnTo>
                  <a:lnTo>
                    <a:pt x="58" y="638"/>
                  </a:lnTo>
                  <a:lnTo>
                    <a:pt x="62" y="631"/>
                  </a:lnTo>
                  <a:lnTo>
                    <a:pt x="62" y="622"/>
                  </a:lnTo>
                  <a:lnTo>
                    <a:pt x="64" y="605"/>
                  </a:lnTo>
                  <a:lnTo>
                    <a:pt x="62" y="587"/>
                  </a:lnTo>
                  <a:lnTo>
                    <a:pt x="60" y="569"/>
                  </a:lnTo>
                  <a:lnTo>
                    <a:pt x="60" y="553"/>
                  </a:lnTo>
                  <a:lnTo>
                    <a:pt x="60" y="544"/>
                  </a:lnTo>
                  <a:lnTo>
                    <a:pt x="64" y="536"/>
                  </a:lnTo>
                  <a:lnTo>
                    <a:pt x="67" y="527"/>
                  </a:lnTo>
                  <a:lnTo>
                    <a:pt x="73" y="520"/>
                  </a:lnTo>
                  <a:lnTo>
                    <a:pt x="93" y="545"/>
                  </a:lnTo>
                  <a:lnTo>
                    <a:pt x="111" y="567"/>
                  </a:lnTo>
                  <a:lnTo>
                    <a:pt x="129" y="589"/>
                  </a:lnTo>
                  <a:lnTo>
                    <a:pt x="147" y="612"/>
                  </a:lnTo>
                  <a:lnTo>
                    <a:pt x="160" y="611"/>
                  </a:lnTo>
                  <a:lnTo>
                    <a:pt x="172" y="607"/>
                  </a:lnTo>
                  <a:lnTo>
                    <a:pt x="198" y="602"/>
                  </a:lnTo>
                  <a:lnTo>
                    <a:pt x="209" y="600"/>
                  </a:lnTo>
                  <a:lnTo>
                    <a:pt x="221" y="602"/>
                  </a:lnTo>
                  <a:lnTo>
                    <a:pt x="232" y="607"/>
                  </a:lnTo>
                  <a:lnTo>
                    <a:pt x="243" y="616"/>
                  </a:lnTo>
                  <a:lnTo>
                    <a:pt x="247" y="609"/>
                  </a:lnTo>
                  <a:lnTo>
                    <a:pt x="250" y="603"/>
                  </a:lnTo>
                  <a:lnTo>
                    <a:pt x="263" y="593"/>
                  </a:lnTo>
                  <a:lnTo>
                    <a:pt x="287" y="573"/>
                  </a:lnTo>
                  <a:lnTo>
                    <a:pt x="297" y="562"/>
                  </a:lnTo>
                  <a:lnTo>
                    <a:pt x="301" y="556"/>
                  </a:lnTo>
                  <a:lnTo>
                    <a:pt x="303" y="549"/>
                  </a:lnTo>
                  <a:lnTo>
                    <a:pt x="305" y="544"/>
                  </a:lnTo>
                  <a:lnTo>
                    <a:pt x="305" y="536"/>
                  </a:lnTo>
                  <a:lnTo>
                    <a:pt x="303" y="527"/>
                  </a:lnTo>
                  <a:lnTo>
                    <a:pt x="299" y="518"/>
                  </a:lnTo>
                  <a:lnTo>
                    <a:pt x="296" y="518"/>
                  </a:lnTo>
                  <a:lnTo>
                    <a:pt x="290" y="518"/>
                  </a:lnTo>
                  <a:lnTo>
                    <a:pt x="281" y="520"/>
                  </a:lnTo>
                  <a:lnTo>
                    <a:pt x="272" y="522"/>
                  </a:lnTo>
                  <a:lnTo>
                    <a:pt x="267" y="520"/>
                  </a:lnTo>
                  <a:lnTo>
                    <a:pt x="263" y="518"/>
                  </a:lnTo>
                  <a:lnTo>
                    <a:pt x="263" y="506"/>
                  </a:lnTo>
                  <a:lnTo>
                    <a:pt x="265" y="493"/>
                  </a:lnTo>
                  <a:lnTo>
                    <a:pt x="268" y="467"/>
                  </a:lnTo>
                  <a:lnTo>
                    <a:pt x="268" y="457"/>
                  </a:lnTo>
                  <a:lnTo>
                    <a:pt x="267" y="444"/>
                  </a:lnTo>
                  <a:lnTo>
                    <a:pt x="263" y="433"/>
                  </a:lnTo>
                  <a:lnTo>
                    <a:pt x="258" y="428"/>
                  </a:lnTo>
                  <a:lnTo>
                    <a:pt x="254" y="422"/>
                  </a:lnTo>
                  <a:lnTo>
                    <a:pt x="247" y="426"/>
                  </a:lnTo>
                  <a:lnTo>
                    <a:pt x="239" y="428"/>
                  </a:lnTo>
                  <a:lnTo>
                    <a:pt x="234" y="428"/>
                  </a:lnTo>
                  <a:lnTo>
                    <a:pt x="227" y="426"/>
                  </a:lnTo>
                  <a:lnTo>
                    <a:pt x="216" y="424"/>
                  </a:lnTo>
                  <a:lnTo>
                    <a:pt x="209" y="426"/>
                  </a:lnTo>
                  <a:lnTo>
                    <a:pt x="203" y="428"/>
                  </a:lnTo>
                  <a:lnTo>
                    <a:pt x="198" y="433"/>
                  </a:lnTo>
                  <a:lnTo>
                    <a:pt x="196" y="440"/>
                  </a:lnTo>
                  <a:lnTo>
                    <a:pt x="194" y="453"/>
                  </a:lnTo>
                  <a:close/>
                </a:path>
              </a:pathLst>
            </a:custGeom>
            <a:solidFill>
              <a:srgbClr val="00B0F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637889" y="4335912"/>
              <a:ext cx="464051" cy="233540"/>
            </a:xfrm>
            <a:custGeom>
              <a:avLst/>
              <a:gdLst>
                <a:gd name="T0" fmla="*/ 447697 w 227"/>
                <a:gd name="T1" fmla="*/ 87785 h 141"/>
                <a:gd name="T2" fmla="*/ 447697 w 227"/>
                <a:gd name="T3" fmla="*/ 87785 h 141"/>
                <a:gd name="T4" fmla="*/ 459962 w 227"/>
                <a:gd name="T5" fmla="*/ 110973 h 141"/>
                <a:gd name="T6" fmla="*/ 464051 w 227"/>
                <a:gd name="T7" fmla="*/ 135818 h 141"/>
                <a:gd name="T8" fmla="*/ 459962 w 227"/>
                <a:gd name="T9" fmla="*/ 159006 h 141"/>
                <a:gd name="T10" fmla="*/ 455874 w 227"/>
                <a:gd name="T11" fmla="*/ 183851 h 141"/>
                <a:gd name="T12" fmla="*/ 455874 w 227"/>
                <a:gd name="T13" fmla="*/ 183851 h 141"/>
                <a:gd name="T14" fmla="*/ 441564 w 227"/>
                <a:gd name="T15" fmla="*/ 188820 h 141"/>
                <a:gd name="T16" fmla="*/ 427254 w 227"/>
                <a:gd name="T17" fmla="*/ 195445 h 141"/>
                <a:gd name="T18" fmla="*/ 392501 w 227"/>
                <a:gd name="T19" fmla="*/ 203726 h 141"/>
                <a:gd name="T20" fmla="*/ 359793 w 227"/>
                <a:gd name="T21" fmla="*/ 207039 h 141"/>
                <a:gd name="T22" fmla="*/ 327084 w 227"/>
                <a:gd name="T23" fmla="*/ 207039 h 141"/>
                <a:gd name="T24" fmla="*/ 292332 w 227"/>
                <a:gd name="T25" fmla="*/ 207039 h 141"/>
                <a:gd name="T26" fmla="*/ 263712 w 227"/>
                <a:gd name="T27" fmla="*/ 210352 h 141"/>
                <a:gd name="T28" fmla="*/ 228959 w 227"/>
                <a:gd name="T29" fmla="*/ 218633 h 141"/>
                <a:gd name="T30" fmla="*/ 214649 w 227"/>
                <a:gd name="T31" fmla="*/ 225258 h 141"/>
                <a:gd name="T32" fmla="*/ 200339 w 227"/>
                <a:gd name="T33" fmla="*/ 233540 h 141"/>
                <a:gd name="T34" fmla="*/ 200339 w 227"/>
                <a:gd name="T35" fmla="*/ 233540 h 141"/>
                <a:gd name="T36" fmla="*/ 155365 w 227"/>
                <a:gd name="T37" fmla="*/ 203726 h 141"/>
                <a:gd name="T38" fmla="*/ 114480 w 227"/>
                <a:gd name="T39" fmla="*/ 177225 h 141"/>
                <a:gd name="T40" fmla="*/ 67461 w 227"/>
                <a:gd name="T41" fmla="*/ 155693 h 141"/>
                <a:gd name="T42" fmla="*/ 40886 w 227"/>
                <a:gd name="T43" fmla="*/ 147412 h 141"/>
                <a:gd name="T44" fmla="*/ 14310 w 227"/>
                <a:gd name="T45" fmla="*/ 137474 h 141"/>
                <a:gd name="T46" fmla="*/ 14310 w 227"/>
                <a:gd name="T47" fmla="*/ 137474 h 141"/>
                <a:gd name="T48" fmla="*/ 8177 w 227"/>
                <a:gd name="T49" fmla="*/ 129192 h 141"/>
                <a:gd name="T50" fmla="*/ 4089 w 227"/>
                <a:gd name="T51" fmla="*/ 119254 h 141"/>
                <a:gd name="T52" fmla="*/ 0 w 227"/>
                <a:gd name="T53" fmla="*/ 110973 h 141"/>
                <a:gd name="T54" fmla="*/ 4089 w 227"/>
                <a:gd name="T55" fmla="*/ 102691 h 141"/>
                <a:gd name="T56" fmla="*/ 12266 w 227"/>
                <a:gd name="T57" fmla="*/ 84472 h 141"/>
                <a:gd name="T58" fmla="*/ 30664 w 227"/>
                <a:gd name="T59" fmla="*/ 62940 h 141"/>
                <a:gd name="T60" fmla="*/ 49063 w 227"/>
                <a:gd name="T61" fmla="*/ 48033 h 141"/>
                <a:gd name="T62" fmla="*/ 73594 w 227"/>
                <a:gd name="T63" fmla="*/ 33126 h 141"/>
                <a:gd name="T64" fmla="*/ 100170 w 227"/>
                <a:gd name="T65" fmla="*/ 21532 h 141"/>
                <a:gd name="T66" fmla="*/ 122657 w 227"/>
                <a:gd name="T67" fmla="*/ 11594 h 141"/>
                <a:gd name="T68" fmla="*/ 122657 w 227"/>
                <a:gd name="T69" fmla="*/ 11594 h 141"/>
                <a:gd name="T70" fmla="*/ 141055 w 227"/>
                <a:gd name="T71" fmla="*/ 26501 h 141"/>
                <a:gd name="T72" fmla="*/ 159454 w 227"/>
                <a:gd name="T73" fmla="*/ 36439 h 141"/>
                <a:gd name="T74" fmla="*/ 181941 w 227"/>
                <a:gd name="T75" fmla="*/ 39751 h 141"/>
                <a:gd name="T76" fmla="*/ 204428 w 227"/>
                <a:gd name="T77" fmla="*/ 36439 h 141"/>
                <a:gd name="T78" fmla="*/ 226915 w 227"/>
                <a:gd name="T79" fmla="*/ 29814 h 141"/>
                <a:gd name="T80" fmla="*/ 245313 w 227"/>
                <a:gd name="T81" fmla="*/ 21532 h 141"/>
                <a:gd name="T82" fmla="*/ 288243 w 227"/>
                <a:gd name="T83" fmla="*/ 0 h 141"/>
                <a:gd name="T84" fmla="*/ 288243 w 227"/>
                <a:gd name="T85" fmla="*/ 0 h 141"/>
                <a:gd name="T86" fmla="*/ 300509 w 227"/>
                <a:gd name="T87" fmla="*/ 3313 h 141"/>
                <a:gd name="T88" fmla="*/ 314819 w 227"/>
                <a:gd name="T89" fmla="*/ 6625 h 141"/>
                <a:gd name="T90" fmla="*/ 333217 w 227"/>
                <a:gd name="T91" fmla="*/ 14907 h 141"/>
                <a:gd name="T92" fmla="*/ 351616 w 227"/>
                <a:gd name="T93" fmla="*/ 29814 h 141"/>
                <a:gd name="T94" fmla="*/ 367970 w 227"/>
                <a:gd name="T95" fmla="*/ 44720 h 141"/>
                <a:gd name="T96" fmla="*/ 386368 w 227"/>
                <a:gd name="T97" fmla="*/ 59627 h 141"/>
                <a:gd name="T98" fmla="*/ 404767 w 227"/>
                <a:gd name="T99" fmla="*/ 74534 h 141"/>
                <a:gd name="T100" fmla="*/ 427254 w 227"/>
                <a:gd name="T101" fmla="*/ 84472 h 141"/>
                <a:gd name="T102" fmla="*/ 437475 w 227"/>
                <a:gd name="T103" fmla="*/ 87785 h 141"/>
                <a:gd name="T104" fmla="*/ 447697 w 227"/>
                <a:gd name="T105" fmla="*/ 87785 h 141"/>
                <a:gd name="T106" fmla="*/ 447697 w 227"/>
                <a:gd name="T107" fmla="*/ 87785 h 1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7"/>
                <a:gd name="T163" fmla="*/ 0 h 141"/>
                <a:gd name="T164" fmla="*/ 227 w 227"/>
                <a:gd name="T165" fmla="*/ 141 h 1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7" h="141">
                  <a:moveTo>
                    <a:pt x="219" y="53"/>
                  </a:moveTo>
                  <a:lnTo>
                    <a:pt x="219" y="53"/>
                  </a:lnTo>
                  <a:lnTo>
                    <a:pt x="225" y="67"/>
                  </a:lnTo>
                  <a:lnTo>
                    <a:pt x="227" y="82"/>
                  </a:lnTo>
                  <a:lnTo>
                    <a:pt x="225" y="96"/>
                  </a:lnTo>
                  <a:lnTo>
                    <a:pt x="223" y="111"/>
                  </a:lnTo>
                  <a:lnTo>
                    <a:pt x="216" y="114"/>
                  </a:lnTo>
                  <a:lnTo>
                    <a:pt x="209" y="118"/>
                  </a:lnTo>
                  <a:lnTo>
                    <a:pt x="192" y="123"/>
                  </a:lnTo>
                  <a:lnTo>
                    <a:pt x="176" y="125"/>
                  </a:lnTo>
                  <a:lnTo>
                    <a:pt x="160" y="125"/>
                  </a:lnTo>
                  <a:lnTo>
                    <a:pt x="143" y="125"/>
                  </a:lnTo>
                  <a:lnTo>
                    <a:pt x="129" y="127"/>
                  </a:lnTo>
                  <a:lnTo>
                    <a:pt x="112" y="132"/>
                  </a:lnTo>
                  <a:lnTo>
                    <a:pt x="105" y="136"/>
                  </a:lnTo>
                  <a:lnTo>
                    <a:pt x="98" y="141"/>
                  </a:lnTo>
                  <a:lnTo>
                    <a:pt x="76" y="123"/>
                  </a:lnTo>
                  <a:lnTo>
                    <a:pt x="56" y="107"/>
                  </a:lnTo>
                  <a:lnTo>
                    <a:pt x="33" y="94"/>
                  </a:lnTo>
                  <a:lnTo>
                    <a:pt x="20" y="89"/>
                  </a:lnTo>
                  <a:lnTo>
                    <a:pt x="7" y="83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2" y="62"/>
                  </a:lnTo>
                  <a:lnTo>
                    <a:pt x="6" y="51"/>
                  </a:lnTo>
                  <a:lnTo>
                    <a:pt x="15" y="38"/>
                  </a:lnTo>
                  <a:lnTo>
                    <a:pt x="24" y="29"/>
                  </a:lnTo>
                  <a:lnTo>
                    <a:pt x="36" y="20"/>
                  </a:lnTo>
                  <a:lnTo>
                    <a:pt x="49" y="13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8" y="22"/>
                  </a:lnTo>
                  <a:lnTo>
                    <a:pt x="89" y="24"/>
                  </a:lnTo>
                  <a:lnTo>
                    <a:pt x="100" y="22"/>
                  </a:lnTo>
                  <a:lnTo>
                    <a:pt x="111" y="18"/>
                  </a:lnTo>
                  <a:lnTo>
                    <a:pt x="120" y="1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4" y="4"/>
                  </a:lnTo>
                  <a:lnTo>
                    <a:pt x="163" y="9"/>
                  </a:lnTo>
                  <a:lnTo>
                    <a:pt x="172" y="18"/>
                  </a:lnTo>
                  <a:lnTo>
                    <a:pt x="180" y="27"/>
                  </a:lnTo>
                  <a:lnTo>
                    <a:pt x="189" y="36"/>
                  </a:lnTo>
                  <a:lnTo>
                    <a:pt x="198" y="45"/>
                  </a:lnTo>
                  <a:lnTo>
                    <a:pt x="209" y="51"/>
                  </a:lnTo>
                  <a:lnTo>
                    <a:pt x="214" y="53"/>
                  </a:lnTo>
                  <a:lnTo>
                    <a:pt x="219" y="53"/>
                  </a:lnTo>
                  <a:close/>
                </a:path>
              </a:pathLst>
            </a:custGeom>
            <a:solidFill>
              <a:srgbClr val="00B050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2200437" y="5686702"/>
              <a:ext cx="964977" cy="422811"/>
            </a:xfrm>
            <a:custGeom>
              <a:avLst/>
              <a:gdLst>
                <a:gd name="T0" fmla="*/ 2147483647 w 473"/>
                <a:gd name="T1" fmla="*/ 2147483647 h 265"/>
                <a:gd name="T2" fmla="*/ 2147483647 w 473"/>
                <a:gd name="T3" fmla="*/ 2147483647 h 265"/>
                <a:gd name="T4" fmla="*/ 2147483647 w 473"/>
                <a:gd name="T5" fmla="*/ 2147483647 h 265"/>
                <a:gd name="T6" fmla="*/ 2147483647 w 473"/>
                <a:gd name="T7" fmla="*/ 2147483647 h 265"/>
                <a:gd name="T8" fmla="*/ 2147483647 w 473"/>
                <a:gd name="T9" fmla="*/ 2147483647 h 265"/>
                <a:gd name="T10" fmla="*/ 2147483647 w 473"/>
                <a:gd name="T11" fmla="*/ 2147483647 h 265"/>
                <a:gd name="T12" fmla="*/ 2147483647 w 473"/>
                <a:gd name="T13" fmla="*/ 2147483647 h 265"/>
                <a:gd name="T14" fmla="*/ 2147483647 w 473"/>
                <a:gd name="T15" fmla="*/ 2147483647 h 265"/>
                <a:gd name="T16" fmla="*/ 2147483647 w 473"/>
                <a:gd name="T17" fmla="*/ 2147483647 h 265"/>
                <a:gd name="T18" fmla="*/ 2147483647 w 473"/>
                <a:gd name="T19" fmla="*/ 2147483647 h 265"/>
                <a:gd name="T20" fmla="*/ 2147483647 w 473"/>
                <a:gd name="T21" fmla="*/ 2147483647 h 265"/>
                <a:gd name="T22" fmla="*/ 2147483647 w 473"/>
                <a:gd name="T23" fmla="*/ 2147483647 h 265"/>
                <a:gd name="T24" fmla="*/ 2147483647 w 473"/>
                <a:gd name="T25" fmla="*/ 2147483647 h 265"/>
                <a:gd name="T26" fmla="*/ 2147483647 w 473"/>
                <a:gd name="T27" fmla="*/ 2147483647 h 265"/>
                <a:gd name="T28" fmla="*/ 2147483647 w 473"/>
                <a:gd name="T29" fmla="*/ 2147483647 h 265"/>
                <a:gd name="T30" fmla="*/ 2147483647 w 473"/>
                <a:gd name="T31" fmla="*/ 2147483647 h 265"/>
                <a:gd name="T32" fmla="*/ 2147483647 w 473"/>
                <a:gd name="T33" fmla="*/ 2147483647 h 265"/>
                <a:gd name="T34" fmla="*/ 0 w 473"/>
                <a:gd name="T35" fmla="*/ 2147483647 h 265"/>
                <a:gd name="T36" fmla="*/ 2147483647 w 473"/>
                <a:gd name="T37" fmla="*/ 2147483647 h 265"/>
                <a:gd name="T38" fmla="*/ 2147483647 w 473"/>
                <a:gd name="T39" fmla="*/ 2147483647 h 265"/>
                <a:gd name="T40" fmla="*/ 2147483647 w 473"/>
                <a:gd name="T41" fmla="*/ 2147483647 h 265"/>
                <a:gd name="T42" fmla="*/ 2147483647 w 473"/>
                <a:gd name="T43" fmla="*/ 2147483647 h 265"/>
                <a:gd name="T44" fmla="*/ 2147483647 w 473"/>
                <a:gd name="T45" fmla="*/ 2147483647 h 265"/>
                <a:gd name="T46" fmla="*/ 2147483647 w 473"/>
                <a:gd name="T47" fmla="*/ 2147483647 h 265"/>
                <a:gd name="T48" fmla="*/ 2147483647 w 473"/>
                <a:gd name="T49" fmla="*/ 2147483647 h 265"/>
                <a:gd name="T50" fmla="*/ 2147483647 w 473"/>
                <a:gd name="T51" fmla="*/ 2147483647 h 265"/>
                <a:gd name="T52" fmla="*/ 2147483647 w 473"/>
                <a:gd name="T53" fmla="*/ 2147483647 h 265"/>
                <a:gd name="T54" fmla="*/ 2147483647 w 473"/>
                <a:gd name="T55" fmla="*/ 2147483647 h 265"/>
                <a:gd name="T56" fmla="*/ 2147483647 w 473"/>
                <a:gd name="T57" fmla="*/ 2147483647 h 265"/>
                <a:gd name="T58" fmla="*/ 2147483647 w 473"/>
                <a:gd name="T59" fmla="*/ 2147483647 h 265"/>
                <a:gd name="T60" fmla="*/ 2147483647 w 473"/>
                <a:gd name="T61" fmla="*/ 2147483647 h 265"/>
                <a:gd name="T62" fmla="*/ 2147483647 w 473"/>
                <a:gd name="T63" fmla="*/ 2147483647 h 265"/>
                <a:gd name="T64" fmla="*/ 2147483647 w 473"/>
                <a:gd name="T65" fmla="*/ 2147483647 h 265"/>
                <a:gd name="T66" fmla="*/ 2147483647 w 473"/>
                <a:gd name="T67" fmla="*/ 2147483647 h 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3"/>
                <a:gd name="T103" fmla="*/ 0 h 265"/>
                <a:gd name="T104" fmla="*/ 473 w 473"/>
                <a:gd name="T105" fmla="*/ 265 h 2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3" h="265">
                  <a:moveTo>
                    <a:pt x="466" y="37"/>
                  </a:moveTo>
                  <a:lnTo>
                    <a:pt x="466" y="37"/>
                  </a:lnTo>
                  <a:lnTo>
                    <a:pt x="470" y="48"/>
                  </a:lnTo>
                  <a:lnTo>
                    <a:pt x="472" y="58"/>
                  </a:lnTo>
                  <a:lnTo>
                    <a:pt x="473" y="69"/>
                  </a:lnTo>
                  <a:lnTo>
                    <a:pt x="473" y="78"/>
                  </a:lnTo>
                  <a:lnTo>
                    <a:pt x="470" y="98"/>
                  </a:lnTo>
                  <a:lnTo>
                    <a:pt x="462" y="118"/>
                  </a:lnTo>
                  <a:lnTo>
                    <a:pt x="452" y="136"/>
                  </a:lnTo>
                  <a:lnTo>
                    <a:pt x="439" y="154"/>
                  </a:lnTo>
                  <a:lnTo>
                    <a:pt x="414" y="189"/>
                  </a:lnTo>
                  <a:lnTo>
                    <a:pt x="375" y="205"/>
                  </a:lnTo>
                  <a:lnTo>
                    <a:pt x="336" y="218"/>
                  </a:lnTo>
                  <a:lnTo>
                    <a:pt x="298" y="229"/>
                  </a:lnTo>
                  <a:lnTo>
                    <a:pt x="258" y="236"/>
                  </a:lnTo>
                  <a:lnTo>
                    <a:pt x="218" y="241"/>
                  </a:lnTo>
                  <a:lnTo>
                    <a:pt x="176" y="243"/>
                  </a:lnTo>
                  <a:lnTo>
                    <a:pt x="136" y="245"/>
                  </a:lnTo>
                  <a:lnTo>
                    <a:pt x="94" y="243"/>
                  </a:lnTo>
                  <a:lnTo>
                    <a:pt x="91" y="245"/>
                  </a:lnTo>
                  <a:lnTo>
                    <a:pt x="87" y="247"/>
                  </a:lnTo>
                  <a:lnTo>
                    <a:pt x="82" y="254"/>
                  </a:lnTo>
                  <a:lnTo>
                    <a:pt x="78" y="261"/>
                  </a:lnTo>
                  <a:lnTo>
                    <a:pt x="75" y="263"/>
                  </a:lnTo>
                  <a:lnTo>
                    <a:pt x="71" y="265"/>
                  </a:lnTo>
                  <a:lnTo>
                    <a:pt x="58" y="256"/>
                  </a:lnTo>
                  <a:lnTo>
                    <a:pt x="42" y="245"/>
                  </a:lnTo>
                  <a:lnTo>
                    <a:pt x="27" y="232"/>
                  </a:lnTo>
                  <a:lnTo>
                    <a:pt x="15" y="218"/>
                  </a:lnTo>
                  <a:lnTo>
                    <a:pt x="6" y="203"/>
                  </a:lnTo>
                  <a:lnTo>
                    <a:pt x="2" y="196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7" y="164"/>
                  </a:lnTo>
                  <a:lnTo>
                    <a:pt x="13" y="154"/>
                  </a:lnTo>
                  <a:lnTo>
                    <a:pt x="29" y="140"/>
                  </a:lnTo>
                  <a:lnTo>
                    <a:pt x="44" y="127"/>
                  </a:lnTo>
                  <a:lnTo>
                    <a:pt x="51" y="120"/>
                  </a:lnTo>
                  <a:lnTo>
                    <a:pt x="56" y="111"/>
                  </a:lnTo>
                  <a:lnTo>
                    <a:pt x="60" y="102"/>
                  </a:lnTo>
                  <a:lnTo>
                    <a:pt x="62" y="91"/>
                  </a:lnTo>
                  <a:lnTo>
                    <a:pt x="109" y="71"/>
                  </a:lnTo>
                  <a:lnTo>
                    <a:pt x="162" y="51"/>
                  </a:lnTo>
                  <a:lnTo>
                    <a:pt x="218" y="31"/>
                  </a:lnTo>
                  <a:lnTo>
                    <a:pt x="247" y="24"/>
                  </a:lnTo>
                  <a:lnTo>
                    <a:pt x="276" y="17"/>
                  </a:lnTo>
                  <a:lnTo>
                    <a:pt x="310" y="9"/>
                  </a:lnTo>
                  <a:lnTo>
                    <a:pt x="348" y="4"/>
                  </a:lnTo>
                  <a:lnTo>
                    <a:pt x="366" y="2"/>
                  </a:lnTo>
                  <a:lnTo>
                    <a:pt x="385" y="0"/>
                  </a:lnTo>
                  <a:lnTo>
                    <a:pt x="401" y="2"/>
                  </a:lnTo>
                  <a:lnTo>
                    <a:pt x="414" y="4"/>
                  </a:lnTo>
                  <a:lnTo>
                    <a:pt x="421" y="8"/>
                  </a:lnTo>
                  <a:lnTo>
                    <a:pt x="426" y="11"/>
                  </a:lnTo>
                  <a:lnTo>
                    <a:pt x="439" y="24"/>
                  </a:lnTo>
                  <a:lnTo>
                    <a:pt x="444" y="29"/>
                  </a:lnTo>
                  <a:lnTo>
                    <a:pt x="452" y="33"/>
                  </a:lnTo>
                  <a:lnTo>
                    <a:pt x="459" y="37"/>
                  </a:lnTo>
                  <a:lnTo>
                    <a:pt x="466" y="37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2604429" y="1550242"/>
              <a:ext cx="248368" cy="278670"/>
            </a:xfrm>
            <a:custGeom>
              <a:avLst/>
              <a:gdLst>
                <a:gd name="T0" fmla="*/ 2147483647 w 121"/>
                <a:gd name="T1" fmla="*/ 0 h 174"/>
                <a:gd name="T2" fmla="*/ 2147483647 w 121"/>
                <a:gd name="T3" fmla="*/ 0 h 174"/>
                <a:gd name="T4" fmla="*/ 2147483647 w 121"/>
                <a:gd name="T5" fmla="*/ 2147483647 h 174"/>
                <a:gd name="T6" fmla="*/ 2147483647 w 121"/>
                <a:gd name="T7" fmla="*/ 2147483647 h 174"/>
                <a:gd name="T8" fmla="*/ 2147483647 w 121"/>
                <a:gd name="T9" fmla="*/ 2147483647 h 174"/>
                <a:gd name="T10" fmla="*/ 2147483647 w 121"/>
                <a:gd name="T11" fmla="*/ 2147483647 h 174"/>
                <a:gd name="T12" fmla="*/ 2147483647 w 121"/>
                <a:gd name="T13" fmla="*/ 2147483647 h 174"/>
                <a:gd name="T14" fmla="*/ 2147483647 w 121"/>
                <a:gd name="T15" fmla="*/ 2147483647 h 174"/>
                <a:gd name="T16" fmla="*/ 2147483647 w 121"/>
                <a:gd name="T17" fmla="*/ 2147483647 h 174"/>
                <a:gd name="T18" fmla="*/ 2147483647 w 121"/>
                <a:gd name="T19" fmla="*/ 2147483647 h 174"/>
                <a:gd name="T20" fmla="*/ 2147483647 w 121"/>
                <a:gd name="T21" fmla="*/ 2147483647 h 174"/>
                <a:gd name="T22" fmla="*/ 2147483647 w 121"/>
                <a:gd name="T23" fmla="*/ 2147483647 h 174"/>
                <a:gd name="T24" fmla="*/ 2147483647 w 121"/>
                <a:gd name="T25" fmla="*/ 2147483647 h 174"/>
                <a:gd name="T26" fmla="*/ 2147483647 w 121"/>
                <a:gd name="T27" fmla="*/ 2147483647 h 174"/>
                <a:gd name="T28" fmla="*/ 2147483647 w 121"/>
                <a:gd name="T29" fmla="*/ 2147483647 h 174"/>
                <a:gd name="T30" fmla="*/ 2147483647 w 121"/>
                <a:gd name="T31" fmla="*/ 2147483647 h 174"/>
                <a:gd name="T32" fmla="*/ 2147483647 w 121"/>
                <a:gd name="T33" fmla="*/ 2147483647 h 174"/>
                <a:gd name="T34" fmla="*/ 2147483647 w 121"/>
                <a:gd name="T35" fmla="*/ 2147483647 h 174"/>
                <a:gd name="T36" fmla="*/ 2147483647 w 121"/>
                <a:gd name="T37" fmla="*/ 2147483647 h 174"/>
                <a:gd name="T38" fmla="*/ 2147483647 w 121"/>
                <a:gd name="T39" fmla="*/ 2147483647 h 174"/>
                <a:gd name="T40" fmla="*/ 2147483647 w 121"/>
                <a:gd name="T41" fmla="*/ 2147483647 h 174"/>
                <a:gd name="T42" fmla="*/ 2147483647 w 121"/>
                <a:gd name="T43" fmla="*/ 2147483647 h 174"/>
                <a:gd name="T44" fmla="*/ 2147483647 w 121"/>
                <a:gd name="T45" fmla="*/ 2147483647 h 174"/>
                <a:gd name="T46" fmla="*/ 2147483647 w 121"/>
                <a:gd name="T47" fmla="*/ 2147483647 h 174"/>
                <a:gd name="T48" fmla="*/ 2147483647 w 121"/>
                <a:gd name="T49" fmla="*/ 2147483647 h 174"/>
                <a:gd name="T50" fmla="*/ 2147483647 w 121"/>
                <a:gd name="T51" fmla="*/ 2147483647 h 174"/>
                <a:gd name="T52" fmla="*/ 2147483647 w 121"/>
                <a:gd name="T53" fmla="*/ 2147483647 h 174"/>
                <a:gd name="T54" fmla="*/ 2147483647 w 121"/>
                <a:gd name="T55" fmla="*/ 2147483647 h 174"/>
                <a:gd name="T56" fmla="*/ 2147483647 w 121"/>
                <a:gd name="T57" fmla="*/ 2147483647 h 174"/>
                <a:gd name="T58" fmla="*/ 2147483647 w 121"/>
                <a:gd name="T59" fmla="*/ 2147483647 h 174"/>
                <a:gd name="T60" fmla="*/ 2147483647 w 121"/>
                <a:gd name="T61" fmla="*/ 2147483647 h 174"/>
                <a:gd name="T62" fmla="*/ 2147483647 w 121"/>
                <a:gd name="T63" fmla="*/ 2147483647 h 174"/>
                <a:gd name="T64" fmla="*/ 2147483647 w 121"/>
                <a:gd name="T65" fmla="*/ 2147483647 h 174"/>
                <a:gd name="T66" fmla="*/ 2147483647 w 121"/>
                <a:gd name="T67" fmla="*/ 2147483647 h 174"/>
                <a:gd name="T68" fmla="*/ 2147483647 w 121"/>
                <a:gd name="T69" fmla="*/ 2147483647 h 174"/>
                <a:gd name="T70" fmla="*/ 2147483647 w 121"/>
                <a:gd name="T71" fmla="*/ 2147483647 h 174"/>
                <a:gd name="T72" fmla="*/ 2147483647 w 121"/>
                <a:gd name="T73" fmla="*/ 2147483647 h 174"/>
                <a:gd name="T74" fmla="*/ 2147483647 w 121"/>
                <a:gd name="T75" fmla="*/ 2147483647 h 174"/>
                <a:gd name="T76" fmla="*/ 2147483647 w 121"/>
                <a:gd name="T77" fmla="*/ 2147483647 h 174"/>
                <a:gd name="T78" fmla="*/ 2147483647 w 121"/>
                <a:gd name="T79" fmla="*/ 2147483647 h 174"/>
                <a:gd name="T80" fmla="*/ 2147483647 w 121"/>
                <a:gd name="T81" fmla="*/ 2147483647 h 174"/>
                <a:gd name="T82" fmla="*/ 0 w 121"/>
                <a:gd name="T83" fmla="*/ 2147483647 h 174"/>
                <a:gd name="T84" fmla="*/ 0 w 121"/>
                <a:gd name="T85" fmla="*/ 2147483647 h 174"/>
                <a:gd name="T86" fmla="*/ 2147483647 w 121"/>
                <a:gd name="T87" fmla="*/ 2147483647 h 174"/>
                <a:gd name="T88" fmla="*/ 2147483647 w 121"/>
                <a:gd name="T89" fmla="*/ 2147483647 h 174"/>
                <a:gd name="T90" fmla="*/ 2147483647 w 121"/>
                <a:gd name="T91" fmla="*/ 2147483647 h 174"/>
                <a:gd name="T92" fmla="*/ 2147483647 w 121"/>
                <a:gd name="T93" fmla="*/ 2147483647 h 174"/>
                <a:gd name="T94" fmla="*/ 2147483647 w 121"/>
                <a:gd name="T95" fmla="*/ 2147483647 h 174"/>
                <a:gd name="T96" fmla="*/ 2147483647 w 121"/>
                <a:gd name="T97" fmla="*/ 2147483647 h 174"/>
                <a:gd name="T98" fmla="*/ 2147483647 w 121"/>
                <a:gd name="T99" fmla="*/ 2147483647 h 174"/>
                <a:gd name="T100" fmla="*/ 2147483647 w 121"/>
                <a:gd name="T101" fmla="*/ 0 h 174"/>
                <a:gd name="T102" fmla="*/ 2147483647 w 121"/>
                <a:gd name="T103" fmla="*/ 0 h 1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74"/>
                <a:gd name="T158" fmla="*/ 121 w 121"/>
                <a:gd name="T159" fmla="*/ 174 h 1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74">
                  <a:moveTo>
                    <a:pt x="97" y="0"/>
                  </a:moveTo>
                  <a:lnTo>
                    <a:pt x="97" y="0"/>
                  </a:lnTo>
                  <a:lnTo>
                    <a:pt x="105" y="4"/>
                  </a:lnTo>
                  <a:lnTo>
                    <a:pt x="112" y="9"/>
                  </a:lnTo>
                  <a:lnTo>
                    <a:pt x="121" y="22"/>
                  </a:lnTo>
                  <a:lnTo>
                    <a:pt x="117" y="31"/>
                  </a:lnTo>
                  <a:lnTo>
                    <a:pt x="116" y="40"/>
                  </a:lnTo>
                  <a:lnTo>
                    <a:pt x="110" y="47"/>
                  </a:lnTo>
                  <a:lnTo>
                    <a:pt x="107" y="56"/>
                  </a:lnTo>
                  <a:lnTo>
                    <a:pt x="103" y="64"/>
                  </a:lnTo>
                  <a:lnTo>
                    <a:pt x="103" y="73"/>
                  </a:lnTo>
                  <a:lnTo>
                    <a:pt x="103" y="89"/>
                  </a:lnTo>
                  <a:lnTo>
                    <a:pt x="105" y="107"/>
                  </a:lnTo>
                  <a:lnTo>
                    <a:pt x="107" y="125"/>
                  </a:lnTo>
                  <a:lnTo>
                    <a:pt x="105" y="142"/>
                  </a:lnTo>
                  <a:lnTo>
                    <a:pt x="105" y="151"/>
                  </a:lnTo>
                  <a:lnTo>
                    <a:pt x="101" y="158"/>
                  </a:lnTo>
                  <a:lnTo>
                    <a:pt x="96" y="167"/>
                  </a:lnTo>
                  <a:lnTo>
                    <a:pt x="90" y="174"/>
                  </a:lnTo>
                  <a:lnTo>
                    <a:pt x="76" y="171"/>
                  </a:lnTo>
                  <a:lnTo>
                    <a:pt x="61" y="165"/>
                  </a:lnTo>
                  <a:lnTo>
                    <a:pt x="36" y="151"/>
                  </a:lnTo>
                  <a:lnTo>
                    <a:pt x="29" y="143"/>
                  </a:lnTo>
                  <a:lnTo>
                    <a:pt x="27" y="136"/>
                  </a:lnTo>
                  <a:lnTo>
                    <a:pt x="25" y="129"/>
                  </a:lnTo>
                  <a:lnTo>
                    <a:pt x="25" y="120"/>
                  </a:lnTo>
                  <a:lnTo>
                    <a:pt x="29" y="103"/>
                  </a:lnTo>
                  <a:lnTo>
                    <a:pt x="29" y="96"/>
                  </a:lnTo>
                  <a:lnTo>
                    <a:pt x="29" y="87"/>
                  </a:lnTo>
                  <a:lnTo>
                    <a:pt x="27" y="84"/>
                  </a:lnTo>
                  <a:lnTo>
                    <a:pt x="21" y="82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5" y="44"/>
                  </a:lnTo>
                  <a:lnTo>
                    <a:pt x="1" y="27"/>
                  </a:lnTo>
                  <a:lnTo>
                    <a:pt x="0" y="9"/>
                  </a:lnTo>
                  <a:lnTo>
                    <a:pt x="12" y="6"/>
                  </a:lnTo>
                  <a:lnTo>
                    <a:pt x="25" y="7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76" y="11"/>
                  </a:lnTo>
                  <a:lnTo>
                    <a:pt x="87" y="7"/>
                  </a:lnTo>
                  <a:lnTo>
                    <a:pt x="92" y="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B0F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2671763" cy="20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124200"/>
            <a:ext cx="1852613" cy="103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lbow Connector 26"/>
          <p:cNvCxnSpPr/>
          <p:nvPr/>
        </p:nvCxnSpPr>
        <p:spPr>
          <a:xfrm rot="16200000" flipH="1">
            <a:off x="419100" y="3162300"/>
            <a:ext cx="2209800" cy="762000"/>
          </a:xfrm>
          <a:prstGeom prst="bent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1000" y="1600200"/>
            <a:ext cx="419100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</a:rPr>
              <a:t>House price appreciation in Gangnam area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1066800"/>
            <a:ext cx="378372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Gangnam area = Speculative Zone</a:t>
            </a:r>
          </a:p>
        </p:txBody>
      </p:sp>
      <p:sp>
        <p:nvSpPr>
          <p:cNvPr id="30" name="Oval 29"/>
          <p:cNvSpPr/>
          <p:nvPr/>
        </p:nvSpPr>
        <p:spPr>
          <a:xfrm flipH="1" flipV="1">
            <a:off x="3047999" y="2712719"/>
            <a:ext cx="45719" cy="4571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 flipV="1">
            <a:off x="3124200" y="2743200"/>
            <a:ext cx="45719" cy="4571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Long Run Anchor? House Price to Income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9198793"/>
              </p:ext>
            </p:extLst>
          </p:nvPr>
        </p:nvGraphicFramePr>
        <p:xfrm>
          <a:off x="457200" y="2057400"/>
          <a:ext cx="8382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Long Run Anchor? House Price to Rents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600200"/>
          <a:ext cx="815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744F6-FBDE-4CC9-8EEC-BE8536D0B80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In addition to </a:t>
            </a:r>
            <a:r>
              <a:rPr lang="en-US" dirty="0" err="1"/>
              <a:t>Geltner</a:t>
            </a:r>
            <a:r>
              <a:rPr lang="en-US" dirty="0"/>
              <a:t> et al. (24.2.1), </a:t>
            </a:r>
            <a:br>
              <a:rPr lang="en-US" dirty="0"/>
            </a:br>
            <a:r>
              <a:rPr lang="en-US" dirty="0"/>
              <a:t>this lecture is based on Ahir and Loungani (1) 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399CC8-3987-4D71-A3D3-00FAAFAA1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05DE9-4F03-4760-9CCE-2FDCE81C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65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C9B5-AE76-44C6-84B2-980125A8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does the Framework Perform?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03E0F-5799-4B69-9CCB-E1A3F9A4A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5D0D9-9209-44A0-A60D-ED0DDC40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45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C4F24E-0E9C-4731-A1C0-13BE82B48C1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Estimation of the Framework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F0A497-35AE-467A-92CA-6D059A186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8229599" cy="403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20572-77CE-4678-A1BC-ABACD84B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98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3886-6CBD-4838-A85D-2E2EE921BA9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Prediction vs. Reality: Test of the 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D4D139-2873-4F86-B105-0E2E2246B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45181"/>
            <a:ext cx="8229599" cy="3636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4F719-AFDE-46CD-B705-0CABEC64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3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80914E-99F6-444A-A41F-54C9D281B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39" y="365124"/>
            <a:ext cx="4030362" cy="58832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Synchronized Sinking?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PRE-CORONA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0" dirty="0"/>
              <a:t>Outlook  for  </a:t>
            </a:r>
            <a:br>
              <a:rPr lang="en-US" sz="2400" b="0" dirty="0"/>
            </a:br>
            <a:r>
              <a:rPr lang="en-US" sz="2400" b="0" dirty="0"/>
              <a:t>Housing  Markets  </a:t>
            </a:r>
            <a:br>
              <a:rPr lang="en-US" sz="2400" b="0" dirty="0"/>
            </a:br>
            <a:r>
              <a:rPr lang="en-US" sz="2400" b="0" dirty="0"/>
              <a:t>Around the  World</a:t>
            </a:r>
            <a:br>
              <a:rPr lang="en-US" sz="2400" b="0" dirty="0"/>
            </a:br>
            <a:br>
              <a:rPr lang="en-US" sz="2400" b="0" dirty="0"/>
            </a:br>
            <a:endParaRPr lang="en-US" sz="2400" b="0" dirty="0"/>
          </a:p>
        </p:txBody>
      </p:sp>
      <p:pic>
        <p:nvPicPr>
          <p:cNvPr id="8" name="Picture 7" descr="A house next to a body of water&#10;&#10;Description generated with very high confidence">
            <a:extLst>
              <a:ext uri="{FF2B5EF4-FFF2-40B4-BE49-F238E27FC236}">
                <a16:creationId xmlns:a16="http://schemas.microsoft.com/office/drawing/2014/main" id="{6D66ECE7-5557-49C4-8003-604F73BFC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0" r="2551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693E34-7769-4CDD-81CF-4FEA6565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70704"/>
            <a:ext cx="8550159" cy="592115"/>
          </a:xfrm>
        </p:spPr>
        <p:txBody>
          <a:bodyPr/>
          <a:lstStyle/>
          <a:p>
            <a:pPr algn="ctr"/>
            <a:r>
              <a:rPr lang="en-US"/>
              <a:t>IMF Global House Price Index</a:t>
            </a:r>
            <a:endParaRPr lang="en-US" dirty="0"/>
          </a:p>
        </p:txBody>
      </p:sp>
      <p:pic>
        <p:nvPicPr>
          <p:cNvPr id="2050" name="Picture 2" descr="https://www.imf.org/external/research/housing/images/globalhousepriceindex_lg.jpg">
            <a:extLst>
              <a:ext uri="{FF2B5EF4-FFF2-40B4-BE49-F238E27FC236}">
                <a16:creationId xmlns:a16="http://schemas.microsoft.com/office/drawing/2014/main" id="{B16DED48-A89B-46CD-9889-2890C884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149178"/>
            <a:ext cx="8448526" cy="53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98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imf.org/external/research/housing/images/pricetoincome_lg.jpg">
            <a:extLst>
              <a:ext uri="{FF2B5EF4-FFF2-40B4-BE49-F238E27FC236}">
                <a16:creationId xmlns:a16="http://schemas.microsoft.com/office/drawing/2014/main" id="{1E5E299F-B667-4CFD-A4F1-E853FF601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6" y="2730843"/>
            <a:ext cx="8699267" cy="39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EDC087-B12C-473E-AD88-170C93D3B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66" y="130465"/>
            <a:ext cx="8699268" cy="26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42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3" y="259492"/>
            <a:ext cx="8353167" cy="7001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it time to worry again?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13" y="1223320"/>
            <a:ext cx="8353167" cy="52763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Pre-Corona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Answer: A guarded “no” for five reasons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Lack of synchronicity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 synchronized boom across countries</a:t>
            </a:r>
          </a:p>
          <a:p>
            <a:pPr marL="385763" indent="-385763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Booms localized to a few cities in many countries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 more ‘benign neglect’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    Active use of macroprudential policies to tame booms</a:t>
            </a:r>
          </a:p>
          <a:p>
            <a:pPr marL="0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Not an ‘excessive credit’-driven boom everywhere</a:t>
            </a:r>
          </a:p>
          <a:p>
            <a:pPr marL="0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    Prices up, not permits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(due to macroprudential policies &amp; supply constraints)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5)     Low interest rates driving some of the appreciation</a:t>
            </a:r>
          </a:p>
          <a:p>
            <a:pPr marL="385763" indent="-385763">
              <a:buAutoNum type="arabicParenR" startAt="5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4A94-FED1-499E-B2FF-A904E587B04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677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693E34-7769-4CDD-81CF-4FEA6565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45989"/>
            <a:ext cx="8597635" cy="12542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Reason 1: Not a Synchronized Boom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Three -Track Recovery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AA1213-7233-4B80-8ADE-9BA7082FB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1" y="1825457"/>
            <a:ext cx="8597634" cy="4592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86727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B2C47A-0788-4003-8B9E-3CE9D13A6EE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Differences among the three clusters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56FC07-EC96-4D7A-8BB9-F2426D4A2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03181"/>
            <a:ext cx="8229600" cy="37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01568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A8BD-4930-493F-B296-96A789B8AA6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Reason 2: In many countries, booms are at city-level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ED190B-AE9B-4892-9C4E-0742FA4B1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893693"/>
            <a:ext cx="2079844" cy="395307"/>
          </a:xfrm>
        </p:spPr>
        <p:txBody>
          <a:bodyPr/>
          <a:lstStyle/>
          <a:p>
            <a:r>
              <a:rPr lang="en-US" dirty="0"/>
              <a:t>Austria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71A1B-2027-4A75-98CE-CEA54A79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2289000"/>
            <a:ext cx="2079844" cy="344400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C871E0-1D06-4EE2-92D2-2772C2A46204}"/>
              </a:ext>
            </a:extLst>
          </p:cNvPr>
          <p:cNvSpPr txBox="1">
            <a:spLocks/>
          </p:cNvSpPr>
          <p:nvPr/>
        </p:nvSpPr>
        <p:spPr>
          <a:xfrm>
            <a:off x="2492157" y="1893693"/>
            <a:ext cx="2079844" cy="395307"/>
          </a:xfrm>
          <a:prstGeom prst="rect">
            <a:avLst/>
          </a:prstGeom>
          <a:solidFill>
            <a:schemeClr val="tx1"/>
          </a:solidFill>
        </p:spPr>
        <p:txBody>
          <a:bodyPr vert="horz" lIns="135000" tIns="27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Netherlands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B577B4-89C0-400B-A7BF-C7B5233F5B36}"/>
              </a:ext>
            </a:extLst>
          </p:cNvPr>
          <p:cNvSpPr txBox="1">
            <a:spLocks/>
          </p:cNvSpPr>
          <p:nvPr/>
        </p:nvSpPr>
        <p:spPr>
          <a:xfrm>
            <a:off x="4660314" y="1888483"/>
            <a:ext cx="2079844" cy="395307"/>
          </a:xfrm>
          <a:prstGeom prst="rect">
            <a:avLst/>
          </a:prstGeom>
          <a:solidFill>
            <a:schemeClr val="tx1"/>
          </a:solidFill>
        </p:spPr>
        <p:txBody>
          <a:bodyPr vert="horz" lIns="135000" tIns="27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Canada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256F93F-9FA9-4F9C-8D28-ADC77C362EE4}"/>
              </a:ext>
            </a:extLst>
          </p:cNvPr>
          <p:cNvSpPr txBox="1">
            <a:spLocks/>
          </p:cNvSpPr>
          <p:nvPr/>
        </p:nvSpPr>
        <p:spPr>
          <a:xfrm>
            <a:off x="6828471" y="1885025"/>
            <a:ext cx="2079844" cy="395307"/>
          </a:xfrm>
          <a:prstGeom prst="rect">
            <a:avLst/>
          </a:prstGeom>
          <a:solidFill>
            <a:schemeClr val="tx1"/>
          </a:solidFill>
        </p:spPr>
        <p:txBody>
          <a:bodyPr vert="horz" lIns="135000" tIns="27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United Kingdom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0DA24-8361-41D9-8754-11FF3A77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156" y="2280333"/>
            <a:ext cx="2079844" cy="344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305EC-B1D1-4D60-AB7A-C95002403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12" y="2280332"/>
            <a:ext cx="2079844" cy="3444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21BCCF-C6D2-47D1-861F-101E13DEB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298" y="2280331"/>
            <a:ext cx="2087016" cy="34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97DE41-174C-4F18-9582-155EFD18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 and Ahir and Loungani (2) </a:t>
            </a:r>
            <a:br>
              <a:rPr lang="en-US" dirty="0"/>
            </a:br>
            <a:r>
              <a:rPr lang="en-US" dirty="0"/>
              <a:t>Chapter 7 in this book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A65F1-F5E7-4686-B8F5-25FAEE90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E79DD-0BA6-48FA-AB47-AC0812CB5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7824"/>
            <a:ext cx="8229600" cy="50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29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693E34-7769-4CDD-81CF-4FEA6565AB2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Foreign Investors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3E7D3-3713-4F4F-9BC6-EA7EE1FB2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38" y="1532015"/>
            <a:ext cx="582930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DB4A6-37AD-4FF1-A402-E30299C84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8" y="3923132"/>
            <a:ext cx="5838825" cy="1162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7987C2-EAF4-4A03-A047-C2479614E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112" y="5123624"/>
            <a:ext cx="5829300" cy="1152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713402-9DAE-44D1-BF0A-E7A8EE2FE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175" y="2781548"/>
            <a:ext cx="5762625" cy="1057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3311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693E34-7769-4CDD-81CF-4FEA6565AB2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Airbnb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74AD5-081A-415B-B975-DC8F58C1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71" y="1589654"/>
            <a:ext cx="5686425" cy="1057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7DA60A-5EC7-45BC-8D3D-F37A557C8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779300"/>
            <a:ext cx="5638800" cy="1085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50660F-2761-4627-AB43-CF047424A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71" y="4008591"/>
            <a:ext cx="5753100" cy="1362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3286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693E34-7769-4CDD-81CF-4FEA6565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06628"/>
            <a:ext cx="8597635" cy="7166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REASON 3: active Use of macroprudential policies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0C8405-133B-44A3-9E98-E4CBECDA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99" y="1515000"/>
            <a:ext cx="8597635" cy="42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8305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693E34-7769-4CDD-81CF-4FEA6565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95" y="506628"/>
            <a:ext cx="7673546" cy="7166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REASON 4: prices are up, not permits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91D5F-046F-4A08-9249-ADDD953B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5" y="1585760"/>
            <a:ext cx="7673545" cy="4592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02624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693E34-7769-4CDD-81CF-4FEA6565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06628"/>
            <a:ext cx="8597635" cy="7166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REASON 5: interest rates have been low 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81D94FC-34ED-46AB-92C6-4E4ED556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716066"/>
            <a:ext cx="8597635" cy="3832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6352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EDF70-6547-4753-A4AD-F45748C2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7604F-42CF-4408-BBA3-063144F3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64915"/>
            <a:ext cx="8458200" cy="55281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6319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D452-1AD7-4473-80DF-BAC7E456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1463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Framework for understanding Return Opportunities (24.2.1)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482CF-3933-4653-94C9-3039A7EE6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977900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Going International (24.2</a:t>
            </a:r>
            <a:r>
              <a:rPr lang="en-US" dirty="0"/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718AF-AD02-4897-BE99-024736C7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C73ED-6977-4406-8F89-E251163B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Framework to Understand Return Opportunities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87FA2A-C490-44D4-9E96-F4FCDA770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013DF-D8FC-478D-8930-5709820D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27825-E44E-4848-9CF8-CFFBF996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534400" cy="472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803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C9B5-AE76-44C6-84B2-980125A8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or structural opportunities (Long run)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03E0F-5799-4B69-9CCB-E1A3F9A4A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5D0D9-9209-44A0-A60D-ED0DDC40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9B30-EF6E-489F-ACE8-AA5AE33C750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Global House Prices: the Trend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594DE0-98F5-4477-91D8-47544915F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8229600" cy="4297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2F79F-AF68-463C-9728-E5AC1DDD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8C92-E5CE-4541-8CCB-7B3AE04A12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1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6D8E31E-0A22-49C8-84A0-626C14FB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274638"/>
            <a:ext cx="8153401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Global House Prices: </a:t>
            </a:r>
            <a:br>
              <a:rPr lang="en-US" dirty="0"/>
            </a:br>
            <a:r>
              <a:rPr lang="en-US" dirty="0"/>
              <a:t>The Global Financial Crisis interrupted the trend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C7579-D4A7-4FD1-8CCC-8956D419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752600"/>
            <a:ext cx="8153401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3158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704</Words>
  <Application>Microsoft Office PowerPoint</Application>
  <PresentationFormat>On-screen Show (4:3)</PresentationFormat>
  <Paragraphs>250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Office Theme</vt:lpstr>
      <vt:lpstr>PowerPoint Presentation</vt:lpstr>
      <vt:lpstr>Where this Lecture Fits in the Structure of the Course </vt:lpstr>
      <vt:lpstr>In addition to Geltner et al. (24.2.1),  this lecture is based on Ahir and Loungani (1) …</vt:lpstr>
      <vt:lpstr>… and Ahir and Loungani (2)  Chapter 7 in this book</vt:lpstr>
      <vt:lpstr>The Framework for understanding Return Opportunities (24.2.1) </vt:lpstr>
      <vt:lpstr>Framework to Understand Return Opportunities</vt:lpstr>
      <vt:lpstr>Trend or structural opportunities (Long run)</vt:lpstr>
      <vt:lpstr>Global House Prices: the Trend</vt:lpstr>
      <vt:lpstr>Global House Prices:  The Global Financial Crisis interrupted the trend</vt:lpstr>
      <vt:lpstr>Return Opportunities:  Structural (Long Run) Factors Driving the Trend in House Prices</vt:lpstr>
      <vt:lpstr>The trend in house prices has gone hand-in-hand with increasing mortgage finance</vt:lpstr>
      <vt:lpstr>Return Opportunities:  Structural Factors in the Future?</vt:lpstr>
      <vt:lpstr>Cyclical opportunities  (“Short” run)</vt:lpstr>
      <vt:lpstr>Return Opportunities:  Cyclical Factors Driving Real Estate</vt:lpstr>
      <vt:lpstr>Duration and Amplitude of Cycles</vt:lpstr>
      <vt:lpstr>Dating Cycles</vt:lpstr>
      <vt:lpstr>Stylized Facts about Housing Cycles</vt:lpstr>
      <vt:lpstr>During cycles, house prices &amp; investment:  tend to go up together ...</vt:lpstr>
      <vt:lpstr>… and down together </vt:lpstr>
      <vt:lpstr>Short Run Drivers: House Prices and Output Gaps</vt:lpstr>
      <vt:lpstr>Short-Run Drivers: Interest Rates</vt:lpstr>
      <vt:lpstr>Short-Run Drivers: Real House Prices &amp; Population</vt:lpstr>
      <vt:lpstr>PowerPoint Presentation</vt:lpstr>
      <vt:lpstr>Traditional policies to manage housing cycles</vt:lpstr>
      <vt:lpstr>New element: macroprudential policies</vt:lpstr>
      <vt:lpstr>Growing use of macroprudential policies</vt:lpstr>
      <vt:lpstr>PowerPoint Presentation</vt:lpstr>
      <vt:lpstr>Long Run Anchor? House Price to Income</vt:lpstr>
      <vt:lpstr>Long Run Anchor? House Price to Rents</vt:lpstr>
      <vt:lpstr>How WELL does the Framework Perform?</vt:lpstr>
      <vt:lpstr>Estimation of the Framework</vt:lpstr>
      <vt:lpstr>Prediction vs. Reality: Test of the Framework</vt:lpstr>
      <vt:lpstr>Synchronized Sinking?  PRE-CORONA Outlook  for   Housing  Markets   Around the  World  </vt:lpstr>
      <vt:lpstr>IMF Global House Price Index</vt:lpstr>
      <vt:lpstr>PowerPoint Presentation</vt:lpstr>
      <vt:lpstr>Is it time to worry again?</vt:lpstr>
      <vt:lpstr>Reason 1: Not a Synchronized Boom  Three -Track Recovery</vt:lpstr>
      <vt:lpstr>Differences among the three clusters</vt:lpstr>
      <vt:lpstr>Reason 2: In many countries, booms are at city-level</vt:lpstr>
      <vt:lpstr>Foreign Investors</vt:lpstr>
      <vt:lpstr>Airbnb</vt:lpstr>
      <vt:lpstr>REASON 3: active Use of macroprudential policies </vt:lpstr>
      <vt:lpstr>REASON 4: prices are up, not permits </vt:lpstr>
      <vt:lpstr>REASON 5: interest rates have been low </vt:lpstr>
      <vt:lpstr>PowerPoint Presentation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hahir</dc:creator>
  <cp:lastModifiedBy>Loungani, Prakash</cp:lastModifiedBy>
  <cp:revision>586</cp:revision>
  <dcterms:created xsi:type="dcterms:W3CDTF">2015-03-13T20:26:13Z</dcterms:created>
  <dcterms:modified xsi:type="dcterms:W3CDTF">2020-03-27T20:57:47Z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8" name="eDOCS AutoSave">
    <vt:lpwstr/>
  </property>
</Properties>
</file>