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9"/>
  </p:notesMasterIdLst>
  <p:handoutMasterIdLst>
    <p:handoutMasterId r:id="rId60"/>
  </p:handoutMasterIdLst>
  <p:sldIdLst>
    <p:sldId id="256" r:id="rId3"/>
    <p:sldId id="265" r:id="rId4"/>
    <p:sldId id="261" r:id="rId5"/>
    <p:sldId id="276" r:id="rId6"/>
    <p:sldId id="277" r:id="rId7"/>
    <p:sldId id="275" r:id="rId8"/>
    <p:sldId id="279" r:id="rId9"/>
    <p:sldId id="280" r:id="rId10"/>
    <p:sldId id="281" r:id="rId11"/>
    <p:sldId id="282" r:id="rId12"/>
    <p:sldId id="283" r:id="rId13"/>
    <p:sldId id="284" r:id="rId14"/>
    <p:sldId id="285" r:id="rId15"/>
    <p:sldId id="295" r:id="rId16"/>
    <p:sldId id="301" r:id="rId17"/>
    <p:sldId id="299" r:id="rId18"/>
    <p:sldId id="300" r:id="rId19"/>
    <p:sldId id="297" r:id="rId20"/>
    <p:sldId id="298" r:id="rId21"/>
    <p:sldId id="302" r:id="rId22"/>
    <p:sldId id="257" r:id="rId23"/>
    <p:sldId id="289" r:id="rId24"/>
    <p:sldId id="335" r:id="rId25"/>
    <p:sldId id="303" r:id="rId26"/>
    <p:sldId id="325" r:id="rId27"/>
    <p:sldId id="259" r:id="rId28"/>
    <p:sldId id="260" r:id="rId29"/>
    <p:sldId id="334" r:id="rId30"/>
    <p:sldId id="305" r:id="rId31"/>
    <p:sldId id="333" r:id="rId32"/>
    <p:sldId id="258" r:id="rId33"/>
    <p:sldId id="310" r:id="rId34"/>
    <p:sldId id="306" r:id="rId35"/>
    <p:sldId id="332" r:id="rId36"/>
    <p:sldId id="313" r:id="rId37"/>
    <p:sldId id="311" r:id="rId38"/>
    <p:sldId id="314" r:id="rId39"/>
    <p:sldId id="315" r:id="rId40"/>
    <p:sldId id="316" r:id="rId41"/>
    <p:sldId id="317" r:id="rId42"/>
    <p:sldId id="318" r:id="rId43"/>
    <p:sldId id="308" r:id="rId44"/>
    <p:sldId id="320" r:id="rId45"/>
    <p:sldId id="319" r:id="rId46"/>
    <p:sldId id="321" r:id="rId47"/>
    <p:sldId id="322" r:id="rId48"/>
    <p:sldId id="323" r:id="rId49"/>
    <p:sldId id="324" r:id="rId50"/>
    <p:sldId id="328" r:id="rId51"/>
    <p:sldId id="327" r:id="rId52"/>
    <p:sldId id="331" r:id="rId53"/>
    <p:sldId id="326" r:id="rId54"/>
    <p:sldId id="330" r:id="rId55"/>
    <p:sldId id="329" r:id="rId56"/>
    <p:sldId id="307" r:id="rId57"/>
    <p:sldId id="336" r:id="rId58"/>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1" autoAdjust="0"/>
    <p:restoredTop sz="94643" autoAdjust="0"/>
  </p:normalViewPr>
  <p:slideViewPr>
    <p:cSldViewPr>
      <p:cViewPr varScale="1">
        <p:scale>
          <a:sx n="74" d="100"/>
          <a:sy n="74" d="100"/>
        </p:scale>
        <p:origin x="104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1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9FF9A9-46BB-4946-A8A9-1DB6904D012D}"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501DF53F-D76D-40D4-A28E-3C0648BFE5CC}">
      <dgm:prSet/>
      <dgm:spPr/>
      <dgm:t>
        <a:bodyPr/>
        <a:lstStyle/>
        <a:p>
          <a:pPr>
            <a:defRPr b="1"/>
          </a:pPr>
          <a:r>
            <a:rPr lang="en-US"/>
            <a:t>1800</a:t>
          </a:r>
        </a:p>
      </dgm:t>
    </dgm:pt>
    <dgm:pt modelId="{66D96CBA-ADDF-42CD-9275-83182BCC8664}" type="parTrans" cxnId="{1AAA46A9-DAB6-4606-BAF3-A61798EAF952}">
      <dgm:prSet/>
      <dgm:spPr/>
      <dgm:t>
        <a:bodyPr/>
        <a:lstStyle/>
        <a:p>
          <a:endParaRPr lang="en-US"/>
        </a:p>
      </dgm:t>
    </dgm:pt>
    <dgm:pt modelId="{871159A8-927A-4E56-8E0E-E99C86D9B727}" type="sibTrans" cxnId="{1AAA46A9-DAB6-4606-BAF3-A61798EAF952}">
      <dgm:prSet/>
      <dgm:spPr/>
      <dgm:t>
        <a:bodyPr/>
        <a:lstStyle/>
        <a:p>
          <a:endParaRPr lang="en-US"/>
        </a:p>
      </dgm:t>
    </dgm:pt>
    <dgm:pt modelId="{301A2233-58CB-43F1-8D70-2EC9185141CA}">
      <dgm:prSet/>
      <dgm:spPr/>
      <dgm:t>
        <a:bodyPr/>
        <a:lstStyle/>
        <a:p>
          <a:r>
            <a:rPr lang="en-US" dirty="0"/>
            <a:t>When Irish architect James Hoban finished the White House in Washington DC in 1800, the value was said to be around </a:t>
          </a:r>
          <a:r>
            <a:rPr lang="en-US" b="1" dirty="0">
              <a:solidFill>
                <a:srgbClr val="FF0000"/>
              </a:solidFill>
            </a:rPr>
            <a:t>US$230 thousand</a:t>
          </a:r>
          <a:r>
            <a:rPr lang="en-US" dirty="0"/>
            <a:t>. </a:t>
          </a:r>
        </a:p>
      </dgm:t>
    </dgm:pt>
    <dgm:pt modelId="{E06E2F9D-1DA2-4E25-929E-7F0D474B3ACD}" type="parTrans" cxnId="{275C042F-011E-48C6-9A3B-F2E99B95C438}">
      <dgm:prSet/>
      <dgm:spPr/>
      <dgm:t>
        <a:bodyPr/>
        <a:lstStyle/>
        <a:p>
          <a:endParaRPr lang="en-US"/>
        </a:p>
      </dgm:t>
    </dgm:pt>
    <dgm:pt modelId="{E3B3F212-70FE-4FEE-9F9D-12AF49776694}" type="sibTrans" cxnId="{275C042F-011E-48C6-9A3B-F2E99B95C438}">
      <dgm:prSet/>
      <dgm:spPr/>
      <dgm:t>
        <a:bodyPr/>
        <a:lstStyle/>
        <a:p>
          <a:endParaRPr lang="en-US"/>
        </a:p>
      </dgm:t>
    </dgm:pt>
    <dgm:pt modelId="{9267A9A2-AF85-4C6E-8D4F-380714405BDD}">
      <dgm:prSet/>
      <dgm:spPr/>
      <dgm:t>
        <a:bodyPr/>
        <a:lstStyle/>
        <a:p>
          <a:pPr>
            <a:defRPr b="1"/>
          </a:pPr>
          <a:r>
            <a:rPr lang="en-US"/>
            <a:t>2001</a:t>
          </a:r>
        </a:p>
      </dgm:t>
    </dgm:pt>
    <dgm:pt modelId="{C93C0597-D977-4EFB-ACA5-C0D9E9F277AC}" type="parTrans" cxnId="{E414D82B-3FDF-4E78-98A4-C185ACC9720B}">
      <dgm:prSet/>
      <dgm:spPr/>
      <dgm:t>
        <a:bodyPr/>
        <a:lstStyle/>
        <a:p>
          <a:endParaRPr lang="en-US"/>
        </a:p>
      </dgm:t>
    </dgm:pt>
    <dgm:pt modelId="{31DE1638-3547-4673-8488-DFBB729CCA5F}" type="sibTrans" cxnId="{E414D82B-3FDF-4E78-98A4-C185ACC9720B}">
      <dgm:prSet/>
      <dgm:spPr/>
      <dgm:t>
        <a:bodyPr/>
        <a:lstStyle/>
        <a:p>
          <a:endParaRPr lang="en-US"/>
        </a:p>
      </dgm:t>
    </dgm:pt>
    <dgm:pt modelId="{DF125F46-F008-4F32-92B0-F12E7DA33020}">
      <dgm:prSet/>
      <dgm:spPr/>
      <dgm:t>
        <a:bodyPr/>
        <a:lstStyle/>
        <a:p>
          <a:r>
            <a:rPr lang="en-US" dirty="0"/>
            <a:t>Fast-forward 200 years, when George W. Bush took up residence in 2001, it was valued at nearly </a:t>
          </a:r>
          <a:r>
            <a:rPr lang="en-US" b="1" dirty="0">
              <a:solidFill>
                <a:srgbClr val="FF0000"/>
              </a:solidFill>
            </a:rPr>
            <a:t>US$170 million</a:t>
          </a:r>
          <a:r>
            <a:rPr lang="en-US" dirty="0"/>
            <a:t>.</a:t>
          </a:r>
        </a:p>
      </dgm:t>
    </dgm:pt>
    <dgm:pt modelId="{E83EE2A4-B99B-457D-B463-08C7E5D8D6A4}" type="parTrans" cxnId="{22A1ACAC-41D1-4C30-B979-ACFD7B82ADFD}">
      <dgm:prSet/>
      <dgm:spPr/>
      <dgm:t>
        <a:bodyPr/>
        <a:lstStyle/>
        <a:p>
          <a:endParaRPr lang="en-US"/>
        </a:p>
      </dgm:t>
    </dgm:pt>
    <dgm:pt modelId="{2AA742E1-778F-4E5A-825B-B1AEFA43D2B6}" type="sibTrans" cxnId="{22A1ACAC-41D1-4C30-B979-ACFD7B82ADFD}">
      <dgm:prSet/>
      <dgm:spPr/>
      <dgm:t>
        <a:bodyPr/>
        <a:lstStyle/>
        <a:p>
          <a:endParaRPr lang="en-US"/>
        </a:p>
      </dgm:t>
    </dgm:pt>
    <dgm:pt modelId="{95C5D372-3D9A-4FC2-A729-53F4248BD865}">
      <dgm:prSet/>
      <dgm:spPr/>
      <dgm:t>
        <a:bodyPr/>
        <a:lstStyle/>
        <a:p>
          <a:pPr>
            <a:defRPr b="1"/>
          </a:pPr>
          <a:r>
            <a:rPr lang="en-US"/>
            <a:t>2009</a:t>
          </a:r>
        </a:p>
      </dgm:t>
    </dgm:pt>
    <dgm:pt modelId="{F7B68DE6-45FD-4231-82BD-3433F3E82270}" type="parTrans" cxnId="{2C7F75C9-8E88-4FCD-9B00-55B6C5D7F399}">
      <dgm:prSet/>
      <dgm:spPr/>
      <dgm:t>
        <a:bodyPr/>
        <a:lstStyle/>
        <a:p>
          <a:endParaRPr lang="en-US"/>
        </a:p>
      </dgm:t>
    </dgm:pt>
    <dgm:pt modelId="{CAFFDCB4-F385-46F7-81CD-C9373994EFCE}" type="sibTrans" cxnId="{2C7F75C9-8E88-4FCD-9B00-55B6C5D7F399}">
      <dgm:prSet/>
      <dgm:spPr/>
      <dgm:t>
        <a:bodyPr/>
        <a:lstStyle/>
        <a:p>
          <a:endParaRPr lang="en-US"/>
        </a:p>
      </dgm:t>
    </dgm:pt>
    <dgm:pt modelId="{D2E40156-0FB3-42C5-9054-92DA3A4E8586}">
      <dgm:prSet/>
      <dgm:spPr/>
      <dgm:t>
        <a:bodyPr/>
        <a:lstStyle/>
        <a:p>
          <a:r>
            <a:rPr lang="en-US" dirty="0"/>
            <a:t>when President Bush handed over the keys to Barack Obama in 2009, it was valued nearly </a:t>
          </a:r>
          <a:r>
            <a:rPr lang="en-US" b="1" dirty="0">
              <a:solidFill>
                <a:srgbClr val="FF0000"/>
              </a:solidFill>
            </a:rPr>
            <a:t>US$300 million</a:t>
          </a:r>
          <a:r>
            <a:rPr lang="en-US" dirty="0"/>
            <a:t>. </a:t>
          </a:r>
        </a:p>
      </dgm:t>
    </dgm:pt>
    <dgm:pt modelId="{BDF94438-3E35-4C39-AD3A-457BCB0BFD8B}" type="parTrans" cxnId="{B61093A9-93BF-46CE-8A64-9ADD64EC8A34}">
      <dgm:prSet/>
      <dgm:spPr/>
      <dgm:t>
        <a:bodyPr/>
        <a:lstStyle/>
        <a:p>
          <a:endParaRPr lang="en-US"/>
        </a:p>
      </dgm:t>
    </dgm:pt>
    <dgm:pt modelId="{69613CE7-C5B0-4EDC-844F-AD0BA18BBB6E}" type="sibTrans" cxnId="{B61093A9-93BF-46CE-8A64-9ADD64EC8A34}">
      <dgm:prSet/>
      <dgm:spPr/>
      <dgm:t>
        <a:bodyPr/>
        <a:lstStyle/>
        <a:p>
          <a:endParaRPr lang="en-US"/>
        </a:p>
      </dgm:t>
    </dgm:pt>
    <dgm:pt modelId="{470E6460-68D7-457E-8FC5-4C3952026BE9}">
      <dgm:prSet/>
      <dgm:spPr/>
      <dgm:t>
        <a:bodyPr/>
        <a:lstStyle/>
        <a:p>
          <a:pPr>
            <a:defRPr b="1"/>
          </a:pPr>
          <a:r>
            <a:rPr lang="en-US"/>
            <a:t>2011</a:t>
          </a:r>
        </a:p>
      </dgm:t>
    </dgm:pt>
    <dgm:pt modelId="{65D04855-2FAB-45CD-8682-D25F0ABD5E8A}" type="parTrans" cxnId="{31E1128C-C363-4F3B-8EF0-AD2BE6FDE678}">
      <dgm:prSet/>
      <dgm:spPr/>
      <dgm:t>
        <a:bodyPr/>
        <a:lstStyle/>
        <a:p>
          <a:endParaRPr lang="en-US"/>
        </a:p>
      </dgm:t>
    </dgm:pt>
    <dgm:pt modelId="{A31370AB-976F-45A6-82F7-DB2C9E059070}" type="sibTrans" cxnId="{31E1128C-C363-4F3B-8EF0-AD2BE6FDE678}">
      <dgm:prSet/>
      <dgm:spPr/>
      <dgm:t>
        <a:bodyPr/>
        <a:lstStyle/>
        <a:p>
          <a:endParaRPr lang="en-US"/>
        </a:p>
      </dgm:t>
    </dgm:pt>
    <dgm:pt modelId="{E33A052E-BC6B-45E8-9B0D-877C6C07EB3B}">
      <dgm:prSet/>
      <dgm:spPr/>
      <dgm:t>
        <a:bodyPr/>
        <a:lstStyle/>
        <a:p>
          <a:r>
            <a:rPr lang="en-US" dirty="0"/>
            <a:t>In 2011, with the downturn in the US housing market, the price fell to around </a:t>
          </a:r>
          <a:r>
            <a:rPr lang="en-US" b="1" dirty="0">
              <a:solidFill>
                <a:srgbClr val="FF0000"/>
              </a:solidFill>
            </a:rPr>
            <a:t>US$250 million</a:t>
          </a:r>
          <a:r>
            <a:rPr lang="en-US" dirty="0"/>
            <a:t>. </a:t>
          </a:r>
        </a:p>
      </dgm:t>
    </dgm:pt>
    <dgm:pt modelId="{57B8CA87-C224-4A96-9D37-649CBD0DB476}" type="parTrans" cxnId="{A798BE34-C30D-464F-BBF0-DEA5333726D2}">
      <dgm:prSet/>
      <dgm:spPr/>
      <dgm:t>
        <a:bodyPr/>
        <a:lstStyle/>
        <a:p>
          <a:endParaRPr lang="en-US"/>
        </a:p>
      </dgm:t>
    </dgm:pt>
    <dgm:pt modelId="{B09A8511-C2D7-4CFB-8DC6-2620C4B98832}" type="sibTrans" cxnId="{A798BE34-C30D-464F-BBF0-DEA5333726D2}">
      <dgm:prSet/>
      <dgm:spPr/>
      <dgm:t>
        <a:bodyPr/>
        <a:lstStyle/>
        <a:p>
          <a:endParaRPr lang="en-US"/>
        </a:p>
      </dgm:t>
    </dgm:pt>
    <dgm:pt modelId="{6A9D07A9-BA4C-455E-90CA-53FD8C32DB58}">
      <dgm:prSet/>
      <dgm:spPr/>
      <dgm:t>
        <a:bodyPr/>
        <a:lstStyle/>
        <a:p>
          <a:pPr>
            <a:defRPr b="1"/>
          </a:pPr>
          <a:r>
            <a:rPr lang="en-US"/>
            <a:t>2018</a:t>
          </a:r>
        </a:p>
      </dgm:t>
    </dgm:pt>
    <dgm:pt modelId="{2855ADC9-B57A-4392-99B5-D47287ADC536}" type="parTrans" cxnId="{05E6F04C-EEF9-41B3-91DD-56AFB6BB1493}">
      <dgm:prSet/>
      <dgm:spPr/>
      <dgm:t>
        <a:bodyPr/>
        <a:lstStyle/>
        <a:p>
          <a:endParaRPr lang="en-US"/>
        </a:p>
      </dgm:t>
    </dgm:pt>
    <dgm:pt modelId="{E365E48B-7C12-46E0-9CA2-2E916664F10D}" type="sibTrans" cxnId="{05E6F04C-EEF9-41B3-91DD-56AFB6BB1493}">
      <dgm:prSet/>
      <dgm:spPr/>
      <dgm:t>
        <a:bodyPr/>
        <a:lstStyle/>
        <a:p>
          <a:endParaRPr lang="en-US"/>
        </a:p>
      </dgm:t>
    </dgm:pt>
    <dgm:pt modelId="{61589C0D-06B0-4F14-AAB0-C6C8E91B4870}">
      <dgm:prSet/>
      <dgm:spPr/>
      <dgm:t>
        <a:bodyPr/>
        <a:lstStyle/>
        <a:p>
          <a:r>
            <a:rPr lang="en-US" dirty="0"/>
            <a:t>Another fast-forward to 2018 and the value was back up at around </a:t>
          </a:r>
          <a:r>
            <a:rPr lang="en-US" b="1" dirty="0">
              <a:solidFill>
                <a:srgbClr val="FF0000"/>
              </a:solidFill>
            </a:rPr>
            <a:t>US$425 million</a:t>
          </a:r>
          <a:r>
            <a:rPr lang="en-US" dirty="0"/>
            <a:t>. </a:t>
          </a:r>
        </a:p>
      </dgm:t>
    </dgm:pt>
    <dgm:pt modelId="{BE15791C-E98B-4AEC-9DA8-96E5BF3968CC}" type="parTrans" cxnId="{6CC9599B-4692-47F4-BAA3-7AFF44D2D2DA}">
      <dgm:prSet/>
      <dgm:spPr/>
      <dgm:t>
        <a:bodyPr/>
        <a:lstStyle/>
        <a:p>
          <a:endParaRPr lang="en-US"/>
        </a:p>
      </dgm:t>
    </dgm:pt>
    <dgm:pt modelId="{B2F69772-1425-4BDE-8F0C-A6DFE1A810C0}" type="sibTrans" cxnId="{6CC9599B-4692-47F4-BAA3-7AFF44D2D2DA}">
      <dgm:prSet/>
      <dgm:spPr/>
      <dgm:t>
        <a:bodyPr/>
        <a:lstStyle/>
        <a:p>
          <a:endParaRPr lang="en-US"/>
        </a:p>
      </dgm:t>
    </dgm:pt>
    <dgm:pt modelId="{753808F1-E431-4103-A3A0-11802490471D}" type="pres">
      <dgm:prSet presAssocID="{AF9FF9A9-46BB-4946-A8A9-1DB6904D012D}" presName="root" presStyleCnt="0">
        <dgm:presLayoutVars>
          <dgm:chMax/>
          <dgm:chPref/>
          <dgm:animLvl val="lvl"/>
        </dgm:presLayoutVars>
      </dgm:prSet>
      <dgm:spPr/>
    </dgm:pt>
    <dgm:pt modelId="{5B572DCE-AC93-4934-8238-EFEACD2DD4C3}" type="pres">
      <dgm:prSet presAssocID="{AF9FF9A9-46BB-4946-A8A9-1DB6904D012D}" presName="divider" presStyleLbl="fgAcc1" presStyleIdx="0" presStyleCnt="6"/>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4C61771E-EC34-4151-B187-CE27913181CD}" type="pres">
      <dgm:prSet presAssocID="{AF9FF9A9-46BB-4946-A8A9-1DB6904D012D}" presName="nodes" presStyleCnt="0">
        <dgm:presLayoutVars>
          <dgm:chMax/>
          <dgm:chPref/>
          <dgm:animLvl val="lvl"/>
        </dgm:presLayoutVars>
      </dgm:prSet>
      <dgm:spPr/>
    </dgm:pt>
    <dgm:pt modelId="{CEA647FC-D948-4DB0-9DD8-C6C8D1FC3893}" type="pres">
      <dgm:prSet presAssocID="{501DF53F-D76D-40D4-A28E-3C0648BFE5CC}" presName="composite" presStyleCnt="0"/>
      <dgm:spPr/>
    </dgm:pt>
    <dgm:pt modelId="{C52666E6-9ECD-4B18-9793-4922D1DB4F7D}" type="pres">
      <dgm:prSet presAssocID="{501DF53F-D76D-40D4-A28E-3C0648BFE5CC}" presName="ConnectorPoint" presStyleLbl="lnNode1" presStyleIdx="0"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56807F51-68FA-4555-975F-7692A144D1FD}" type="pres">
      <dgm:prSet presAssocID="{501DF53F-D76D-40D4-A28E-3C0648BFE5CC}" presName="DropPinPlaceHolder" presStyleCnt="0"/>
      <dgm:spPr/>
    </dgm:pt>
    <dgm:pt modelId="{807F4D0C-AF65-453C-B4FC-D6D9A65EB886}" type="pres">
      <dgm:prSet presAssocID="{501DF53F-D76D-40D4-A28E-3C0648BFE5CC}" presName="DropPin" presStyleLbl="alignNode1" presStyleIdx="0" presStyleCnt="5"/>
      <dgm:spPr/>
    </dgm:pt>
    <dgm:pt modelId="{67F2F009-7158-40F7-90C1-697B2B4F5146}" type="pres">
      <dgm:prSet presAssocID="{501DF53F-D76D-40D4-A28E-3C0648BFE5CC}" presName="Ellipse" presStyleLbl="fgAcc1" presStyleIdx="1" presStyleCnt="6"/>
      <dgm:spPr>
        <a:solidFill>
          <a:schemeClr val="lt1">
            <a:alpha val="90000"/>
            <a:hueOff val="0"/>
            <a:satOff val="0"/>
            <a:lumOff val="0"/>
            <a:alphaOff val="0"/>
          </a:schemeClr>
        </a:solidFill>
        <a:ln w="19050" cap="flat" cmpd="sng" algn="ctr">
          <a:noFill/>
          <a:prstDash val="solid"/>
        </a:ln>
        <a:effectLst/>
      </dgm:spPr>
    </dgm:pt>
    <dgm:pt modelId="{FE146287-74A2-4E32-ADEC-8BB1D8E879AE}" type="pres">
      <dgm:prSet presAssocID="{501DF53F-D76D-40D4-A28E-3C0648BFE5CC}" presName="L2TextContainer" presStyleLbl="revTx" presStyleIdx="0" presStyleCnt="10">
        <dgm:presLayoutVars>
          <dgm:bulletEnabled val="1"/>
        </dgm:presLayoutVars>
      </dgm:prSet>
      <dgm:spPr/>
    </dgm:pt>
    <dgm:pt modelId="{6F175614-6EB5-42E0-AC2F-7DF675F90568}" type="pres">
      <dgm:prSet presAssocID="{501DF53F-D76D-40D4-A28E-3C0648BFE5CC}" presName="L1TextContainer" presStyleLbl="revTx" presStyleIdx="1" presStyleCnt="10">
        <dgm:presLayoutVars>
          <dgm:chMax val="1"/>
          <dgm:chPref val="1"/>
          <dgm:bulletEnabled val="1"/>
        </dgm:presLayoutVars>
      </dgm:prSet>
      <dgm:spPr/>
    </dgm:pt>
    <dgm:pt modelId="{9F8A7BFE-43B0-4CD8-B1BD-F9730DA98B47}" type="pres">
      <dgm:prSet presAssocID="{501DF53F-D76D-40D4-A28E-3C0648BFE5CC}" presName="ConnectLine" presStyleLbl="sibTrans1D1" presStyleIdx="0" presStyleCnt="5"/>
      <dgm:spPr>
        <a:noFill/>
        <a:ln w="12700" cap="flat" cmpd="sng" algn="ctr">
          <a:solidFill>
            <a:schemeClr val="accent2">
              <a:hueOff val="0"/>
              <a:satOff val="0"/>
              <a:lumOff val="0"/>
              <a:alphaOff val="0"/>
            </a:schemeClr>
          </a:solidFill>
          <a:prstDash val="dash"/>
        </a:ln>
        <a:effectLst/>
      </dgm:spPr>
    </dgm:pt>
    <dgm:pt modelId="{673AA2F0-C632-449B-A8BE-60EF60214063}" type="pres">
      <dgm:prSet presAssocID="{501DF53F-D76D-40D4-A28E-3C0648BFE5CC}" presName="EmptyPlaceHolder" presStyleCnt="0"/>
      <dgm:spPr/>
    </dgm:pt>
    <dgm:pt modelId="{A79FAB52-4852-4048-8575-44AD4B871F82}" type="pres">
      <dgm:prSet presAssocID="{871159A8-927A-4E56-8E0E-E99C86D9B727}" presName="spaceBetweenRectangles" presStyleCnt="0"/>
      <dgm:spPr/>
    </dgm:pt>
    <dgm:pt modelId="{8ADA655F-064F-45F9-912D-4F9FC661083A}" type="pres">
      <dgm:prSet presAssocID="{9267A9A2-AF85-4C6E-8D4F-380714405BDD}" presName="composite" presStyleCnt="0"/>
      <dgm:spPr/>
    </dgm:pt>
    <dgm:pt modelId="{1FCA08B2-A6D9-42E6-8BB0-C76E3D7158DD}" type="pres">
      <dgm:prSet presAssocID="{9267A9A2-AF85-4C6E-8D4F-380714405BDD}" presName="ConnectorPoint" presStyleLbl="lnNode1" presStyleIdx="1" presStyleCnt="5"/>
      <dgm:spPr>
        <a:solidFill>
          <a:schemeClr val="accent2">
            <a:hueOff val="344629"/>
            <a:satOff val="6452"/>
            <a:lumOff val="-392"/>
            <a:alphaOff val="0"/>
          </a:schemeClr>
        </a:solidFill>
        <a:ln w="6350" cap="flat" cmpd="sng" algn="ctr">
          <a:solidFill>
            <a:schemeClr val="lt1">
              <a:hueOff val="0"/>
              <a:satOff val="0"/>
              <a:lumOff val="0"/>
              <a:alphaOff val="0"/>
            </a:schemeClr>
          </a:solidFill>
          <a:prstDash val="solid"/>
        </a:ln>
        <a:effectLst/>
      </dgm:spPr>
    </dgm:pt>
    <dgm:pt modelId="{6C8881C5-B6CF-4AF5-BEBD-37412AEF0C89}" type="pres">
      <dgm:prSet presAssocID="{9267A9A2-AF85-4C6E-8D4F-380714405BDD}" presName="DropPinPlaceHolder" presStyleCnt="0"/>
      <dgm:spPr/>
    </dgm:pt>
    <dgm:pt modelId="{2264CFFE-C440-4BCE-B1DF-20FB94950CF6}" type="pres">
      <dgm:prSet presAssocID="{9267A9A2-AF85-4C6E-8D4F-380714405BDD}" presName="DropPin" presStyleLbl="alignNode1" presStyleIdx="1" presStyleCnt="5"/>
      <dgm:spPr/>
    </dgm:pt>
    <dgm:pt modelId="{B410FA31-E434-4EF3-84F4-1B7ED54EA63B}" type="pres">
      <dgm:prSet presAssocID="{9267A9A2-AF85-4C6E-8D4F-380714405BDD}" presName="Ellipse" presStyleLbl="fgAcc1" presStyleIdx="2" presStyleCnt="6"/>
      <dgm:spPr>
        <a:solidFill>
          <a:schemeClr val="lt1">
            <a:alpha val="90000"/>
            <a:hueOff val="0"/>
            <a:satOff val="0"/>
            <a:lumOff val="0"/>
            <a:alphaOff val="0"/>
          </a:schemeClr>
        </a:solidFill>
        <a:ln w="19050" cap="flat" cmpd="sng" algn="ctr">
          <a:noFill/>
          <a:prstDash val="solid"/>
        </a:ln>
        <a:effectLst/>
      </dgm:spPr>
    </dgm:pt>
    <dgm:pt modelId="{B8B356AB-19F3-4C76-9345-45EC0D92EF86}" type="pres">
      <dgm:prSet presAssocID="{9267A9A2-AF85-4C6E-8D4F-380714405BDD}" presName="L2TextContainer" presStyleLbl="revTx" presStyleIdx="2" presStyleCnt="10">
        <dgm:presLayoutVars>
          <dgm:bulletEnabled val="1"/>
        </dgm:presLayoutVars>
      </dgm:prSet>
      <dgm:spPr/>
    </dgm:pt>
    <dgm:pt modelId="{5F624920-52F7-409C-A19F-A7BFF684E58D}" type="pres">
      <dgm:prSet presAssocID="{9267A9A2-AF85-4C6E-8D4F-380714405BDD}" presName="L1TextContainer" presStyleLbl="revTx" presStyleIdx="3" presStyleCnt="10">
        <dgm:presLayoutVars>
          <dgm:chMax val="1"/>
          <dgm:chPref val="1"/>
          <dgm:bulletEnabled val="1"/>
        </dgm:presLayoutVars>
      </dgm:prSet>
      <dgm:spPr/>
    </dgm:pt>
    <dgm:pt modelId="{BB21006C-7538-400A-9813-1D420DB6CBE5}" type="pres">
      <dgm:prSet presAssocID="{9267A9A2-AF85-4C6E-8D4F-380714405BDD}" presName="ConnectLine" presStyleLbl="sibTrans1D1" presStyleIdx="1" presStyleCnt="5"/>
      <dgm:spPr>
        <a:noFill/>
        <a:ln w="12700" cap="flat" cmpd="sng" algn="ctr">
          <a:solidFill>
            <a:schemeClr val="accent2">
              <a:hueOff val="344629"/>
              <a:satOff val="6452"/>
              <a:lumOff val="-392"/>
              <a:alphaOff val="0"/>
            </a:schemeClr>
          </a:solidFill>
          <a:prstDash val="dash"/>
        </a:ln>
        <a:effectLst/>
      </dgm:spPr>
    </dgm:pt>
    <dgm:pt modelId="{0F75AD12-10FE-49DA-A590-419C9AE5C27B}" type="pres">
      <dgm:prSet presAssocID="{9267A9A2-AF85-4C6E-8D4F-380714405BDD}" presName="EmptyPlaceHolder" presStyleCnt="0"/>
      <dgm:spPr/>
    </dgm:pt>
    <dgm:pt modelId="{F787E2FF-17BD-4B3E-8B6F-8271E0D03FA0}" type="pres">
      <dgm:prSet presAssocID="{31DE1638-3547-4673-8488-DFBB729CCA5F}" presName="spaceBetweenRectangles" presStyleCnt="0"/>
      <dgm:spPr/>
    </dgm:pt>
    <dgm:pt modelId="{35A45181-C2F2-4113-B600-B6C3D389AA47}" type="pres">
      <dgm:prSet presAssocID="{95C5D372-3D9A-4FC2-A729-53F4248BD865}" presName="composite" presStyleCnt="0"/>
      <dgm:spPr/>
    </dgm:pt>
    <dgm:pt modelId="{A4F77DF2-FCE1-45C7-ACF0-183152A911ED}" type="pres">
      <dgm:prSet presAssocID="{95C5D372-3D9A-4FC2-A729-53F4248BD865}" presName="ConnectorPoint" presStyleLbl="lnNode1" presStyleIdx="2" presStyleCnt="5"/>
      <dgm:spPr>
        <a:solidFill>
          <a:schemeClr val="accent2">
            <a:hueOff val="689259"/>
            <a:satOff val="12903"/>
            <a:lumOff val="-784"/>
            <a:alphaOff val="0"/>
          </a:schemeClr>
        </a:solidFill>
        <a:ln w="6350" cap="flat" cmpd="sng" algn="ctr">
          <a:solidFill>
            <a:schemeClr val="lt1">
              <a:hueOff val="0"/>
              <a:satOff val="0"/>
              <a:lumOff val="0"/>
              <a:alphaOff val="0"/>
            </a:schemeClr>
          </a:solidFill>
          <a:prstDash val="solid"/>
        </a:ln>
        <a:effectLst/>
      </dgm:spPr>
    </dgm:pt>
    <dgm:pt modelId="{7E10442D-5ADB-4AFB-B4E4-3241B8DD83E1}" type="pres">
      <dgm:prSet presAssocID="{95C5D372-3D9A-4FC2-A729-53F4248BD865}" presName="DropPinPlaceHolder" presStyleCnt="0"/>
      <dgm:spPr/>
    </dgm:pt>
    <dgm:pt modelId="{BDEB1EE8-93B5-400E-A985-DDF457B23A9C}" type="pres">
      <dgm:prSet presAssocID="{95C5D372-3D9A-4FC2-A729-53F4248BD865}" presName="DropPin" presStyleLbl="alignNode1" presStyleIdx="2" presStyleCnt="5"/>
      <dgm:spPr/>
    </dgm:pt>
    <dgm:pt modelId="{765006B7-60EA-44BF-B561-AD26CB941FF4}" type="pres">
      <dgm:prSet presAssocID="{95C5D372-3D9A-4FC2-A729-53F4248BD865}" presName="Ellipse" presStyleLbl="fgAcc1" presStyleIdx="3" presStyleCnt="6"/>
      <dgm:spPr>
        <a:solidFill>
          <a:schemeClr val="lt1">
            <a:alpha val="90000"/>
            <a:hueOff val="0"/>
            <a:satOff val="0"/>
            <a:lumOff val="0"/>
            <a:alphaOff val="0"/>
          </a:schemeClr>
        </a:solidFill>
        <a:ln w="19050" cap="flat" cmpd="sng" algn="ctr">
          <a:noFill/>
          <a:prstDash val="solid"/>
        </a:ln>
        <a:effectLst/>
      </dgm:spPr>
    </dgm:pt>
    <dgm:pt modelId="{02A91517-6DAF-4F93-ADF1-A7F75924DE46}" type="pres">
      <dgm:prSet presAssocID="{95C5D372-3D9A-4FC2-A729-53F4248BD865}" presName="L2TextContainer" presStyleLbl="revTx" presStyleIdx="4" presStyleCnt="10">
        <dgm:presLayoutVars>
          <dgm:bulletEnabled val="1"/>
        </dgm:presLayoutVars>
      </dgm:prSet>
      <dgm:spPr/>
    </dgm:pt>
    <dgm:pt modelId="{B7A63627-E67C-4845-BB57-D9CB380E0AF7}" type="pres">
      <dgm:prSet presAssocID="{95C5D372-3D9A-4FC2-A729-53F4248BD865}" presName="L1TextContainer" presStyleLbl="revTx" presStyleIdx="5" presStyleCnt="10">
        <dgm:presLayoutVars>
          <dgm:chMax val="1"/>
          <dgm:chPref val="1"/>
          <dgm:bulletEnabled val="1"/>
        </dgm:presLayoutVars>
      </dgm:prSet>
      <dgm:spPr/>
    </dgm:pt>
    <dgm:pt modelId="{B3EF16B0-EDA3-4AB0-8254-D37F190B0327}" type="pres">
      <dgm:prSet presAssocID="{95C5D372-3D9A-4FC2-A729-53F4248BD865}" presName="ConnectLine" presStyleLbl="sibTrans1D1" presStyleIdx="2" presStyleCnt="5"/>
      <dgm:spPr>
        <a:noFill/>
        <a:ln w="12700" cap="flat" cmpd="sng" algn="ctr">
          <a:solidFill>
            <a:schemeClr val="accent2">
              <a:hueOff val="689259"/>
              <a:satOff val="12903"/>
              <a:lumOff val="-784"/>
              <a:alphaOff val="0"/>
            </a:schemeClr>
          </a:solidFill>
          <a:prstDash val="dash"/>
        </a:ln>
        <a:effectLst/>
      </dgm:spPr>
    </dgm:pt>
    <dgm:pt modelId="{1A1C1586-034F-49D2-9F39-F881667AADFC}" type="pres">
      <dgm:prSet presAssocID="{95C5D372-3D9A-4FC2-A729-53F4248BD865}" presName="EmptyPlaceHolder" presStyleCnt="0"/>
      <dgm:spPr/>
    </dgm:pt>
    <dgm:pt modelId="{ABD10E63-A433-44CC-918E-BEFBE67187B3}" type="pres">
      <dgm:prSet presAssocID="{CAFFDCB4-F385-46F7-81CD-C9373994EFCE}" presName="spaceBetweenRectangles" presStyleCnt="0"/>
      <dgm:spPr/>
    </dgm:pt>
    <dgm:pt modelId="{76E35493-8266-416E-B20B-5C39EB47DC4E}" type="pres">
      <dgm:prSet presAssocID="{470E6460-68D7-457E-8FC5-4C3952026BE9}" presName="composite" presStyleCnt="0"/>
      <dgm:spPr/>
    </dgm:pt>
    <dgm:pt modelId="{CF6CFBCB-68E8-48AC-987B-B4B9688E91B3}" type="pres">
      <dgm:prSet presAssocID="{470E6460-68D7-457E-8FC5-4C3952026BE9}" presName="ConnectorPoint" presStyleLbl="lnNode1" presStyleIdx="3" presStyleCnt="5"/>
      <dgm:spPr>
        <a:solidFill>
          <a:schemeClr val="accent2">
            <a:hueOff val="1033888"/>
            <a:satOff val="19355"/>
            <a:lumOff val="-1177"/>
            <a:alphaOff val="0"/>
          </a:schemeClr>
        </a:solidFill>
        <a:ln w="6350" cap="flat" cmpd="sng" algn="ctr">
          <a:solidFill>
            <a:schemeClr val="lt1">
              <a:hueOff val="0"/>
              <a:satOff val="0"/>
              <a:lumOff val="0"/>
              <a:alphaOff val="0"/>
            </a:schemeClr>
          </a:solidFill>
          <a:prstDash val="solid"/>
        </a:ln>
        <a:effectLst/>
      </dgm:spPr>
    </dgm:pt>
    <dgm:pt modelId="{28A5F822-E64B-4D12-80C5-D64EC052BC84}" type="pres">
      <dgm:prSet presAssocID="{470E6460-68D7-457E-8FC5-4C3952026BE9}" presName="DropPinPlaceHolder" presStyleCnt="0"/>
      <dgm:spPr/>
    </dgm:pt>
    <dgm:pt modelId="{4D99A5B2-F6E1-4155-A2DC-50740D75CF0C}" type="pres">
      <dgm:prSet presAssocID="{470E6460-68D7-457E-8FC5-4C3952026BE9}" presName="DropPin" presStyleLbl="alignNode1" presStyleIdx="3" presStyleCnt="5"/>
      <dgm:spPr/>
    </dgm:pt>
    <dgm:pt modelId="{C51FA5F2-1B09-434C-A33D-037205AEBC36}" type="pres">
      <dgm:prSet presAssocID="{470E6460-68D7-457E-8FC5-4C3952026BE9}" presName="Ellipse" presStyleLbl="fgAcc1" presStyleIdx="4" presStyleCnt="6"/>
      <dgm:spPr>
        <a:solidFill>
          <a:schemeClr val="lt1">
            <a:alpha val="90000"/>
            <a:hueOff val="0"/>
            <a:satOff val="0"/>
            <a:lumOff val="0"/>
            <a:alphaOff val="0"/>
          </a:schemeClr>
        </a:solidFill>
        <a:ln w="19050" cap="flat" cmpd="sng" algn="ctr">
          <a:noFill/>
          <a:prstDash val="solid"/>
        </a:ln>
        <a:effectLst/>
      </dgm:spPr>
    </dgm:pt>
    <dgm:pt modelId="{AA3E2D0E-0BE5-45E0-8D07-B5A0F20957CF}" type="pres">
      <dgm:prSet presAssocID="{470E6460-68D7-457E-8FC5-4C3952026BE9}" presName="L2TextContainer" presStyleLbl="revTx" presStyleIdx="6" presStyleCnt="10">
        <dgm:presLayoutVars>
          <dgm:bulletEnabled val="1"/>
        </dgm:presLayoutVars>
      </dgm:prSet>
      <dgm:spPr/>
    </dgm:pt>
    <dgm:pt modelId="{B1F6E27D-38A2-43F6-B470-220913307C20}" type="pres">
      <dgm:prSet presAssocID="{470E6460-68D7-457E-8FC5-4C3952026BE9}" presName="L1TextContainer" presStyleLbl="revTx" presStyleIdx="7" presStyleCnt="10">
        <dgm:presLayoutVars>
          <dgm:chMax val="1"/>
          <dgm:chPref val="1"/>
          <dgm:bulletEnabled val="1"/>
        </dgm:presLayoutVars>
      </dgm:prSet>
      <dgm:spPr/>
    </dgm:pt>
    <dgm:pt modelId="{6F0FBF24-3CEA-4326-9809-B9435380FED3}" type="pres">
      <dgm:prSet presAssocID="{470E6460-68D7-457E-8FC5-4C3952026BE9}" presName="ConnectLine" presStyleLbl="sibTrans1D1" presStyleIdx="3" presStyleCnt="5"/>
      <dgm:spPr>
        <a:noFill/>
        <a:ln w="12700" cap="flat" cmpd="sng" algn="ctr">
          <a:solidFill>
            <a:schemeClr val="accent2">
              <a:hueOff val="1033888"/>
              <a:satOff val="19355"/>
              <a:lumOff val="-1177"/>
              <a:alphaOff val="0"/>
            </a:schemeClr>
          </a:solidFill>
          <a:prstDash val="dash"/>
        </a:ln>
        <a:effectLst/>
      </dgm:spPr>
    </dgm:pt>
    <dgm:pt modelId="{EB5FE7D5-91F4-4BA9-8109-483AA70BAAE3}" type="pres">
      <dgm:prSet presAssocID="{470E6460-68D7-457E-8FC5-4C3952026BE9}" presName="EmptyPlaceHolder" presStyleCnt="0"/>
      <dgm:spPr/>
    </dgm:pt>
    <dgm:pt modelId="{08798946-BD3A-4FFB-BC95-DA18373BCE1C}" type="pres">
      <dgm:prSet presAssocID="{A31370AB-976F-45A6-82F7-DB2C9E059070}" presName="spaceBetweenRectangles" presStyleCnt="0"/>
      <dgm:spPr/>
    </dgm:pt>
    <dgm:pt modelId="{1E0433AB-8DA3-4C17-9479-B7EDC16CD331}" type="pres">
      <dgm:prSet presAssocID="{6A9D07A9-BA4C-455E-90CA-53FD8C32DB58}" presName="composite" presStyleCnt="0"/>
      <dgm:spPr/>
    </dgm:pt>
    <dgm:pt modelId="{EF237AD1-8AD6-4C7A-8217-4C20B2B22559}" type="pres">
      <dgm:prSet presAssocID="{6A9D07A9-BA4C-455E-90CA-53FD8C32DB58}" presName="ConnectorPoint" presStyleLbl="lnNode1" presStyleIdx="4" presStyleCnt="5"/>
      <dgm:spPr>
        <a:solidFill>
          <a:schemeClr val="accent2">
            <a:hueOff val="1378517"/>
            <a:satOff val="25807"/>
            <a:lumOff val="-1569"/>
            <a:alphaOff val="0"/>
          </a:schemeClr>
        </a:solidFill>
        <a:ln w="6350" cap="flat" cmpd="sng" algn="ctr">
          <a:solidFill>
            <a:schemeClr val="lt1">
              <a:hueOff val="0"/>
              <a:satOff val="0"/>
              <a:lumOff val="0"/>
              <a:alphaOff val="0"/>
            </a:schemeClr>
          </a:solidFill>
          <a:prstDash val="solid"/>
        </a:ln>
        <a:effectLst/>
      </dgm:spPr>
    </dgm:pt>
    <dgm:pt modelId="{671DAFF3-E626-4A63-871B-072D424D0A54}" type="pres">
      <dgm:prSet presAssocID="{6A9D07A9-BA4C-455E-90CA-53FD8C32DB58}" presName="DropPinPlaceHolder" presStyleCnt="0"/>
      <dgm:spPr/>
    </dgm:pt>
    <dgm:pt modelId="{14526125-EDE5-4181-9F03-7509BBECCEDA}" type="pres">
      <dgm:prSet presAssocID="{6A9D07A9-BA4C-455E-90CA-53FD8C32DB58}" presName="DropPin" presStyleLbl="alignNode1" presStyleIdx="4" presStyleCnt="5"/>
      <dgm:spPr/>
    </dgm:pt>
    <dgm:pt modelId="{081051B7-12C9-40E3-82D7-9508854BE77F}" type="pres">
      <dgm:prSet presAssocID="{6A9D07A9-BA4C-455E-90CA-53FD8C32DB58}" presName="Ellipse" presStyleLbl="fgAcc1" presStyleIdx="5" presStyleCnt="6"/>
      <dgm:spPr>
        <a:solidFill>
          <a:schemeClr val="lt1">
            <a:alpha val="90000"/>
            <a:hueOff val="0"/>
            <a:satOff val="0"/>
            <a:lumOff val="0"/>
            <a:alphaOff val="0"/>
          </a:schemeClr>
        </a:solidFill>
        <a:ln w="19050" cap="flat" cmpd="sng" algn="ctr">
          <a:noFill/>
          <a:prstDash val="solid"/>
        </a:ln>
        <a:effectLst/>
      </dgm:spPr>
    </dgm:pt>
    <dgm:pt modelId="{971211C2-CD25-42D4-8371-806F294F3366}" type="pres">
      <dgm:prSet presAssocID="{6A9D07A9-BA4C-455E-90CA-53FD8C32DB58}" presName="L2TextContainer" presStyleLbl="revTx" presStyleIdx="8" presStyleCnt="10">
        <dgm:presLayoutVars>
          <dgm:bulletEnabled val="1"/>
        </dgm:presLayoutVars>
      </dgm:prSet>
      <dgm:spPr/>
    </dgm:pt>
    <dgm:pt modelId="{C78643C9-EEAA-499B-8354-411F81AA7E90}" type="pres">
      <dgm:prSet presAssocID="{6A9D07A9-BA4C-455E-90CA-53FD8C32DB58}" presName="L1TextContainer" presStyleLbl="revTx" presStyleIdx="9" presStyleCnt="10">
        <dgm:presLayoutVars>
          <dgm:chMax val="1"/>
          <dgm:chPref val="1"/>
          <dgm:bulletEnabled val="1"/>
        </dgm:presLayoutVars>
      </dgm:prSet>
      <dgm:spPr/>
    </dgm:pt>
    <dgm:pt modelId="{1E1AF9C7-FFC1-467D-8E12-3C10F3EC0B28}" type="pres">
      <dgm:prSet presAssocID="{6A9D07A9-BA4C-455E-90CA-53FD8C32DB58}" presName="ConnectLine" presStyleLbl="sibTrans1D1" presStyleIdx="4" presStyleCnt="5"/>
      <dgm:spPr>
        <a:noFill/>
        <a:ln w="12700" cap="flat" cmpd="sng" algn="ctr">
          <a:solidFill>
            <a:schemeClr val="accent2">
              <a:hueOff val="1378517"/>
              <a:satOff val="25807"/>
              <a:lumOff val="-1569"/>
              <a:alphaOff val="0"/>
            </a:schemeClr>
          </a:solidFill>
          <a:prstDash val="dash"/>
        </a:ln>
        <a:effectLst/>
      </dgm:spPr>
    </dgm:pt>
    <dgm:pt modelId="{A98246F0-F319-404E-BB93-9F87A385BBB9}" type="pres">
      <dgm:prSet presAssocID="{6A9D07A9-BA4C-455E-90CA-53FD8C32DB58}" presName="EmptyPlaceHolder" presStyleCnt="0"/>
      <dgm:spPr/>
    </dgm:pt>
  </dgm:ptLst>
  <dgm:cxnLst>
    <dgm:cxn modelId="{38B94C20-BE32-4E56-B920-0DD9E811A667}" type="presOf" srcId="{470E6460-68D7-457E-8FC5-4C3952026BE9}" destId="{B1F6E27D-38A2-43F6-B470-220913307C20}" srcOrd="0" destOrd="0" presId="urn:microsoft.com/office/officeart/2017/3/layout/DropPinTimeline"/>
    <dgm:cxn modelId="{FF78BF28-AEF0-45CE-9F28-0A4EA9F98A97}" type="presOf" srcId="{D2E40156-0FB3-42C5-9054-92DA3A4E8586}" destId="{02A91517-6DAF-4F93-ADF1-A7F75924DE46}" srcOrd="0" destOrd="0" presId="urn:microsoft.com/office/officeart/2017/3/layout/DropPinTimeline"/>
    <dgm:cxn modelId="{E414D82B-3FDF-4E78-98A4-C185ACC9720B}" srcId="{AF9FF9A9-46BB-4946-A8A9-1DB6904D012D}" destId="{9267A9A2-AF85-4C6E-8D4F-380714405BDD}" srcOrd="1" destOrd="0" parTransId="{C93C0597-D977-4EFB-ACA5-C0D9E9F277AC}" sibTransId="{31DE1638-3547-4673-8488-DFBB729CCA5F}"/>
    <dgm:cxn modelId="{275C042F-011E-48C6-9A3B-F2E99B95C438}" srcId="{501DF53F-D76D-40D4-A28E-3C0648BFE5CC}" destId="{301A2233-58CB-43F1-8D70-2EC9185141CA}" srcOrd="0" destOrd="0" parTransId="{E06E2F9D-1DA2-4E25-929E-7F0D474B3ACD}" sibTransId="{E3B3F212-70FE-4FEE-9F9D-12AF49776694}"/>
    <dgm:cxn modelId="{A798BE34-C30D-464F-BBF0-DEA5333726D2}" srcId="{470E6460-68D7-457E-8FC5-4C3952026BE9}" destId="{E33A052E-BC6B-45E8-9B0D-877C6C07EB3B}" srcOrd="0" destOrd="0" parTransId="{57B8CA87-C224-4A96-9D37-649CBD0DB476}" sibTransId="{B09A8511-C2D7-4CFB-8DC6-2620C4B98832}"/>
    <dgm:cxn modelId="{7F624B35-37CB-4D9E-870D-CC98F85B8FAC}" type="presOf" srcId="{E33A052E-BC6B-45E8-9B0D-877C6C07EB3B}" destId="{AA3E2D0E-0BE5-45E0-8D07-B5A0F20957CF}" srcOrd="0" destOrd="0" presId="urn:microsoft.com/office/officeart/2017/3/layout/DropPinTimeline"/>
    <dgm:cxn modelId="{59D4BC3C-F02A-4768-B87F-D5D4E9E7841E}" type="presOf" srcId="{501DF53F-D76D-40D4-A28E-3C0648BFE5CC}" destId="{6F175614-6EB5-42E0-AC2F-7DF675F90568}" srcOrd="0" destOrd="0" presId="urn:microsoft.com/office/officeart/2017/3/layout/DropPinTimeline"/>
    <dgm:cxn modelId="{05E6F04C-EEF9-41B3-91DD-56AFB6BB1493}" srcId="{AF9FF9A9-46BB-4946-A8A9-1DB6904D012D}" destId="{6A9D07A9-BA4C-455E-90CA-53FD8C32DB58}" srcOrd="4" destOrd="0" parTransId="{2855ADC9-B57A-4392-99B5-D47287ADC536}" sibTransId="{E365E48B-7C12-46E0-9CA2-2E916664F10D}"/>
    <dgm:cxn modelId="{0747158B-4E3F-4759-B8AD-522C1DE98B60}" type="presOf" srcId="{61589C0D-06B0-4F14-AAB0-C6C8E91B4870}" destId="{971211C2-CD25-42D4-8371-806F294F3366}" srcOrd="0" destOrd="0" presId="urn:microsoft.com/office/officeart/2017/3/layout/DropPinTimeline"/>
    <dgm:cxn modelId="{31E1128C-C363-4F3B-8EF0-AD2BE6FDE678}" srcId="{AF9FF9A9-46BB-4946-A8A9-1DB6904D012D}" destId="{470E6460-68D7-457E-8FC5-4C3952026BE9}" srcOrd="3" destOrd="0" parTransId="{65D04855-2FAB-45CD-8682-D25F0ABD5E8A}" sibTransId="{A31370AB-976F-45A6-82F7-DB2C9E059070}"/>
    <dgm:cxn modelId="{6CC9599B-4692-47F4-BAA3-7AFF44D2D2DA}" srcId="{6A9D07A9-BA4C-455E-90CA-53FD8C32DB58}" destId="{61589C0D-06B0-4F14-AAB0-C6C8E91B4870}" srcOrd="0" destOrd="0" parTransId="{BE15791C-E98B-4AEC-9DA8-96E5BF3968CC}" sibTransId="{B2F69772-1425-4BDE-8F0C-A6DFE1A810C0}"/>
    <dgm:cxn modelId="{1AAA46A9-DAB6-4606-BAF3-A61798EAF952}" srcId="{AF9FF9A9-46BB-4946-A8A9-1DB6904D012D}" destId="{501DF53F-D76D-40D4-A28E-3C0648BFE5CC}" srcOrd="0" destOrd="0" parTransId="{66D96CBA-ADDF-42CD-9275-83182BCC8664}" sibTransId="{871159A8-927A-4E56-8E0E-E99C86D9B727}"/>
    <dgm:cxn modelId="{B61093A9-93BF-46CE-8A64-9ADD64EC8A34}" srcId="{95C5D372-3D9A-4FC2-A729-53F4248BD865}" destId="{D2E40156-0FB3-42C5-9054-92DA3A4E8586}" srcOrd="0" destOrd="0" parTransId="{BDF94438-3E35-4C39-AD3A-457BCB0BFD8B}" sibTransId="{69613CE7-C5B0-4EDC-844F-AD0BA18BBB6E}"/>
    <dgm:cxn modelId="{22A1ACAC-41D1-4C30-B979-ACFD7B82ADFD}" srcId="{9267A9A2-AF85-4C6E-8D4F-380714405BDD}" destId="{DF125F46-F008-4F32-92B0-F12E7DA33020}" srcOrd="0" destOrd="0" parTransId="{E83EE2A4-B99B-457D-B463-08C7E5D8D6A4}" sibTransId="{2AA742E1-778F-4E5A-825B-B1AEFA43D2B6}"/>
    <dgm:cxn modelId="{2C7F75C9-8E88-4FCD-9B00-55B6C5D7F399}" srcId="{AF9FF9A9-46BB-4946-A8A9-1DB6904D012D}" destId="{95C5D372-3D9A-4FC2-A729-53F4248BD865}" srcOrd="2" destOrd="0" parTransId="{F7B68DE6-45FD-4231-82BD-3433F3E82270}" sibTransId="{CAFFDCB4-F385-46F7-81CD-C9373994EFCE}"/>
    <dgm:cxn modelId="{33238CD0-6C71-49F8-B020-CD71163377A9}" type="presOf" srcId="{301A2233-58CB-43F1-8D70-2EC9185141CA}" destId="{FE146287-74A2-4E32-ADEC-8BB1D8E879AE}" srcOrd="0" destOrd="0" presId="urn:microsoft.com/office/officeart/2017/3/layout/DropPinTimeline"/>
    <dgm:cxn modelId="{EF85BDD0-3AB6-450C-A90D-F8CE13C84DC0}" type="presOf" srcId="{DF125F46-F008-4F32-92B0-F12E7DA33020}" destId="{B8B356AB-19F3-4C76-9345-45EC0D92EF86}" srcOrd="0" destOrd="0" presId="urn:microsoft.com/office/officeart/2017/3/layout/DropPinTimeline"/>
    <dgm:cxn modelId="{9B23A7D4-0E47-4511-A8BA-806FBD1FD53C}" type="presOf" srcId="{6A9D07A9-BA4C-455E-90CA-53FD8C32DB58}" destId="{C78643C9-EEAA-499B-8354-411F81AA7E90}" srcOrd="0" destOrd="0" presId="urn:microsoft.com/office/officeart/2017/3/layout/DropPinTimeline"/>
    <dgm:cxn modelId="{83F1E9DC-D2BB-4762-B63D-59A899B1BEDA}" type="presOf" srcId="{9267A9A2-AF85-4C6E-8D4F-380714405BDD}" destId="{5F624920-52F7-409C-A19F-A7BFF684E58D}" srcOrd="0" destOrd="0" presId="urn:microsoft.com/office/officeart/2017/3/layout/DropPinTimeline"/>
    <dgm:cxn modelId="{D621AEFA-742D-46FC-8BF6-5AAEDCC658EB}" type="presOf" srcId="{95C5D372-3D9A-4FC2-A729-53F4248BD865}" destId="{B7A63627-E67C-4845-BB57-D9CB380E0AF7}" srcOrd="0" destOrd="0" presId="urn:microsoft.com/office/officeart/2017/3/layout/DropPinTimeline"/>
    <dgm:cxn modelId="{907566FE-8717-41DA-B939-24650F21CC06}" type="presOf" srcId="{AF9FF9A9-46BB-4946-A8A9-1DB6904D012D}" destId="{753808F1-E431-4103-A3A0-11802490471D}" srcOrd="0" destOrd="0" presId="urn:microsoft.com/office/officeart/2017/3/layout/DropPinTimeline"/>
    <dgm:cxn modelId="{4D27045B-D2BA-439F-88A9-3420127257DD}" type="presParOf" srcId="{753808F1-E431-4103-A3A0-11802490471D}" destId="{5B572DCE-AC93-4934-8238-EFEACD2DD4C3}" srcOrd="0" destOrd="0" presId="urn:microsoft.com/office/officeart/2017/3/layout/DropPinTimeline"/>
    <dgm:cxn modelId="{9E9421A4-1709-4A73-BB04-9B566CB9CEE2}" type="presParOf" srcId="{753808F1-E431-4103-A3A0-11802490471D}" destId="{4C61771E-EC34-4151-B187-CE27913181CD}" srcOrd="1" destOrd="0" presId="urn:microsoft.com/office/officeart/2017/3/layout/DropPinTimeline"/>
    <dgm:cxn modelId="{9E271A32-C1DA-4407-B3AB-4B468CBF376B}" type="presParOf" srcId="{4C61771E-EC34-4151-B187-CE27913181CD}" destId="{CEA647FC-D948-4DB0-9DD8-C6C8D1FC3893}" srcOrd="0" destOrd="0" presId="urn:microsoft.com/office/officeart/2017/3/layout/DropPinTimeline"/>
    <dgm:cxn modelId="{69A87474-6EFF-44F9-9898-CC33F2C5476B}" type="presParOf" srcId="{CEA647FC-D948-4DB0-9DD8-C6C8D1FC3893}" destId="{C52666E6-9ECD-4B18-9793-4922D1DB4F7D}" srcOrd="0" destOrd="0" presId="urn:microsoft.com/office/officeart/2017/3/layout/DropPinTimeline"/>
    <dgm:cxn modelId="{C6DFD589-83A2-4C65-A0AF-D1414171139E}" type="presParOf" srcId="{CEA647FC-D948-4DB0-9DD8-C6C8D1FC3893}" destId="{56807F51-68FA-4555-975F-7692A144D1FD}" srcOrd="1" destOrd="0" presId="urn:microsoft.com/office/officeart/2017/3/layout/DropPinTimeline"/>
    <dgm:cxn modelId="{3B93809D-4D1E-42A0-ACCB-9D067E8ABB3D}" type="presParOf" srcId="{56807F51-68FA-4555-975F-7692A144D1FD}" destId="{807F4D0C-AF65-453C-B4FC-D6D9A65EB886}" srcOrd="0" destOrd="0" presId="urn:microsoft.com/office/officeart/2017/3/layout/DropPinTimeline"/>
    <dgm:cxn modelId="{413F4879-5EF6-4E51-94EE-DF91717EC652}" type="presParOf" srcId="{56807F51-68FA-4555-975F-7692A144D1FD}" destId="{67F2F009-7158-40F7-90C1-697B2B4F5146}" srcOrd="1" destOrd="0" presId="urn:microsoft.com/office/officeart/2017/3/layout/DropPinTimeline"/>
    <dgm:cxn modelId="{A57582E7-E2FB-4797-97DD-976EEBE0AE93}" type="presParOf" srcId="{CEA647FC-D948-4DB0-9DD8-C6C8D1FC3893}" destId="{FE146287-74A2-4E32-ADEC-8BB1D8E879AE}" srcOrd="2" destOrd="0" presId="urn:microsoft.com/office/officeart/2017/3/layout/DropPinTimeline"/>
    <dgm:cxn modelId="{C719576A-5740-48CE-8A49-AED0DC8B195F}" type="presParOf" srcId="{CEA647FC-D948-4DB0-9DD8-C6C8D1FC3893}" destId="{6F175614-6EB5-42E0-AC2F-7DF675F90568}" srcOrd="3" destOrd="0" presId="urn:microsoft.com/office/officeart/2017/3/layout/DropPinTimeline"/>
    <dgm:cxn modelId="{893CB229-0568-439D-B25F-2316D78DB514}" type="presParOf" srcId="{CEA647FC-D948-4DB0-9DD8-C6C8D1FC3893}" destId="{9F8A7BFE-43B0-4CD8-B1BD-F9730DA98B47}" srcOrd="4" destOrd="0" presId="urn:microsoft.com/office/officeart/2017/3/layout/DropPinTimeline"/>
    <dgm:cxn modelId="{902F8AAC-102A-416B-99BB-62E55EC6DDB2}" type="presParOf" srcId="{CEA647FC-D948-4DB0-9DD8-C6C8D1FC3893}" destId="{673AA2F0-C632-449B-A8BE-60EF60214063}" srcOrd="5" destOrd="0" presId="urn:microsoft.com/office/officeart/2017/3/layout/DropPinTimeline"/>
    <dgm:cxn modelId="{EBC4EE4C-2E60-4DD6-ABC7-43C202667E73}" type="presParOf" srcId="{4C61771E-EC34-4151-B187-CE27913181CD}" destId="{A79FAB52-4852-4048-8575-44AD4B871F82}" srcOrd="1" destOrd="0" presId="urn:microsoft.com/office/officeart/2017/3/layout/DropPinTimeline"/>
    <dgm:cxn modelId="{8CDAD8F5-56D6-437F-B67E-719FB207788C}" type="presParOf" srcId="{4C61771E-EC34-4151-B187-CE27913181CD}" destId="{8ADA655F-064F-45F9-912D-4F9FC661083A}" srcOrd="2" destOrd="0" presId="urn:microsoft.com/office/officeart/2017/3/layout/DropPinTimeline"/>
    <dgm:cxn modelId="{38903FF5-F69E-4A1A-96AF-068C011374A6}" type="presParOf" srcId="{8ADA655F-064F-45F9-912D-4F9FC661083A}" destId="{1FCA08B2-A6D9-42E6-8BB0-C76E3D7158DD}" srcOrd="0" destOrd="0" presId="urn:microsoft.com/office/officeart/2017/3/layout/DropPinTimeline"/>
    <dgm:cxn modelId="{75036004-B3E3-4052-B684-17A646ED4E55}" type="presParOf" srcId="{8ADA655F-064F-45F9-912D-4F9FC661083A}" destId="{6C8881C5-B6CF-4AF5-BEBD-37412AEF0C89}" srcOrd="1" destOrd="0" presId="urn:microsoft.com/office/officeart/2017/3/layout/DropPinTimeline"/>
    <dgm:cxn modelId="{82176660-92A4-489A-BF1C-EB1C0006BD0D}" type="presParOf" srcId="{6C8881C5-B6CF-4AF5-BEBD-37412AEF0C89}" destId="{2264CFFE-C440-4BCE-B1DF-20FB94950CF6}" srcOrd="0" destOrd="0" presId="urn:microsoft.com/office/officeart/2017/3/layout/DropPinTimeline"/>
    <dgm:cxn modelId="{1BD67766-6214-4712-B1CE-D549B20ACD9A}" type="presParOf" srcId="{6C8881C5-B6CF-4AF5-BEBD-37412AEF0C89}" destId="{B410FA31-E434-4EF3-84F4-1B7ED54EA63B}" srcOrd="1" destOrd="0" presId="urn:microsoft.com/office/officeart/2017/3/layout/DropPinTimeline"/>
    <dgm:cxn modelId="{702DB4C9-7951-4472-9C53-B6BF893F6F27}" type="presParOf" srcId="{8ADA655F-064F-45F9-912D-4F9FC661083A}" destId="{B8B356AB-19F3-4C76-9345-45EC0D92EF86}" srcOrd="2" destOrd="0" presId="urn:microsoft.com/office/officeart/2017/3/layout/DropPinTimeline"/>
    <dgm:cxn modelId="{79800576-368A-4388-AD54-8B54DF6FE72F}" type="presParOf" srcId="{8ADA655F-064F-45F9-912D-4F9FC661083A}" destId="{5F624920-52F7-409C-A19F-A7BFF684E58D}" srcOrd="3" destOrd="0" presId="urn:microsoft.com/office/officeart/2017/3/layout/DropPinTimeline"/>
    <dgm:cxn modelId="{19BFB6FD-790F-47DD-AA2D-F042140F6DA0}" type="presParOf" srcId="{8ADA655F-064F-45F9-912D-4F9FC661083A}" destId="{BB21006C-7538-400A-9813-1D420DB6CBE5}" srcOrd="4" destOrd="0" presId="urn:microsoft.com/office/officeart/2017/3/layout/DropPinTimeline"/>
    <dgm:cxn modelId="{8FEF11F8-7B7B-43DA-BB4D-BE17E46CF2DC}" type="presParOf" srcId="{8ADA655F-064F-45F9-912D-4F9FC661083A}" destId="{0F75AD12-10FE-49DA-A590-419C9AE5C27B}" srcOrd="5" destOrd="0" presId="urn:microsoft.com/office/officeart/2017/3/layout/DropPinTimeline"/>
    <dgm:cxn modelId="{59FEA259-8ED5-4191-99F7-7ADFBACE0204}" type="presParOf" srcId="{4C61771E-EC34-4151-B187-CE27913181CD}" destId="{F787E2FF-17BD-4B3E-8B6F-8271E0D03FA0}" srcOrd="3" destOrd="0" presId="urn:microsoft.com/office/officeart/2017/3/layout/DropPinTimeline"/>
    <dgm:cxn modelId="{1F4C5E37-EA64-434F-8941-04E334EC5FB8}" type="presParOf" srcId="{4C61771E-EC34-4151-B187-CE27913181CD}" destId="{35A45181-C2F2-4113-B600-B6C3D389AA47}" srcOrd="4" destOrd="0" presId="urn:microsoft.com/office/officeart/2017/3/layout/DropPinTimeline"/>
    <dgm:cxn modelId="{A8B30FF6-84C2-4A37-9077-51D9037BC7B1}" type="presParOf" srcId="{35A45181-C2F2-4113-B600-B6C3D389AA47}" destId="{A4F77DF2-FCE1-45C7-ACF0-183152A911ED}" srcOrd="0" destOrd="0" presId="urn:microsoft.com/office/officeart/2017/3/layout/DropPinTimeline"/>
    <dgm:cxn modelId="{DE4DF2A6-E2A1-4B16-8D9B-1D316F75B9C7}" type="presParOf" srcId="{35A45181-C2F2-4113-B600-B6C3D389AA47}" destId="{7E10442D-5ADB-4AFB-B4E4-3241B8DD83E1}" srcOrd="1" destOrd="0" presId="urn:microsoft.com/office/officeart/2017/3/layout/DropPinTimeline"/>
    <dgm:cxn modelId="{9679EC07-DB3C-4F34-91A4-E967856F4326}" type="presParOf" srcId="{7E10442D-5ADB-4AFB-B4E4-3241B8DD83E1}" destId="{BDEB1EE8-93B5-400E-A985-DDF457B23A9C}" srcOrd="0" destOrd="0" presId="urn:microsoft.com/office/officeart/2017/3/layout/DropPinTimeline"/>
    <dgm:cxn modelId="{C070DBA4-9CB5-44E6-984F-A39CE1E96296}" type="presParOf" srcId="{7E10442D-5ADB-4AFB-B4E4-3241B8DD83E1}" destId="{765006B7-60EA-44BF-B561-AD26CB941FF4}" srcOrd="1" destOrd="0" presId="urn:microsoft.com/office/officeart/2017/3/layout/DropPinTimeline"/>
    <dgm:cxn modelId="{FA430045-0E1F-4F9E-B853-B400F46A15C2}" type="presParOf" srcId="{35A45181-C2F2-4113-B600-B6C3D389AA47}" destId="{02A91517-6DAF-4F93-ADF1-A7F75924DE46}" srcOrd="2" destOrd="0" presId="urn:microsoft.com/office/officeart/2017/3/layout/DropPinTimeline"/>
    <dgm:cxn modelId="{3964F54D-C66F-48B1-9684-75EE9F4D4CC2}" type="presParOf" srcId="{35A45181-C2F2-4113-B600-B6C3D389AA47}" destId="{B7A63627-E67C-4845-BB57-D9CB380E0AF7}" srcOrd="3" destOrd="0" presId="urn:microsoft.com/office/officeart/2017/3/layout/DropPinTimeline"/>
    <dgm:cxn modelId="{ABAFF393-0604-4ED9-80E2-20D093CE614B}" type="presParOf" srcId="{35A45181-C2F2-4113-B600-B6C3D389AA47}" destId="{B3EF16B0-EDA3-4AB0-8254-D37F190B0327}" srcOrd="4" destOrd="0" presId="urn:microsoft.com/office/officeart/2017/3/layout/DropPinTimeline"/>
    <dgm:cxn modelId="{9A9F8B2C-6A91-416D-8C64-9065AAB76ED2}" type="presParOf" srcId="{35A45181-C2F2-4113-B600-B6C3D389AA47}" destId="{1A1C1586-034F-49D2-9F39-F881667AADFC}" srcOrd="5" destOrd="0" presId="urn:microsoft.com/office/officeart/2017/3/layout/DropPinTimeline"/>
    <dgm:cxn modelId="{FD6E35A6-C359-439A-B538-F420769A7097}" type="presParOf" srcId="{4C61771E-EC34-4151-B187-CE27913181CD}" destId="{ABD10E63-A433-44CC-918E-BEFBE67187B3}" srcOrd="5" destOrd="0" presId="urn:microsoft.com/office/officeart/2017/3/layout/DropPinTimeline"/>
    <dgm:cxn modelId="{901CBB12-2F83-485F-A96B-DC2A345610C2}" type="presParOf" srcId="{4C61771E-EC34-4151-B187-CE27913181CD}" destId="{76E35493-8266-416E-B20B-5C39EB47DC4E}" srcOrd="6" destOrd="0" presId="urn:microsoft.com/office/officeart/2017/3/layout/DropPinTimeline"/>
    <dgm:cxn modelId="{341A852E-61D7-4AFD-B262-B7C65EA511F4}" type="presParOf" srcId="{76E35493-8266-416E-B20B-5C39EB47DC4E}" destId="{CF6CFBCB-68E8-48AC-987B-B4B9688E91B3}" srcOrd="0" destOrd="0" presId="urn:microsoft.com/office/officeart/2017/3/layout/DropPinTimeline"/>
    <dgm:cxn modelId="{10EBCB12-1CC3-4FD6-8DA9-A99E83C0185F}" type="presParOf" srcId="{76E35493-8266-416E-B20B-5C39EB47DC4E}" destId="{28A5F822-E64B-4D12-80C5-D64EC052BC84}" srcOrd="1" destOrd="0" presId="urn:microsoft.com/office/officeart/2017/3/layout/DropPinTimeline"/>
    <dgm:cxn modelId="{67000856-3F84-4389-BA66-812FAF8A94C4}" type="presParOf" srcId="{28A5F822-E64B-4D12-80C5-D64EC052BC84}" destId="{4D99A5B2-F6E1-4155-A2DC-50740D75CF0C}" srcOrd="0" destOrd="0" presId="urn:microsoft.com/office/officeart/2017/3/layout/DropPinTimeline"/>
    <dgm:cxn modelId="{F79D5EB9-3942-4158-80CE-3686D585B314}" type="presParOf" srcId="{28A5F822-E64B-4D12-80C5-D64EC052BC84}" destId="{C51FA5F2-1B09-434C-A33D-037205AEBC36}" srcOrd="1" destOrd="0" presId="urn:microsoft.com/office/officeart/2017/3/layout/DropPinTimeline"/>
    <dgm:cxn modelId="{BDAA3E5B-2771-47E6-B819-BE63994D3C3F}" type="presParOf" srcId="{76E35493-8266-416E-B20B-5C39EB47DC4E}" destId="{AA3E2D0E-0BE5-45E0-8D07-B5A0F20957CF}" srcOrd="2" destOrd="0" presId="urn:microsoft.com/office/officeart/2017/3/layout/DropPinTimeline"/>
    <dgm:cxn modelId="{B18B1237-1238-4066-AE2F-3949936E622A}" type="presParOf" srcId="{76E35493-8266-416E-B20B-5C39EB47DC4E}" destId="{B1F6E27D-38A2-43F6-B470-220913307C20}" srcOrd="3" destOrd="0" presId="urn:microsoft.com/office/officeart/2017/3/layout/DropPinTimeline"/>
    <dgm:cxn modelId="{C5C9F989-F026-48AC-9393-BBEB5A723817}" type="presParOf" srcId="{76E35493-8266-416E-B20B-5C39EB47DC4E}" destId="{6F0FBF24-3CEA-4326-9809-B9435380FED3}" srcOrd="4" destOrd="0" presId="urn:microsoft.com/office/officeart/2017/3/layout/DropPinTimeline"/>
    <dgm:cxn modelId="{CDD7A0C2-89CF-472E-BE0A-7BD8D02E5A8F}" type="presParOf" srcId="{76E35493-8266-416E-B20B-5C39EB47DC4E}" destId="{EB5FE7D5-91F4-4BA9-8109-483AA70BAAE3}" srcOrd="5" destOrd="0" presId="urn:microsoft.com/office/officeart/2017/3/layout/DropPinTimeline"/>
    <dgm:cxn modelId="{E68115D5-9B99-46D5-ADE3-5DB488C9B69B}" type="presParOf" srcId="{4C61771E-EC34-4151-B187-CE27913181CD}" destId="{08798946-BD3A-4FFB-BC95-DA18373BCE1C}" srcOrd="7" destOrd="0" presId="urn:microsoft.com/office/officeart/2017/3/layout/DropPinTimeline"/>
    <dgm:cxn modelId="{27B316AC-C8C9-4E48-A23B-70E3E672E510}" type="presParOf" srcId="{4C61771E-EC34-4151-B187-CE27913181CD}" destId="{1E0433AB-8DA3-4C17-9479-B7EDC16CD331}" srcOrd="8" destOrd="0" presId="urn:microsoft.com/office/officeart/2017/3/layout/DropPinTimeline"/>
    <dgm:cxn modelId="{925C063B-EB60-4D90-90C1-A96CAE53FD83}" type="presParOf" srcId="{1E0433AB-8DA3-4C17-9479-B7EDC16CD331}" destId="{EF237AD1-8AD6-4C7A-8217-4C20B2B22559}" srcOrd="0" destOrd="0" presId="urn:microsoft.com/office/officeart/2017/3/layout/DropPinTimeline"/>
    <dgm:cxn modelId="{51857F54-1015-4D0E-9CE8-47065FAC3FF7}" type="presParOf" srcId="{1E0433AB-8DA3-4C17-9479-B7EDC16CD331}" destId="{671DAFF3-E626-4A63-871B-072D424D0A54}" srcOrd="1" destOrd="0" presId="urn:microsoft.com/office/officeart/2017/3/layout/DropPinTimeline"/>
    <dgm:cxn modelId="{4F30E14E-E7E7-4A56-AD67-D71B75DC47FB}" type="presParOf" srcId="{671DAFF3-E626-4A63-871B-072D424D0A54}" destId="{14526125-EDE5-4181-9F03-7509BBECCEDA}" srcOrd="0" destOrd="0" presId="urn:microsoft.com/office/officeart/2017/3/layout/DropPinTimeline"/>
    <dgm:cxn modelId="{B5B60B8F-991B-4516-9AB2-F72D1CDB0625}" type="presParOf" srcId="{671DAFF3-E626-4A63-871B-072D424D0A54}" destId="{081051B7-12C9-40E3-82D7-9508854BE77F}" srcOrd="1" destOrd="0" presId="urn:microsoft.com/office/officeart/2017/3/layout/DropPinTimeline"/>
    <dgm:cxn modelId="{1E1E6355-A2CD-4FF4-97FF-64C8A0671292}" type="presParOf" srcId="{1E0433AB-8DA3-4C17-9479-B7EDC16CD331}" destId="{971211C2-CD25-42D4-8371-806F294F3366}" srcOrd="2" destOrd="0" presId="urn:microsoft.com/office/officeart/2017/3/layout/DropPinTimeline"/>
    <dgm:cxn modelId="{2B291CEB-F899-46EF-8ADB-686DB5AFB831}" type="presParOf" srcId="{1E0433AB-8DA3-4C17-9479-B7EDC16CD331}" destId="{C78643C9-EEAA-499B-8354-411F81AA7E90}" srcOrd="3" destOrd="0" presId="urn:microsoft.com/office/officeart/2017/3/layout/DropPinTimeline"/>
    <dgm:cxn modelId="{B65CF9EC-0967-427A-AF46-8A00EB35376A}" type="presParOf" srcId="{1E0433AB-8DA3-4C17-9479-B7EDC16CD331}" destId="{1E1AF9C7-FFC1-467D-8E12-3C10F3EC0B28}" srcOrd="4" destOrd="0" presId="urn:microsoft.com/office/officeart/2017/3/layout/DropPinTimeline"/>
    <dgm:cxn modelId="{25F11943-FB7D-42E3-9880-6D3A7BF256D0}" type="presParOf" srcId="{1E0433AB-8DA3-4C17-9479-B7EDC16CD331}" destId="{A98246F0-F319-404E-BB93-9F87A385BBB9}"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813FE8-854D-4DBE-9286-1F587B8461E0}" type="doc">
      <dgm:prSet loTypeId="urn:microsoft.com/office/officeart/2016/7/layout/LinearBlockProcessNumbered" loCatId="process" qsTypeId="urn:microsoft.com/office/officeart/2005/8/quickstyle/simple2" qsCatId="simple" csTypeId="urn:microsoft.com/office/officeart/2005/8/colors/colorful1" csCatId="colorful" phldr="1"/>
      <dgm:spPr/>
      <dgm:t>
        <a:bodyPr/>
        <a:lstStyle/>
        <a:p>
          <a:endParaRPr lang="en-US"/>
        </a:p>
      </dgm:t>
    </dgm:pt>
    <dgm:pt modelId="{13374786-361E-4253-A3D1-566DA30C73DD}">
      <dgm:prSet/>
      <dgm:spPr/>
      <dgm:t>
        <a:bodyPr/>
        <a:lstStyle/>
        <a:p>
          <a:r>
            <a:rPr lang="en-US" b="1" dirty="0"/>
            <a:t>Some observations</a:t>
          </a:r>
        </a:p>
      </dgm:t>
    </dgm:pt>
    <dgm:pt modelId="{A9E01C96-CFD4-494C-8CBC-3F1B50F803B0}" type="parTrans" cxnId="{D7AA91EF-758F-438C-BEDC-1EA51E23DC33}">
      <dgm:prSet/>
      <dgm:spPr/>
      <dgm:t>
        <a:bodyPr/>
        <a:lstStyle/>
        <a:p>
          <a:endParaRPr lang="en-US"/>
        </a:p>
      </dgm:t>
    </dgm:pt>
    <dgm:pt modelId="{8EFE53DD-EB6F-40EE-9322-0F64A261B01C}" type="sibTrans" cxnId="{D7AA91EF-758F-438C-BEDC-1EA51E23DC33}">
      <dgm:prSet phldrT="01" phldr="0"/>
      <dgm:spPr/>
      <dgm:t>
        <a:bodyPr/>
        <a:lstStyle/>
        <a:p>
          <a:r>
            <a:rPr lang="en-US"/>
            <a:t>01</a:t>
          </a:r>
        </a:p>
      </dgm:t>
    </dgm:pt>
    <dgm:pt modelId="{5BFFA409-BFDD-4E9C-9A70-E9F8C5DCA727}">
      <dgm:prSet/>
      <dgm:spPr/>
      <dgm:t>
        <a:bodyPr/>
        <a:lstStyle/>
        <a:p>
          <a:r>
            <a:rPr lang="en-US" b="1" dirty="0"/>
            <a:t>Views from experts on China’s housing market</a:t>
          </a:r>
        </a:p>
      </dgm:t>
    </dgm:pt>
    <dgm:pt modelId="{BEF90275-BB70-41D5-9BFE-FC540028282E}" type="parTrans" cxnId="{158385D3-A0B5-4E15-9B5B-F22227055ED1}">
      <dgm:prSet/>
      <dgm:spPr/>
      <dgm:t>
        <a:bodyPr/>
        <a:lstStyle/>
        <a:p>
          <a:endParaRPr lang="en-US"/>
        </a:p>
      </dgm:t>
    </dgm:pt>
    <dgm:pt modelId="{C138D36C-604C-40BB-9589-42ADE5E37E1E}" type="sibTrans" cxnId="{158385D3-A0B5-4E15-9B5B-F22227055ED1}">
      <dgm:prSet phldrT="02" phldr="0"/>
      <dgm:spPr/>
      <dgm:t>
        <a:bodyPr/>
        <a:lstStyle/>
        <a:p>
          <a:r>
            <a:rPr lang="en-US"/>
            <a:t>02</a:t>
          </a:r>
        </a:p>
      </dgm:t>
    </dgm:pt>
    <dgm:pt modelId="{CDE77F64-E402-416A-B21A-EDFBA0233F02}">
      <dgm:prSet/>
      <dgm:spPr/>
      <dgm:t>
        <a:bodyPr/>
        <a:lstStyle/>
        <a:p>
          <a:r>
            <a:rPr lang="en-US" b="1" dirty="0"/>
            <a:t>Views from the IMF on China’s housing market</a:t>
          </a:r>
        </a:p>
      </dgm:t>
    </dgm:pt>
    <dgm:pt modelId="{7D9300EF-A334-4E7B-8212-E55BC79B8919}" type="parTrans" cxnId="{8DF6B1A5-2978-4745-B5C4-CC5AACE54DBD}">
      <dgm:prSet/>
      <dgm:spPr/>
      <dgm:t>
        <a:bodyPr/>
        <a:lstStyle/>
        <a:p>
          <a:endParaRPr lang="en-US"/>
        </a:p>
      </dgm:t>
    </dgm:pt>
    <dgm:pt modelId="{5DF0CCCA-333D-4070-B013-228D5027BE84}" type="sibTrans" cxnId="{8DF6B1A5-2978-4745-B5C4-CC5AACE54DBD}">
      <dgm:prSet phldrT="03" phldr="0"/>
      <dgm:spPr/>
      <dgm:t>
        <a:bodyPr/>
        <a:lstStyle/>
        <a:p>
          <a:r>
            <a:rPr lang="en-US"/>
            <a:t>03</a:t>
          </a:r>
        </a:p>
      </dgm:t>
    </dgm:pt>
    <dgm:pt modelId="{070DF505-97E4-47E9-876E-3E0C93C14D08}">
      <dgm:prSet/>
      <dgm:spPr/>
      <dgm:t>
        <a:bodyPr/>
        <a:lstStyle/>
        <a:p>
          <a:r>
            <a:rPr lang="en-US" b="1" dirty="0"/>
            <a:t>Resources on China’s housing market</a:t>
          </a:r>
        </a:p>
      </dgm:t>
    </dgm:pt>
    <dgm:pt modelId="{6DE97A0A-9359-4F77-8AC1-736044CC1C3C}" type="parTrans" cxnId="{EE69B248-F5C0-4287-99E7-929E955BD742}">
      <dgm:prSet/>
      <dgm:spPr/>
      <dgm:t>
        <a:bodyPr/>
        <a:lstStyle/>
        <a:p>
          <a:endParaRPr lang="en-US"/>
        </a:p>
      </dgm:t>
    </dgm:pt>
    <dgm:pt modelId="{7A0DB401-8B8A-4766-AB0A-E91BFFC00225}" type="sibTrans" cxnId="{EE69B248-F5C0-4287-99E7-929E955BD742}">
      <dgm:prSet phldrT="04" phldr="0"/>
      <dgm:spPr/>
      <dgm:t>
        <a:bodyPr/>
        <a:lstStyle/>
        <a:p>
          <a:r>
            <a:rPr lang="en-US"/>
            <a:t>04</a:t>
          </a:r>
        </a:p>
      </dgm:t>
    </dgm:pt>
    <dgm:pt modelId="{EF407040-7E03-4617-B5D5-6925580FE972}" type="pres">
      <dgm:prSet presAssocID="{E6813FE8-854D-4DBE-9286-1F587B8461E0}" presName="Name0" presStyleCnt="0">
        <dgm:presLayoutVars>
          <dgm:animLvl val="lvl"/>
          <dgm:resizeHandles val="exact"/>
        </dgm:presLayoutVars>
      </dgm:prSet>
      <dgm:spPr/>
    </dgm:pt>
    <dgm:pt modelId="{6EE39ADF-F2AB-4A8B-895A-6F7BF97D84B6}" type="pres">
      <dgm:prSet presAssocID="{13374786-361E-4253-A3D1-566DA30C73DD}" presName="compositeNode" presStyleCnt="0">
        <dgm:presLayoutVars>
          <dgm:bulletEnabled val="1"/>
        </dgm:presLayoutVars>
      </dgm:prSet>
      <dgm:spPr/>
    </dgm:pt>
    <dgm:pt modelId="{4360F3C2-9E02-4443-B07A-4BC4C6FE9A44}" type="pres">
      <dgm:prSet presAssocID="{13374786-361E-4253-A3D1-566DA30C73DD}" presName="bgRect" presStyleLbl="alignNode1" presStyleIdx="0" presStyleCnt="4"/>
      <dgm:spPr/>
    </dgm:pt>
    <dgm:pt modelId="{BA05B6CE-F3DA-4833-B39A-6C4AD2F1ADBF}" type="pres">
      <dgm:prSet presAssocID="{8EFE53DD-EB6F-40EE-9322-0F64A261B01C}" presName="sibTransNodeRect" presStyleLbl="alignNode1" presStyleIdx="0" presStyleCnt="4">
        <dgm:presLayoutVars>
          <dgm:chMax val="0"/>
          <dgm:bulletEnabled val="1"/>
        </dgm:presLayoutVars>
      </dgm:prSet>
      <dgm:spPr/>
    </dgm:pt>
    <dgm:pt modelId="{0DCFE36D-4E89-4D40-A277-D4057E898F1D}" type="pres">
      <dgm:prSet presAssocID="{13374786-361E-4253-A3D1-566DA30C73DD}" presName="nodeRect" presStyleLbl="alignNode1" presStyleIdx="0" presStyleCnt="4">
        <dgm:presLayoutVars>
          <dgm:bulletEnabled val="1"/>
        </dgm:presLayoutVars>
      </dgm:prSet>
      <dgm:spPr/>
    </dgm:pt>
    <dgm:pt modelId="{AF302710-C3F2-4FCD-B5D5-9AED29BD755B}" type="pres">
      <dgm:prSet presAssocID="{8EFE53DD-EB6F-40EE-9322-0F64A261B01C}" presName="sibTrans" presStyleCnt="0"/>
      <dgm:spPr/>
    </dgm:pt>
    <dgm:pt modelId="{054A7FC4-B4D7-4B2A-9181-13D93730BC62}" type="pres">
      <dgm:prSet presAssocID="{5BFFA409-BFDD-4E9C-9A70-E9F8C5DCA727}" presName="compositeNode" presStyleCnt="0">
        <dgm:presLayoutVars>
          <dgm:bulletEnabled val="1"/>
        </dgm:presLayoutVars>
      </dgm:prSet>
      <dgm:spPr/>
    </dgm:pt>
    <dgm:pt modelId="{E3D6920F-EF0B-425E-961D-F2DE11430E07}" type="pres">
      <dgm:prSet presAssocID="{5BFFA409-BFDD-4E9C-9A70-E9F8C5DCA727}" presName="bgRect" presStyleLbl="alignNode1" presStyleIdx="1" presStyleCnt="4"/>
      <dgm:spPr/>
    </dgm:pt>
    <dgm:pt modelId="{207F2CDA-05CF-41DD-BA05-44054A0BBD12}" type="pres">
      <dgm:prSet presAssocID="{C138D36C-604C-40BB-9589-42ADE5E37E1E}" presName="sibTransNodeRect" presStyleLbl="alignNode1" presStyleIdx="1" presStyleCnt="4">
        <dgm:presLayoutVars>
          <dgm:chMax val="0"/>
          <dgm:bulletEnabled val="1"/>
        </dgm:presLayoutVars>
      </dgm:prSet>
      <dgm:spPr/>
    </dgm:pt>
    <dgm:pt modelId="{B86FF626-64EC-4B64-9D65-6FDEF76A2564}" type="pres">
      <dgm:prSet presAssocID="{5BFFA409-BFDD-4E9C-9A70-E9F8C5DCA727}" presName="nodeRect" presStyleLbl="alignNode1" presStyleIdx="1" presStyleCnt="4">
        <dgm:presLayoutVars>
          <dgm:bulletEnabled val="1"/>
        </dgm:presLayoutVars>
      </dgm:prSet>
      <dgm:spPr/>
    </dgm:pt>
    <dgm:pt modelId="{91DD71BB-F9C6-406F-9BE1-BD6932BD32E2}" type="pres">
      <dgm:prSet presAssocID="{C138D36C-604C-40BB-9589-42ADE5E37E1E}" presName="sibTrans" presStyleCnt="0"/>
      <dgm:spPr/>
    </dgm:pt>
    <dgm:pt modelId="{E7B897F7-8032-484F-AA60-7DA711569C3F}" type="pres">
      <dgm:prSet presAssocID="{CDE77F64-E402-416A-B21A-EDFBA0233F02}" presName="compositeNode" presStyleCnt="0">
        <dgm:presLayoutVars>
          <dgm:bulletEnabled val="1"/>
        </dgm:presLayoutVars>
      </dgm:prSet>
      <dgm:spPr/>
    </dgm:pt>
    <dgm:pt modelId="{8DD6FDBF-716A-407A-8C30-9BD7724440C0}" type="pres">
      <dgm:prSet presAssocID="{CDE77F64-E402-416A-B21A-EDFBA0233F02}" presName="bgRect" presStyleLbl="alignNode1" presStyleIdx="2" presStyleCnt="4"/>
      <dgm:spPr/>
    </dgm:pt>
    <dgm:pt modelId="{D31357E6-1BA3-4B33-A1AC-93CC451E97DD}" type="pres">
      <dgm:prSet presAssocID="{5DF0CCCA-333D-4070-B013-228D5027BE84}" presName="sibTransNodeRect" presStyleLbl="alignNode1" presStyleIdx="2" presStyleCnt="4">
        <dgm:presLayoutVars>
          <dgm:chMax val="0"/>
          <dgm:bulletEnabled val="1"/>
        </dgm:presLayoutVars>
      </dgm:prSet>
      <dgm:spPr/>
    </dgm:pt>
    <dgm:pt modelId="{8B489DBF-D9FD-4108-940D-301F510E94D8}" type="pres">
      <dgm:prSet presAssocID="{CDE77F64-E402-416A-B21A-EDFBA0233F02}" presName="nodeRect" presStyleLbl="alignNode1" presStyleIdx="2" presStyleCnt="4">
        <dgm:presLayoutVars>
          <dgm:bulletEnabled val="1"/>
        </dgm:presLayoutVars>
      </dgm:prSet>
      <dgm:spPr/>
    </dgm:pt>
    <dgm:pt modelId="{FFF6AD65-FFE7-47CA-836B-AD0C8C79A1BD}" type="pres">
      <dgm:prSet presAssocID="{5DF0CCCA-333D-4070-B013-228D5027BE84}" presName="sibTrans" presStyleCnt="0"/>
      <dgm:spPr/>
    </dgm:pt>
    <dgm:pt modelId="{C0D8EA50-17BC-43C3-8A21-918B2CAB78B1}" type="pres">
      <dgm:prSet presAssocID="{070DF505-97E4-47E9-876E-3E0C93C14D08}" presName="compositeNode" presStyleCnt="0">
        <dgm:presLayoutVars>
          <dgm:bulletEnabled val="1"/>
        </dgm:presLayoutVars>
      </dgm:prSet>
      <dgm:spPr/>
    </dgm:pt>
    <dgm:pt modelId="{421F1555-281F-46D6-B4CD-BD152AB963B9}" type="pres">
      <dgm:prSet presAssocID="{070DF505-97E4-47E9-876E-3E0C93C14D08}" presName="bgRect" presStyleLbl="alignNode1" presStyleIdx="3" presStyleCnt="4"/>
      <dgm:spPr/>
    </dgm:pt>
    <dgm:pt modelId="{4CCE27EE-B4BE-459F-B0A3-505C7948FE27}" type="pres">
      <dgm:prSet presAssocID="{7A0DB401-8B8A-4766-AB0A-E91BFFC00225}" presName="sibTransNodeRect" presStyleLbl="alignNode1" presStyleIdx="3" presStyleCnt="4">
        <dgm:presLayoutVars>
          <dgm:chMax val="0"/>
          <dgm:bulletEnabled val="1"/>
        </dgm:presLayoutVars>
      </dgm:prSet>
      <dgm:spPr/>
    </dgm:pt>
    <dgm:pt modelId="{FD4057BA-346E-47FB-9919-80A4C6117975}" type="pres">
      <dgm:prSet presAssocID="{070DF505-97E4-47E9-876E-3E0C93C14D08}" presName="nodeRect" presStyleLbl="alignNode1" presStyleIdx="3" presStyleCnt="4">
        <dgm:presLayoutVars>
          <dgm:bulletEnabled val="1"/>
        </dgm:presLayoutVars>
      </dgm:prSet>
      <dgm:spPr/>
    </dgm:pt>
  </dgm:ptLst>
  <dgm:cxnLst>
    <dgm:cxn modelId="{BCB1652F-3C00-4731-9F4C-8290028D732E}" type="presOf" srcId="{070DF505-97E4-47E9-876E-3E0C93C14D08}" destId="{FD4057BA-346E-47FB-9919-80A4C6117975}" srcOrd="1" destOrd="0" presId="urn:microsoft.com/office/officeart/2016/7/layout/LinearBlockProcessNumbered"/>
    <dgm:cxn modelId="{EE69B248-F5C0-4287-99E7-929E955BD742}" srcId="{E6813FE8-854D-4DBE-9286-1F587B8461E0}" destId="{070DF505-97E4-47E9-876E-3E0C93C14D08}" srcOrd="3" destOrd="0" parTransId="{6DE97A0A-9359-4F77-8AC1-736044CC1C3C}" sibTransId="{7A0DB401-8B8A-4766-AB0A-E91BFFC00225}"/>
    <dgm:cxn modelId="{33AE5250-8ED0-43E6-AB08-3719198B6968}" type="presOf" srcId="{7A0DB401-8B8A-4766-AB0A-E91BFFC00225}" destId="{4CCE27EE-B4BE-459F-B0A3-505C7948FE27}" srcOrd="0" destOrd="0" presId="urn:microsoft.com/office/officeart/2016/7/layout/LinearBlockProcessNumbered"/>
    <dgm:cxn modelId="{826ABC50-D4DC-43F6-89DB-FD8478285301}" type="presOf" srcId="{070DF505-97E4-47E9-876E-3E0C93C14D08}" destId="{421F1555-281F-46D6-B4CD-BD152AB963B9}" srcOrd="0" destOrd="0" presId="urn:microsoft.com/office/officeart/2016/7/layout/LinearBlockProcessNumbered"/>
    <dgm:cxn modelId="{358AE375-78CE-40CB-972E-98A8B11F0307}" type="presOf" srcId="{CDE77F64-E402-416A-B21A-EDFBA0233F02}" destId="{8DD6FDBF-716A-407A-8C30-9BD7724440C0}" srcOrd="0" destOrd="0" presId="urn:microsoft.com/office/officeart/2016/7/layout/LinearBlockProcessNumbered"/>
    <dgm:cxn modelId="{09832F8B-A89F-4736-A137-6F2B41807C03}" type="presOf" srcId="{13374786-361E-4253-A3D1-566DA30C73DD}" destId="{0DCFE36D-4E89-4D40-A277-D4057E898F1D}" srcOrd="1" destOrd="0" presId="urn:microsoft.com/office/officeart/2016/7/layout/LinearBlockProcessNumbered"/>
    <dgm:cxn modelId="{49230692-1B91-4A5F-A2F3-30BDA4BBF24A}" type="presOf" srcId="{5BFFA409-BFDD-4E9C-9A70-E9F8C5DCA727}" destId="{B86FF626-64EC-4B64-9D65-6FDEF76A2564}" srcOrd="1" destOrd="0" presId="urn:microsoft.com/office/officeart/2016/7/layout/LinearBlockProcessNumbered"/>
    <dgm:cxn modelId="{D1B27F96-4CC4-42C0-BFD8-733C7383BA28}" type="presOf" srcId="{5BFFA409-BFDD-4E9C-9A70-E9F8C5DCA727}" destId="{E3D6920F-EF0B-425E-961D-F2DE11430E07}" srcOrd="0" destOrd="0" presId="urn:microsoft.com/office/officeart/2016/7/layout/LinearBlockProcessNumbered"/>
    <dgm:cxn modelId="{7CA48596-7AC6-433A-9054-F4C351318460}" type="presOf" srcId="{C138D36C-604C-40BB-9589-42ADE5E37E1E}" destId="{207F2CDA-05CF-41DD-BA05-44054A0BBD12}" srcOrd="0" destOrd="0" presId="urn:microsoft.com/office/officeart/2016/7/layout/LinearBlockProcessNumbered"/>
    <dgm:cxn modelId="{F00AAA9B-1A14-4B2F-9290-C3DC8819DAB9}" type="presOf" srcId="{13374786-361E-4253-A3D1-566DA30C73DD}" destId="{4360F3C2-9E02-4443-B07A-4BC4C6FE9A44}" srcOrd="0" destOrd="0" presId="urn:microsoft.com/office/officeart/2016/7/layout/LinearBlockProcessNumbered"/>
    <dgm:cxn modelId="{8DF6B1A5-2978-4745-B5C4-CC5AACE54DBD}" srcId="{E6813FE8-854D-4DBE-9286-1F587B8461E0}" destId="{CDE77F64-E402-416A-B21A-EDFBA0233F02}" srcOrd="2" destOrd="0" parTransId="{7D9300EF-A334-4E7B-8212-E55BC79B8919}" sibTransId="{5DF0CCCA-333D-4070-B013-228D5027BE84}"/>
    <dgm:cxn modelId="{AB9B57AE-7CF8-41EF-B234-BD19D2C0F650}" type="presOf" srcId="{8EFE53DD-EB6F-40EE-9322-0F64A261B01C}" destId="{BA05B6CE-F3DA-4833-B39A-6C4AD2F1ADBF}" srcOrd="0" destOrd="0" presId="urn:microsoft.com/office/officeart/2016/7/layout/LinearBlockProcessNumbered"/>
    <dgm:cxn modelId="{158385D3-A0B5-4E15-9B5B-F22227055ED1}" srcId="{E6813FE8-854D-4DBE-9286-1F587B8461E0}" destId="{5BFFA409-BFDD-4E9C-9A70-E9F8C5DCA727}" srcOrd="1" destOrd="0" parTransId="{BEF90275-BB70-41D5-9BFE-FC540028282E}" sibTransId="{C138D36C-604C-40BB-9589-42ADE5E37E1E}"/>
    <dgm:cxn modelId="{5A4BC6E9-625E-4A2F-9507-3A8C8D482A19}" type="presOf" srcId="{CDE77F64-E402-416A-B21A-EDFBA0233F02}" destId="{8B489DBF-D9FD-4108-940D-301F510E94D8}" srcOrd="1" destOrd="0" presId="urn:microsoft.com/office/officeart/2016/7/layout/LinearBlockProcessNumbered"/>
    <dgm:cxn modelId="{785521EB-B1DE-4514-902F-4751E824DAE6}" type="presOf" srcId="{E6813FE8-854D-4DBE-9286-1F587B8461E0}" destId="{EF407040-7E03-4617-B5D5-6925580FE972}" srcOrd="0" destOrd="0" presId="urn:microsoft.com/office/officeart/2016/7/layout/LinearBlockProcessNumbered"/>
    <dgm:cxn modelId="{D7AA91EF-758F-438C-BEDC-1EA51E23DC33}" srcId="{E6813FE8-854D-4DBE-9286-1F587B8461E0}" destId="{13374786-361E-4253-A3D1-566DA30C73DD}" srcOrd="0" destOrd="0" parTransId="{A9E01C96-CFD4-494C-8CBC-3F1B50F803B0}" sibTransId="{8EFE53DD-EB6F-40EE-9322-0F64A261B01C}"/>
    <dgm:cxn modelId="{A675D4F3-1B70-40FE-BA58-AAC3839D112B}" type="presOf" srcId="{5DF0CCCA-333D-4070-B013-228D5027BE84}" destId="{D31357E6-1BA3-4B33-A1AC-93CC451E97DD}" srcOrd="0" destOrd="0" presId="urn:microsoft.com/office/officeart/2016/7/layout/LinearBlockProcessNumbered"/>
    <dgm:cxn modelId="{E6F43E81-E8D2-4F9B-BD2C-83B31AD84F53}" type="presParOf" srcId="{EF407040-7E03-4617-B5D5-6925580FE972}" destId="{6EE39ADF-F2AB-4A8B-895A-6F7BF97D84B6}" srcOrd="0" destOrd="0" presId="urn:microsoft.com/office/officeart/2016/7/layout/LinearBlockProcessNumbered"/>
    <dgm:cxn modelId="{870CDDD7-B7D8-46C3-A905-14EACA18E6DD}" type="presParOf" srcId="{6EE39ADF-F2AB-4A8B-895A-6F7BF97D84B6}" destId="{4360F3C2-9E02-4443-B07A-4BC4C6FE9A44}" srcOrd="0" destOrd="0" presId="urn:microsoft.com/office/officeart/2016/7/layout/LinearBlockProcessNumbered"/>
    <dgm:cxn modelId="{F1DC2BF0-A285-4403-AC35-84AF8E57E716}" type="presParOf" srcId="{6EE39ADF-F2AB-4A8B-895A-6F7BF97D84B6}" destId="{BA05B6CE-F3DA-4833-B39A-6C4AD2F1ADBF}" srcOrd="1" destOrd="0" presId="urn:microsoft.com/office/officeart/2016/7/layout/LinearBlockProcessNumbered"/>
    <dgm:cxn modelId="{86E80875-C1D5-4CC6-B51C-384A1303B370}" type="presParOf" srcId="{6EE39ADF-F2AB-4A8B-895A-6F7BF97D84B6}" destId="{0DCFE36D-4E89-4D40-A277-D4057E898F1D}" srcOrd="2" destOrd="0" presId="urn:microsoft.com/office/officeart/2016/7/layout/LinearBlockProcessNumbered"/>
    <dgm:cxn modelId="{CFCB91B8-7121-4006-9AEC-D8EDD92309B4}" type="presParOf" srcId="{EF407040-7E03-4617-B5D5-6925580FE972}" destId="{AF302710-C3F2-4FCD-B5D5-9AED29BD755B}" srcOrd="1" destOrd="0" presId="urn:microsoft.com/office/officeart/2016/7/layout/LinearBlockProcessNumbered"/>
    <dgm:cxn modelId="{69A449D9-9DC1-47F9-A15F-86FA40F48200}" type="presParOf" srcId="{EF407040-7E03-4617-B5D5-6925580FE972}" destId="{054A7FC4-B4D7-4B2A-9181-13D93730BC62}" srcOrd="2" destOrd="0" presId="urn:microsoft.com/office/officeart/2016/7/layout/LinearBlockProcessNumbered"/>
    <dgm:cxn modelId="{A4727B94-CA2C-482A-BC10-63B8E3F82B84}" type="presParOf" srcId="{054A7FC4-B4D7-4B2A-9181-13D93730BC62}" destId="{E3D6920F-EF0B-425E-961D-F2DE11430E07}" srcOrd="0" destOrd="0" presId="urn:microsoft.com/office/officeart/2016/7/layout/LinearBlockProcessNumbered"/>
    <dgm:cxn modelId="{B4B633D8-B42E-4000-8995-3FD3F1CDCA55}" type="presParOf" srcId="{054A7FC4-B4D7-4B2A-9181-13D93730BC62}" destId="{207F2CDA-05CF-41DD-BA05-44054A0BBD12}" srcOrd="1" destOrd="0" presId="urn:microsoft.com/office/officeart/2016/7/layout/LinearBlockProcessNumbered"/>
    <dgm:cxn modelId="{CD838A93-EB3A-40DC-BED3-6C76E4F8673A}" type="presParOf" srcId="{054A7FC4-B4D7-4B2A-9181-13D93730BC62}" destId="{B86FF626-64EC-4B64-9D65-6FDEF76A2564}" srcOrd="2" destOrd="0" presId="urn:microsoft.com/office/officeart/2016/7/layout/LinearBlockProcessNumbered"/>
    <dgm:cxn modelId="{1F458A2C-BD6D-4BC5-8A1A-45D57B162B6C}" type="presParOf" srcId="{EF407040-7E03-4617-B5D5-6925580FE972}" destId="{91DD71BB-F9C6-406F-9BE1-BD6932BD32E2}" srcOrd="3" destOrd="0" presId="urn:microsoft.com/office/officeart/2016/7/layout/LinearBlockProcessNumbered"/>
    <dgm:cxn modelId="{14F883A4-1F98-4658-9FD6-8BBE468B1502}" type="presParOf" srcId="{EF407040-7E03-4617-B5D5-6925580FE972}" destId="{E7B897F7-8032-484F-AA60-7DA711569C3F}" srcOrd="4" destOrd="0" presId="urn:microsoft.com/office/officeart/2016/7/layout/LinearBlockProcessNumbered"/>
    <dgm:cxn modelId="{6AA955F6-766C-4BB6-BC18-D5BD876D1896}" type="presParOf" srcId="{E7B897F7-8032-484F-AA60-7DA711569C3F}" destId="{8DD6FDBF-716A-407A-8C30-9BD7724440C0}" srcOrd="0" destOrd="0" presId="urn:microsoft.com/office/officeart/2016/7/layout/LinearBlockProcessNumbered"/>
    <dgm:cxn modelId="{6B618DA8-9A6E-4492-BA02-FD43FFF8939B}" type="presParOf" srcId="{E7B897F7-8032-484F-AA60-7DA711569C3F}" destId="{D31357E6-1BA3-4B33-A1AC-93CC451E97DD}" srcOrd="1" destOrd="0" presId="urn:microsoft.com/office/officeart/2016/7/layout/LinearBlockProcessNumbered"/>
    <dgm:cxn modelId="{A340A841-AF8E-4939-9CC4-A66872F41894}" type="presParOf" srcId="{E7B897F7-8032-484F-AA60-7DA711569C3F}" destId="{8B489DBF-D9FD-4108-940D-301F510E94D8}" srcOrd="2" destOrd="0" presId="urn:microsoft.com/office/officeart/2016/7/layout/LinearBlockProcessNumbered"/>
    <dgm:cxn modelId="{546ACA2A-C2C1-4FD2-A1C7-8BD84EAB0226}" type="presParOf" srcId="{EF407040-7E03-4617-B5D5-6925580FE972}" destId="{FFF6AD65-FFE7-47CA-836B-AD0C8C79A1BD}" srcOrd="5" destOrd="0" presId="urn:microsoft.com/office/officeart/2016/7/layout/LinearBlockProcessNumbered"/>
    <dgm:cxn modelId="{E88C46FC-2017-4749-A72C-F2CD254DB8C4}" type="presParOf" srcId="{EF407040-7E03-4617-B5D5-6925580FE972}" destId="{C0D8EA50-17BC-43C3-8A21-918B2CAB78B1}" srcOrd="6" destOrd="0" presId="urn:microsoft.com/office/officeart/2016/7/layout/LinearBlockProcessNumbered"/>
    <dgm:cxn modelId="{321A65AB-61E0-484D-9D71-EA936CB84D22}" type="presParOf" srcId="{C0D8EA50-17BC-43C3-8A21-918B2CAB78B1}" destId="{421F1555-281F-46D6-B4CD-BD152AB963B9}" srcOrd="0" destOrd="0" presId="urn:microsoft.com/office/officeart/2016/7/layout/LinearBlockProcessNumbered"/>
    <dgm:cxn modelId="{E6404E83-00ED-4D64-A571-48D695D0A600}" type="presParOf" srcId="{C0D8EA50-17BC-43C3-8A21-918B2CAB78B1}" destId="{4CCE27EE-B4BE-459F-B0A3-505C7948FE27}" srcOrd="1" destOrd="0" presId="urn:microsoft.com/office/officeart/2016/7/layout/LinearBlockProcessNumbered"/>
    <dgm:cxn modelId="{039CF13D-022F-416D-A30C-600BFF206C24}" type="presParOf" srcId="{C0D8EA50-17BC-43C3-8A21-918B2CAB78B1}" destId="{FD4057BA-346E-47FB-9919-80A4C6117975}"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813FE8-854D-4DBE-9286-1F587B8461E0}" type="doc">
      <dgm:prSet loTypeId="urn:microsoft.com/office/officeart/2016/7/layout/LinearBlockProcessNumbered" loCatId="process" qsTypeId="urn:microsoft.com/office/officeart/2005/8/quickstyle/simple2" qsCatId="simple" csTypeId="urn:microsoft.com/office/officeart/2005/8/colors/colorful1" csCatId="colorful" phldr="1"/>
      <dgm:spPr/>
      <dgm:t>
        <a:bodyPr/>
        <a:lstStyle/>
        <a:p>
          <a:endParaRPr lang="en-US"/>
        </a:p>
      </dgm:t>
    </dgm:pt>
    <dgm:pt modelId="{13374786-361E-4253-A3D1-566DA30C73DD}">
      <dgm:prSet/>
      <dgm:spPr>
        <a:solidFill>
          <a:schemeClr val="tx1">
            <a:lumMod val="65000"/>
            <a:lumOff val="35000"/>
          </a:schemeClr>
        </a:solidFill>
        <a:ln>
          <a:solidFill>
            <a:schemeClr val="tx1">
              <a:lumMod val="65000"/>
              <a:lumOff val="35000"/>
            </a:schemeClr>
          </a:solidFill>
        </a:ln>
      </dgm:spPr>
      <dgm:t>
        <a:bodyPr/>
        <a:lstStyle/>
        <a:p>
          <a:r>
            <a:rPr lang="en-US" b="1" dirty="0"/>
            <a:t>Some observations</a:t>
          </a:r>
        </a:p>
      </dgm:t>
    </dgm:pt>
    <dgm:pt modelId="{A9E01C96-CFD4-494C-8CBC-3F1B50F803B0}" type="parTrans" cxnId="{D7AA91EF-758F-438C-BEDC-1EA51E23DC33}">
      <dgm:prSet/>
      <dgm:spPr/>
      <dgm:t>
        <a:bodyPr/>
        <a:lstStyle/>
        <a:p>
          <a:endParaRPr lang="en-US"/>
        </a:p>
      </dgm:t>
    </dgm:pt>
    <dgm:pt modelId="{8EFE53DD-EB6F-40EE-9322-0F64A261B01C}" type="sibTrans" cxnId="{D7AA91EF-758F-438C-BEDC-1EA51E23DC33}">
      <dgm:prSet phldrT="01" phldr="0"/>
      <dgm:spPr/>
      <dgm:t>
        <a:bodyPr/>
        <a:lstStyle/>
        <a:p>
          <a:r>
            <a:rPr lang="en-US"/>
            <a:t>01</a:t>
          </a:r>
        </a:p>
      </dgm:t>
    </dgm:pt>
    <dgm:pt modelId="{5BFFA409-BFDD-4E9C-9A70-E9F8C5DCA727}">
      <dgm:prSet/>
      <dgm:spPr/>
      <dgm:t>
        <a:bodyPr/>
        <a:lstStyle/>
        <a:p>
          <a:r>
            <a:rPr lang="en-US" b="1" dirty="0"/>
            <a:t>Views from experts on China’s housing market</a:t>
          </a:r>
        </a:p>
      </dgm:t>
    </dgm:pt>
    <dgm:pt modelId="{BEF90275-BB70-41D5-9BFE-FC540028282E}" type="parTrans" cxnId="{158385D3-A0B5-4E15-9B5B-F22227055ED1}">
      <dgm:prSet/>
      <dgm:spPr/>
      <dgm:t>
        <a:bodyPr/>
        <a:lstStyle/>
        <a:p>
          <a:endParaRPr lang="en-US"/>
        </a:p>
      </dgm:t>
    </dgm:pt>
    <dgm:pt modelId="{C138D36C-604C-40BB-9589-42ADE5E37E1E}" type="sibTrans" cxnId="{158385D3-A0B5-4E15-9B5B-F22227055ED1}">
      <dgm:prSet phldrT="02" phldr="0"/>
      <dgm:spPr/>
      <dgm:t>
        <a:bodyPr/>
        <a:lstStyle/>
        <a:p>
          <a:r>
            <a:rPr lang="en-US"/>
            <a:t>02</a:t>
          </a:r>
        </a:p>
      </dgm:t>
    </dgm:pt>
    <dgm:pt modelId="{CDE77F64-E402-416A-B21A-EDFBA0233F02}">
      <dgm:prSet/>
      <dgm:spPr>
        <a:solidFill>
          <a:schemeClr val="tx1">
            <a:lumMod val="65000"/>
            <a:lumOff val="35000"/>
          </a:schemeClr>
        </a:solidFill>
        <a:ln>
          <a:solidFill>
            <a:schemeClr val="tx1">
              <a:lumMod val="65000"/>
              <a:lumOff val="35000"/>
            </a:schemeClr>
          </a:solidFill>
        </a:ln>
      </dgm:spPr>
      <dgm:t>
        <a:bodyPr/>
        <a:lstStyle/>
        <a:p>
          <a:r>
            <a:rPr lang="en-US" b="1" dirty="0"/>
            <a:t>Views from the IMF on China’s housing market</a:t>
          </a:r>
        </a:p>
      </dgm:t>
    </dgm:pt>
    <dgm:pt modelId="{7D9300EF-A334-4E7B-8212-E55BC79B8919}" type="parTrans" cxnId="{8DF6B1A5-2978-4745-B5C4-CC5AACE54DBD}">
      <dgm:prSet/>
      <dgm:spPr/>
      <dgm:t>
        <a:bodyPr/>
        <a:lstStyle/>
        <a:p>
          <a:endParaRPr lang="en-US"/>
        </a:p>
      </dgm:t>
    </dgm:pt>
    <dgm:pt modelId="{5DF0CCCA-333D-4070-B013-228D5027BE84}" type="sibTrans" cxnId="{8DF6B1A5-2978-4745-B5C4-CC5AACE54DBD}">
      <dgm:prSet phldrT="03" phldr="0"/>
      <dgm:spPr/>
      <dgm:t>
        <a:bodyPr/>
        <a:lstStyle/>
        <a:p>
          <a:r>
            <a:rPr lang="en-US"/>
            <a:t>03</a:t>
          </a:r>
        </a:p>
      </dgm:t>
    </dgm:pt>
    <dgm:pt modelId="{070DF505-97E4-47E9-876E-3E0C93C14D08}">
      <dgm:prSet/>
      <dgm:spPr>
        <a:solidFill>
          <a:schemeClr val="tx1">
            <a:lumMod val="65000"/>
            <a:lumOff val="35000"/>
          </a:schemeClr>
        </a:solidFill>
        <a:ln>
          <a:solidFill>
            <a:schemeClr val="tx1">
              <a:lumMod val="65000"/>
              <a:lumOff val="35000"/>
            </a:schemeClr>
          </a:solidFill>
        </a:ln>
      </dgm:spPr>
      <dgm:t>
        <a:bodyPr/>
        <a:lstStyle/>
        <a:p>
          <a:r>
            <a:rPr lang="en-US" b="1" dirty="0"/>
            <a:t>Resources on China’s housing market</a:t>
          </a:r>
        </a:p>
      </dgm:t>
    </dgm:pt>
    <dgm:pt modelId="{6DE97A0A-9359-4F77-8AC1-736044CC1C3C}" type="parTrans" cxnId="{EE69B248-F5C0-4287-99E7-929E955BD742}">
      <dgm:prSet/>
      <dgm:spPr/>
      <dgm:t>
        <a:bodyPr/>
        <a:lstStyle/>
        <a:p>
          <a:endParaRPr lang="en-US"/>
        </a:p>
      </dgm:t>
    </dgm:pt>
    <dgm:pt modelId="{7A0DB401-8B8A-4766-AB0A-E91BFFC00225}" type="sibTrans" cxnId="{EE69B248-F5C0-4287-99E7-929E955BD742}">
      <dgm:prSet phldrT="04" phldr="0"/>
      <dgm:spPr/>
      <dgm:t>
        <a:bodyPr/>
        <a:lstStyle/>
        <a:p>
          <a:r>
            <a:rPr lang="en-US"/>
            <a:t>04</a:t>
          </a:r>
        </a:p>
      </dgm:t>
    </dgm:pt>
    <dgm:pt modelId="{EF407040-7E03-4617-B5D5-6925580FE972}" type="pres">
      <dgm:prSet presAssocID="{E6813FE8-854D-4DBE-9286-1F587B8461E0}" presName="Name0" presStyleCnt="0">
        <dgm:presLayoutVars>
          <dgm:animLvl val="lvl"/>
          <dgm:resizeHandles val="exact"/>
        </dgm:presLayoutVars>
      </dgm:prSet>
      <dgm:spPr/>
    </dgm:pt>
    <dgm:pt modelId="{6EE39ADF-F2AB-4A8B-895A-6F7BF97D84B6}" type="pres">
      <dgm:prSet presAssocID="{13374786-361E-4253-A3D1-566DA30C73DD}" presName="compositeNode" presStyleCnt="0">
        <dgm:presLayoutVars>
          <dgm:bulletEnabled val="1"/>
        </dgm:presLayoutVars>
      </dgm:prSet>
      <dgm:spPr/>
    </dgm:pt>
    <dgm:pt modelId="{4360F3C2-9E02-4443-B07A-4BC4C6FE9A44}" type="pres">
      <dgm:prSet presAssocID="{13374786-361E-4253-A3D1-566DA30C73DD}" presName="bgRect" presStyleLbl="alignNode1" presStyleIdx="0" presStyleCnt="4"/>
      <dgm:spPr/>
    </dgm:pt>
    <dgm:pt modelId="{BA05B6CE-F3DA-4833-B39A-6C4AD2F1ADBF}" type="pres">
      <dgm:prSet presAssocID="{8EFE53DD-EB6F-40EE-9322-0F64A261B01C}" presName="sibTransNodeRect" presStyleLbl="alignNode1" presStyleIdx="0" presStyleCnt="4">
        <dgm:presLayoutVars>
          <dgm:chMax val="0"/>
          <dgm:bulletEnabled val="1"/>
        </dgm:presLayoutVars>
      </dgm:prSet>
      <dgm:spPr/>
    </dgm:pt>
    <dgm:pt modelId="{0DCFE36D-4E89-4D40-A277-D4057E898F1D}" type="pres">
      <dgm:prSet presAssocID="{13374786-361E-4253-A3D1-566DA30C73DD}" presName="nodeRect" presStyleLbl="alignNode1" presStyleIdx="0" presStyleCnt="4">
        <dgm:presLayoutVars>
          <dgm:bulletEnabled val="1"/>
        </dgm:presLayoutVars>
      </dgm:prSet>
      <dgm:spPr/>
    </dgm:pt>
    <dgm:pt modelId="{AF302710-C3F2-4FCD-B5D5-9AED29BD755B}" type="pres">
      <dgm:prSet presAssocID="{8EFE53DD-EB6F-40EE-9322-0F64A261B01C}" presName="sibTrans" presStyleCnt="0"/>
      <dgm:spPr/>
    </dgm:pt>
    <dgm:pt modelId="{054A7FC4-B4D7-4B2A-9181-13D93730BC62}" type="pres">
      <dgm:prSet presAssocID="{5BFFA409-BFDD-4E9C-9A70-E9F8C5DCA727}" presName="compositeNode" presStyleCnt="0">
        <dgm:presLayoutVars>
          <dgm:bulletEnabled val="1"/>
        </dgm:presLayoutVars>
      </dgm:prSet>
      <dgm:spPr/>
    </dgm:pt>
    <dgm:pt modelId="{E3D6920F-EF0B-425E-961D-F2DE11430E07}" type="pres">
      <dgm:prSet presAssocID="{5BFFA409-BFDD-4E9C-9A70-E9F8C5DCA727}" presName="bgRect" presStyleLbl="alignNode1" presStyleIdx="1" presStyleCnt="4"/>
      <dgm:spPr/>
    </dgm:pt>
    <dgm:pt modelId="{207F2CDA-05CF-41DD-BA05-44054A0BBD12}" type="pres">
      <dgm:prSet presAssocID="{C138D36C-604C-40BB-9589-42ADE5E37E1E}" presName="sibTransNodeRect" presStyleLbl="alignNode1" presStyleIdx="1" presStyleCnt="4">
        <dgm:presLayoutVars>
          <dgm:chMax val="0"/>
          <dgm:bulletEnabled val="1"/>
        </dgm:presLayoutVars>
      </dgm:prSet>
      <dgm:spPr/>
    </dgm:pt>
    <dgm:pt modelId="{B86FF626-64EC-4B64-9D65-6FDEF76A2564}" type="pres">
      <dgm:prSet presAssocID="{5BFFA409-BFDD-4E9C-9A70-E9F8C5DCA727}" presName="nodeRect" presStyleLbl="alignNode1" presStyleIdx="1" presStyleCnt="4">
        <dgm:presLayoutVars>
          <dgm:bulletEnabled val="1"/>
        </dgm:presLayoutVars>
      </dgm:prSet>
      <dgm:spPr/>
    </dgm:pt>
    <dgm:pt modelId="{91DD71BB-F9C6-406F-9BE1-BD6932BD32E2}" type="pres">
      <dgm:prSet presAssocID="{C138D36C-604C-40BB-9589-42ADE5E37E1E}" presName="sibTrans" presStyleCnt="0"/>
      <dgm:spPr/>
    </dgm:pt>
    <dgm:pt modelId="{E7B897F7-8032-484F-AA60-7DA711569C3F}" type="pres">
      <dgm:prSet presAssocID="{CDE77F64-E402-416A-B21A-EDFBA0233F02}" presName="compositeNode" presStyleCnt="0">
        <dgm:presLayoutVars>
          <dgm:bulletEnabled val="1"/>
        </dgm:presLayoutVars>
      </dgm:prSet>
      <dgm:spPr/>
    </dgm:pt>
    <dgm:pt modelId="{8DD6FDBF-716A-407A-8C30-9BD7724440C0}" type="pres">
      <dgm:prSet presAssocID="{CDE77F64-E402-416A-B21A-EDFBA0233F02}" presName="bgRect" presStyleLbl="alignNode1" presStyleIdx="2" presStyleCnt="4"/>
      <dgm:spPr/>
    </dgm:pt>
    <dgm:pt modelId="{D31357E6-1BA3-4B33-A1AC-93CC451E97DD}" type="pres">
      <dgm:prSet presAssocID="{5DF0CCCA-333D-4070-B013-228D5027BE84}" presName="sibTransNodeRect" presStyleLbl="alignNode1" presStyleIdx="2" presStyleCnt="4">
        <dgm:presLayoutVars>
          <dgm:chMax val="0"/>
          <dgm:bulletEnabled val="1"/>
        </dgm:presLayoutVars>
      </dgm:prSet>
      <dgm:spPr/>
    </dgm:pt>
    <dgm:pt modelId="{8B489DBF-D9FD-4108-940D-301F510E94D8}" type="pres">
      <dgm:prSet presAssocID="{CDE77F64-E402-416A-B21A-EDFBA0233F02}" presName="nodeRect" presStyleLbl="alignNode1" presStyleIdx="2" presStyleCnt="4">
        <dgm:presLayoutVars>
          <dgm:bulletEnabled val="1"/>
        </dgm:presLayoutVars>
      </dgm:prSet>
      <dgm:spPr/>
    </dgm:pt>
    <dgm:pt modelId="{FFF6AD65-FFE7-47CA-836B-AD0C8C79A1BD}" type="pres">
      <dgm:prSet presAssocID="{5DF0CCCA-333D-4070-B013-228D5027BE84}" presName="sibTrans" presStyleCnt="0"/>
      <dgm:spPr/>
    </dgm:pt>
    <dgm:pt modelId="{C0D8EA50-17BC-43C3-8A21-918B2CAB78B1}" type="pres">
      <dgm:prSet presAssocID="{070DF505-97E4-47E9-876E-3E0C93C14D08}" presName="compositeNode" presStyleCnt="0">
        <dgm:presLayoutVars>
          <dgm:bulletEnabled val="1"/>
        </dgm:presLayoutVars>
      </dgm:prSet>
      <dgm:spPr/>
    </dgm:pt>
    <dgm:pt modelId="{421F1555-281F-46D6-B4CD-BD152AB963B9}" type="pres">
      <dgm:prSet presAssocID="{070DF505-97E4-47E9-876E-3E0C93C14D08}" presName="bgRect" presStyleLbl="alignNode1" presStyleIdx="3" presStyleCnt="4"/>
      <dgm:spPr/>
    </dgm:pt>
    <dgm:pt modelId="{4CCE27EE-B4BE-459F-B0A3-505C7948FE27}" type="pres">
      <dgm:prSet presAssocID="{7A0DB401-8B8A-4766-AB0A-E91BFFC00225}" presName="sibTransNodeRect" presStyleLbl="alignNode1" presStyleIdx="3" presStyleCnt="4">
        <dgm:presLayoutVars>
          <dgm:chMax val="0"/>
          <dgm:bulletEnabled val="1"/>
        </dgm:presLayoutVars>
      </dgm:prSet>
      <dgm:spPr/>
    </dgm:pt>
    <dgm:pt modelId="{FD4057BA-346E-47FB-9919-80A4C6117975}" type="pres">
      <dgm:prSet presAssocID="{070DF505-97E4-47E9-876E-3E0C93C14D08}" presName="nodeRect" presStyleLbl="alignNode1" presStyleIdx="3" presStyleCnt="4">
        <dgm:presLayoutVars>
          <dgm:bulletEnabled val="1"/>
        </dgm:presLayoutVars>
      </dgm:prSet>
      <dgm:spPr/>
    </dgm:pt>
  </dgm:ptLst>
  <dgm:cxnLst>
    <dgm:cxn modelId="{BCB1652F-3C00-4731-9F4C-8290028D732E}" type="presOf" srcId="{070DF505-97E4-47E9-876E-3E0C93C14D08}" destId="{FD4057BA-346E-47FB-9919-80A4C6117975}" srcOrd="1" destOrd="0" presId="urn:microsoft.com/office/officeart/2016/7/layout/LinearBlockProcessNumbered"/>
    <dgm:cxn modelId="{EE69B248-F5C0-4287-99E7-929E955BD742}" srcId="{E6813FE8-854D-4DBE-9286-1F587B8461E0}" destId="{070DF505-97E4-47E9-876E-3E0C93C14D08}" srcOrd="3" destOrd="0" parTransId="{6DE97A0A-9359-4F77-8AC1-736044CC1C3C}" sibTransId="{7A0DB401-8B8A-4766-AB0A-E91BFFC00225}"/>
    <dgm:cxn modelId="{33AE5250-8ED0-43E6-AB08-3719198B6968}" type="presOf" srcId="{7A0DB401-8B8A-4766-AB0A-E91BFFC00225}" destId="{4CCE27EE-B4BE-459F-B0A3-505C7948FE27}" srcOrd="0" destOrd="0" presId="urn:microsoft.com/office/officeart/2016/7/layout/LinearBlockProcessNumbered"/>
    <dgm:cxn modelId="{826ABC50-D4DC-43F6-89DB-FD8478285301}" type="presOf" srcId="{070DF505-97E4-47E9-876E-3E0C93C14D08}" destId="{421F1555-281F-46D6-B4CD-BD152AB963B9}" srcOrd="0" destOrd="0" presId="urn:microsoft.com/office/officeart/2016/7/layout/LinearBlockProcessNumbered"/>
    <dgm:cxn modelId="{358AE375-78CE-40CB-972E-98A8B11F0307}" type="presOf" srcId="{CDE77F64-E402-416A-B21A-EDFBA0233F02}" destId="{8DD6FDBF-716A-407A-8C30-9BD7724440C0}" srcOrd="0" destOrd="0" presId="urn:microsoft.com/office/officeart/2016/7/layout/LinearBlockProcessNumbered"/>
    <dgm:cxn modelId="{09832F8B-A89F-4736-A137-6F2B41807C03}" type="presOf" srcId="{13374786-361E-4253-A3D1-566DA30C73DD}" destId="{0DCFE36D-4E89-4D40-A277-D4057E898F1D}" srcOrd="1" destOrd="0" presId="urn:microsoft.com/office/officeart/2016/7/layout/LinearBlockProcessNumbered"/>
    <dgm:cxn modelId="{49230692-1B91-4A5F-A2F3-30BDA4BBF24A}" type="presOf" srcId="{5BFFA409-BFDD-4E9C-9A70-E9F8C5DCA727}" destId="{B86FF626-64EC-4B64-9D65-6FDEF76A2564}" srcOrd="1" destOrd="0" presId="urn:microsoft.com/office/officeart/2016/7/layout/LinearBlockProcessNumbered"/>
    <dgm:cxn modelId="{D1B27F96-4CC4-42C0-BFD8-733C7383BA28}" type="presOf" srcId="{5BFFA409-BFDD-4E9C-9A70-E9F8C5DCA727}" destId="{E3D6920F-EF0B-425E-961D-F2DE11430E07}" srcOrd="0" destOrd="0" presId="urn:microsoft.com/office/officeart/2016/7/layout/LinearBlockProcessNumbered"/>
    <dgm:cxn modelId="{7CA48596-7AC6-433A-9054-F4C351318460}" type="presOf" srcId="{C138D36C-604C-40BB-9589-42ADE5E37E1E}" destId="{207F2CDA-05CF-41DD-BA05-44054A0BBD12}" srcOrd="0" destOrd="0" presId="urn:microsoft.com/office/officeart/2016/7/layout/LinearBlockProcessNumbered"/>
    <dgm:cxn modelId="{F00AAA9B-1A14-4B2F-9290-C3DC8819DAB9}" type="presOf" srcId="{13374786-361E-4253-A3D1-566DA30C73DD}" destId="{4360F3C2-9E02-4443-B07A-4BC4C6FE9A44}" srcOrd="0" destOrd="0" presId="urn:microsoft.com/office/officeart/2016/7/layout/LinearBlockProcessNumbered"/>
    <dgm:cxn modelId="{8DF6B1A5-2978-4745-B5C4-CC5AACE54DBD}" srcId="{E6813FE8-854D-4DBE-9286-1F587B8461E0}" destId="{CDE77F64-E402-416A-B21A-EDFBA0233F02}" srcOrd="2" destOrd="0" parTransId="{7D9300EF-A334-4E7B-8212-E55BC79B8919}" sibTransId="{5DF0CCCA-333D-4070-B013-228D5027BE84}"/>
    <dgm:cxn modelId="{AB9B57AE-7CF8-41EF-B234-BD19D2C0F650}" type="presOf" srcId="{8EFE53DD-EB6F-40EE-9322-0F64A261B01C}" destId="{BA05B6CE-F3DA-4833-B39A-6C4AD2F1ADBF}" srcOrd="0" destOrd="0" presId="urn:microsoft.com/office/officeart/2016/7/layout/LinearBlockProcessNumbered"/>
    <dgm:cxn modelId="{158385D3-A0B5-4E15-9B5B-F22227055ED1}" srcId="{E6813FE8-854D-4DBE-9286-1F587B8461E0}" destId="{5BFFA409-BFDD-4E9C-9A70-E9F8C5DCA727}" srcOrd="1" destOrd="0" parTransId="{BEF90275-BB70-41D5-9BFE-FC540028282E}" sibTransId="{C138D36C-604C-40BB-9589-42ADE5E37E1E}"/>
    <dgm:cxn modelId="{5A4BC6E9-625E-4A2F-9507-3A8C8D482A19}" type="presOf" srcId="{CDE77F64-E402-416A-B21A-EDFBA0233F02}" destId="{8B489DBF-D9FD-4108-940D-301F510E94D8}" srcOrd="1" destOrd="0" presId="urn:microsoft.com/office/officeart/2016/7/layout/LinearBlockProcessNumbered"/>
    <dgm:cxn modelId="{785521EB-B1DE-4514-902F-4751E824DAE6}" type="presOf" srcId="{E6813FE8-854D-4DBE-9286-1F587B8461E0}" destId="{EF407040-7E03-4617-B5D5-6925580FE972}" srcOrd="0" destOrd="0" presId="urn:microsoft.com/office/officeart/2016/7/layout/LinearBlockProcessNumbered"/>
    <dgm:cxn modelId="{D7AA91EF-758F-438C-BEDC-1EA51E23DC33}" srcId="{E6813FE8-854D-4DBE-9286-1F587B8461E0}" destId="{13374786-361E-4253-A3D1-566DA30C73DD}" srcOrd="0" destOrd="0" parTransId="{A9E01C96-CFD4-494C-8CBC-3F1B50F803B0}" sibTransId="{8EFE53DD-EB6F-40EE-9322-0F64A261B01C}"/>
    <dgm:cxn modelId="{A675D4F3-1B70-40FE-BA58-AAC3839D112B}" type="presOf" srcId="{5DF0CCCA-333D-4070-B013-228D5027BE84}" destId="{D31357E6-1BA3-4B33-A1AC-93CC451E97DD}" srcOrd="0" destOrd="0" presId="urn:microsoft.com/office/officeart/2016/7/layout/LinearBlockProcessNumbered"/>
    <dgm:cxn modelId="{E6F43E81-E8D2-4F9B-BD2C-83B31AD84F53}" type="presParOf" srcId="{EF407040-7E03-4617-B5D5-6925580FE972}" destId="{6EE39ADF-F2AB-4A8B-895A-6F7BF97D84B6}" srcOrd="0" destOrd="0" presId="urn:microsoft.com/office/officeart/2016/7/layout/LinearBlockProcessNumbered"/>
    <dgm:cxn modelId="{870CDDD7-B7D8-46C3-A905-14EACA18E6DD}" type="presParOf" srcId="{6EE39ADF-F2AB-4A8B-895A-6F7BF97D84B6}" destId="{4360F3C2-9E02-4443-B07A-4BC4C6FE9A44}" srcOrd="0" destOrd="0" presId="urn:microsoft.com/office/officeart/2016/7/layout/LinearBlockProcessNumbered"/>
    <dgm:cxn modelId="{F1DC2BF0-A285-4403-AC35-84AF8E57E716}" type="presParOf" srcId="{6EE39ADF-F2AB-4A8B-895A-6F7BF97D84B6}" destId="{BA05B6CE-F3DA-4833-B39A-6C4AD2F1ADBF}" srcOrd="1" destOrd="0" presId="urn:microsoft.com/office/officeart/2016/7/layout/LinearBlockProcessNumbered"/>
    <dgm:cxn modelId="{86E80875-C1D5-4CC6-B51C-384A1303B370}" type="presParOf" srcId="{6EE39ADF-F2AB-4A8B-895A-6F7BF97D84B6}" destId="{0DCFE36D-4E89-4D40-A277-D4057E898F1D}" srcOrd="2" destOrd="0" presId="urn:microsoft.com/office/officeart/2016/7/layout/LinearBlockProcessNumbered"/>
    <dgm:cxn modelId="{CFCB91B8-7121-4006-9AEC-D8EDD92309B4}" type="presParOf" srcId="{EF407040-7E03-4617-B5D5-6925580FE972}" destId="{AF302710-C3F2-4FCD-B5D5-9AED29BD755B}" srcOrd="1" destOrd="0" presId="urn:microsoft.com/office/officeart/2016/7/layout/LinearBlockProcessNumbered"/>
    <dgm:cxn modelId="{69A449D9-9DC1-47F9-A15F-86FA40F48200}" type="presParOf" srcId="{EF407040-7E03-4617-B5D5-6925580FE972}" destId="{054A7FC4-B4D7-4B2A-9181-13D93730BC62}" srcOrd="2" destOrd="0" presId="urn:microsoft.com/office/officeart/2016/7/layout/LinearBlockProcessNumbered"/>
    <dgm:cxn modelId="{A4727B94-CA2C-482A-BC10-63B8E3F82B84}" type="presParOf" srcId="{054A7FC4-B4D7-4B2A-9181-13D93730BC62}" destId="{E3D6920F-EF0B-425E-961D-F2DE11430E07}" srcOrd="0" destOrd="0" presId="urn:microsoft.com/office/officeart/2016/7/layout/LinearBlockProcessNumbered"/>
    <dgm:cxn modelId="{B4B633D8-B42E-4000-8995-3FD3F1CDCA55}" type="presParOf" srcId="{054A7FC4-B4D7-4B2A-9181-13D93730BC62}" destId="{207F2CDA-05CF-41DD-BA05-44054A0BBD12}" srcOrd="1" destOrd="0" presId="urn:microsoft.com/office/officeart/2016/7/layout/LinearBlockProcessNumbered"/>
    <dgm:cxn modelId="{CD838A93-EB3A-40DC-BED3-6C76E4F8673A}" type="presParOf" srcId="{054A7FC4-B4D7-4B2A-9181-13D93730BC62}" destId="{B86FF626-64EC-4B64-9D65-6FDEF76A2564}" srcOrd="2" destOrd="0" presId="urn:microsoft.com/office/officeart/2016/7/layout/LinearBlockProcessNumbered"/>
    <dgm:cxn modelId="{1F458A2C-BD6D-4BC5-8A1A-45D57B162B6C}" type="presParOf" srcId="{EF407040-7E03-4617-B5D5-6925580FE972}" destId="{91DD71BB-F9C6-406F-9BE1-BD6932BD32E2}" srcOrd="3" destOrd="0" presId="urn:microsoft.com/office/officeart/2016/7/layout/LinearBlockProcessNumbered"/>
    <dgm:cxn modelId="{14F883A4-1F98-4658-9FD6-8BBE468B1502}" type="presParOf" srcId="{EF407040-7E03-4617-B5D5-6925580FE972}" destId="{E7B897F7-8032-484F-AA60-7DA711569C3F}" srcOrd="4" destOrd="0" presId="urn:microsoft.com/office/officeart/2016/7/layout/LinearBlockProcessNumbered"/>
    <dgm:cxn modelId="{6AA955F6-766C-4BB6-BC18-D5BD876D1896}" type="presParOf" srcId="{E7B897F7-8032-484F-AA60-7DA711569C3F}" destId="{8DD6FDBF-716A-407A-8C30-9BD7724440C0}" srcOrd="0" destOrd="0" presId="urn:microsoft.com/office/officeart/2016/7/layout/LinearBlockProcessNumbered"/>
    <dgm:cxn modelId="{6B618DA8-9A6E-4492-BA02-FD43FFF8939B}" type="presParOf" srcId="{E7B897F7-8032-484F-AA60-7DA711569C3F}" destId="{D31357E6-1BA3-4B33-A1AC-93CC451E97DD}" srcOrd="1" destOrd="0" presId="urn:microsoft.com/office/officeart/2016/7/layout/LinearBlockProcessNumbered"/>
    <dgm:cxn modelId="{A340A841-AF8E-4939-9CC4-A66872F41894}" type="presParOf" srcId="{E7B897F7-8032-484F-AA60-7DA711569C3F}" destId="{8B489DBF-D9FD-4108-940D-301F510E94D8}" srcOrd="2" destOrd="0" presId="urn:microsoft.com/office/officeart/2016/7/layout/LinearBlockProcessNumbered"/>
    <dgm:cxn modelId="{546ACA2A-C2C1-4FD2-A1C7-8BD84EAB0226}" type="presParOf" srcId="{EF407040-7E03-4617-B5D5-6925580FE972}" destId="{FFF6AD65-FFE7-47CA-836B-AD0C8C79A1BD}" srcOrd="5" destOrd="0" presId="urn:microsoft.com/office/officeart/2016/7/layout/LinearBlockProcessNumbered"/>
    <dgm:cxn modelId="{E88C46FC-2017-4749-A72C-F2CD254DB8C4}" type="presParOf" srcId="{EF407040-7E03-4617-B5D5-6925580FE972}" destId="{C0D8EA50-17BC-43C3-8A21-918B2CAB78B1}" srcOrd="6" destOrd="0" presId="urn:microsoft.com/office/officeart/2016/7/layout/LinearBlockProcessNumbered"/>
    <dgm:cxn modelId="{321A65AB-61E0-484D-9D71-EA936CB84D22}" type="presParOf" srcId="{C0D8EA50-17BC-43C3-8A21-918B2CAB78B1}" destId="{421F1555-281F-46D6-B4CD-BD152AB963B9}" srcOrd="0" destOrd="0" presId="urn:microsoft.com/office/officeart/2016/7/layout/LinearBlockProcessNumbered"/>
    <dgm:cxn modelId="{E6404E83-00ED-4D64-A571-48D695D0A600}" type="presParOf" srcId="{C0D8EA50-17BC-43C3-8A21-918B2CAB78B1}" destId="{4CCE27EE-B4BE-459F-B0A3-505C7948FE27}" srcOrd="1" destOrd="0" presId="urn:microsoft.com/office/officeart/2016/7/layout/LinearBlockProcessNumbered"/>
    <dgm:cxn modelId="{039CF13D-022F-416D-A30C-600BFF206C24}" type="presParOf" srcId="{C0D8EA50-17BC-43C3-8A21-918B2CAB78B1}" destId="{FD4057BA-346E-47FB-9919-80A4C6117975}"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813FE8-854D-4DBE-9286-1F587B8461E0}" type="doc">
      <dgm:prSet loTypeId="urn:microsoft.com/office/officeart/2016/7/layout/LinearBlockProcessNumbered" loCatId="process" qsTypeId="urn:microsoft.com/office/officeart/2005/8/quickstyle/simple2" qsCatId="simple" csTypeId="urn:microsoft.com/office/officeart/2005/8/colors/colorful1" csCatId="colorful" phldr="1"/>
      <dgm:spPr/>
      <dgm:t>
        <a:bodyPr/>
        <a:lstStyle/>
        <a:p>
          <a:endParaRPr lang="en-US"/>
        </a:p>
      </dgm:t>
    </dgm:pt>
    <dgm:pt modelId="{13374786-361E-4253-A3D1-566DA30C73DD}">
      <dgm:prSet/>
      <dgm:spPr>
        <a:solidFill>
          <a:schemeClr val="tx1">
            <a:lumMod val="65000"/>
            <a:lumOff val="35000"/>
          </a:schemeClr>
        </a:solidFill>
        <a:ln>
          <a:solidFill>
            <a:schemeClr val="tx1">
              <a:lumMod val="65000"/>
              <a:lumOff val="35000"/>
            </a:schemeClr>
          </a:solidFill>
        </a:ln>
      </dgm:spPr>
      <dgm:t>
        <a:bodyPr/>
        <a:lstStyle/>
        <a:p>
          <a:r>
            <a:rPr lang="en-US" b="1" dirty="0"/>
            <a:t>Some observations</a:t>
          </a:r>
        </a:p>
      </dgm:t>
    </dgm:pt>
    <dgm:pt modelId="{A9E01C96-CFD4-494C-8CBC-3F1B50F803B0}" type="parTrans" cxnId="{D7AA91EF-758F-438C-BEDC-1EA51E23DC33}">
      <dgm:prSet/>
      <dgm:spPr/>
      <dgm:t>
        <a:bodyPr/>
        <a:lstStyle/>
        <a:p>
          <a:endParaRPr lang="en-US"/>
        </a:p>
      </dgm:t>
    </dgm:pt>
    <dgm:pt modelId="{8EFE53DD-EB6F-40EE-9322-0F64A261B01C}" type="sibTrans" cxnId="{D7AA91EF-758F-438C-BEDC-1EA51E23DC33}">
      <dgm:prSet phldrT="01" phldr="0"/>
      <dgm:spPr/>
      <dgm:t>
        <a:bodyPr/>
        <a:lstStyle/>
        <a:p>
          <a:r>
            <a:rPr lang="en-US"/>
            <a:t>01</a:t>
          </a:r>
        </a:p>
      </dgm:t>
    </dgm:pt>
    <dgm:pt modelId="{5BFFA409-BFDD-4E9C-9A70-E9F8C5DCA727}">
      <dgm:prSet/>
      <dgm:spPr>
        <a:solidFill>
          <a:schemeClr val="tx1">
            <a:lumMod val="65000"/>
            <a:lumOff val="35000"/>
          </a:schemeClr>
        </a:solidFill>
        <a:ln>
          <a:solidFill>
            <a:schemeClr val="tx1">
              <a:lumMod val="65000"/>
              <a:lumOff val="35000"/>
            </a:schemeClr>
          </a:solidFill>
        </a:ln>
      </dgm:spPr>
      <dgm:t>
        <a:bodyPr/>
        <a:lstStyle/>
        <a:p>
          <a:r>
            <a:rPr lang="en-US" b="1" dirty="0"/>
            <a:t>Views from experts on China’s housing market</a:t>
          </a:r>
        </a:p>
      </dgm:t>
    </dgm:pt>
    <dgm:pt modelId="{BEF90275-BB70-41D5-9BFE-FC540028282E}" type="parTrans" cxnId="{158385D3-A0B5-4E15-9B5B-F22227055ED1}">
      <dgm:prSet/>
      <dgm:spPr/>
      <dgm:t>
        <a:bodyPr/>
        <a:lstStyle/>
        <a:p>
          <a:endParaRPr lang="en-US"/>
        </a:p>
      </dgm:t>
    </dgm:pt>
    <dgm:pt modelId="{C138D36C-604C-40BB-9589-42ADE5E37E1E}" type="sibTrans" cxnId="{158385D3-A0B5-4E15-9B5B-F22227055ED1}">
      <dgm:prSet phldrT="02" phldr="0"/>
      <dgm:spPr/>
      <dgm:t>
        <a:bodyPr/>
        <a:lstStyle/>
        <a:p>
          <a:r>
            <a:rPr lang="en-US"/>
            <a:t>02</a:t>
          </a:r>
        </a:p>
      </dgm:t>
    </dgm:pt>
    <dgm:pt modelId="{CDE77F64-E402-416A-B21A-EDFBA0233F02}">
      <dgm:prSet/>
      <dgm:spPr/>
      <dgm:t>
        <a:bodyPr/>
        <a:lstStyle/>
        <a:p>
          <a:r>
            <a:rPr lang="en-US" b="1" dirty="0"/>
            <a:t>Views from the IMF on China’s housing market</a:t>
          </a:r>
        </a:p>
      </dgm:t>
    </dgm:pt>
    <dgm:pt modelId="{7D9300EF-A334-4E7B-8212-E55BC79B8919}" type="parTrans" cxnId="{8DF6B1A5-2978-4745-B5C4-CC5AACE54DBD}">
      <dgm:prSet/>
      <dgm:spPr/>
      <dgm:t>
        <a:bodyPr/>
        <a:lstStyle/>
        <a:p>
          <a:endParaRPr lang="en-US"/>
        </a:p>
      </dgm:t>
    </dgm:pt>
    <dgm:pt modelId="{5DF0CCCA-333D-4070-B013-228D5027BE84}" type="sibTrans" cxnId="{8DF6B1A5-2978-4745-B5C4-CC5AACE54DBD}">
      <dgm:prSet phldrT="03" phldr="0"/>
      <dgm:spPr/>
      <dgm:t>
        <a:bodyPr/>
        <a:lstStyle/>
        <a:p>
          <a:r>
            <a:rPr lang="en-US"/>
            <a:t>03</a:t>
          </a:r>
        </a:p>
      </dgm:t>
    </dgm:pt>
    <dgm:pt modelId="{070DF505-97E4-47E9-876E-3E0C93C14D08}">
      <dgm:prSet/>
      <dgm:spPr>
        <a:solidFill>
          <a:schemeClr val="tx1">
            <a:lumMod val="65000"/>
            <a:lumOff val="35000"/>
          </a:schemeClr>
        </a:solidFill>
        <a:ln>
          <a:solidFill>
            <a:schemeClr val="tx1">
              <a:lumMod val="65000"/>
              <a:lumOff val="35000"/>
            </a:schemeClr>
          </a:solidFill>
        </a:ln>
      </dgm:spPr>
      <dgm:t>
        <a:bodyPr/>
        <a:lstStyle/>
        <a:p>
          <a:r>
            <a:rPr lang="en-US" b="1" dirty="0"/>
            <a:t>Resources on China’s housing market</a:t>
          </a:r>
        </a:p>
      </dgm:t>
    </dgm:pt>
    <dgm:pt modelId="{6DE97A0A-9359-4F77-8AC1-736044CC1C3C}" type="parTrans" cxnId="{EE69B248-F5C0-4287-99E7-929E955BD742}">
      <dgm:prSet/>
      <dgm:spPr/>
      <dgm:t>
        <a:bodyPr/>
        <a:lstStyle/>
        <a:p>
          <a:endParaRPr lang="en-US"/>
        </a:p>
      </dgm:t>
    </dgm:pt>
    <dgm:pt modelId="{7A0DB401-8B8A-4766-AB0A-E91BFFC00225}" type="sibTrans" cxnId="{EE69B248-F5C0-4287-99E7-929E955BD742}">
      <dgm:prSet phldrT="04" phldr="0"/>
      <dgm:spPr/>
      <dgm:t>
        <a:bodyPr/>
        <a:lstStyle/>
        <a:p>
          <a:r>
            <a:rPr lang="en-US"/>
            <a:t>04</a:t>
          </a:r>
        </a:p>
      </dgm:t>
    </dgm:pt>
    <dgm:pt modelId="{EF407040-7E03-4617-B5D5-6925580FE972}" type="pres">
      <dgm:prSet presAssocID="{E6813FE8-854D-4DBE-9286-1F587B8461E0}" presName="Name0" presStyleCnt="0">
        <dgm:presLayoutVars>
          <dgm:animLvl val="lvl"/>
          <dgm:resizeHandles val="exact"/>
        </dgm:presLayoutVars>
      </dgm:prSet>
      <dgm:spPr/>
    </dgm:pt>
    <dgm:pt modelId="{6EE39ADF-F2AB-4A8B-895A-6F7BF97D84B6}" type="pres">
      <dgm:prSet presAssocID="{13374786-361E-4253-A3D1-566DA30C73DD}" presName="compositeNode" presStyleCnt="0">
        <dgm:presLayoutVars>
          <dgm:bulletEnabled val="1"/>
        </dgm:presLayoutVars>
      </dgm:prSet>
      <dgm:spPr/>
    </dgm:pt>
    <dgm:pt modelId="{4360F3C2-9E02-4443-B07A-4BC4C6FE9A44}" type="pres">
      <dgm:prSet presAssocID="{13374786-361E-4253-A3D1-566DA30C73DD}" presName="bgRect" presStyleLbl="alignNode1" presStyleIdx="0" presStyleCnt="4"/>
      <dgm:spPr/>
    </dgm:pt>
    <dgm:pt modelId="{BA05B6CE-F3DA-4833-B39A-6C4AD2F1ADBF}" type="pres">
      <dgm:prSet presAssocID="{8EFE53DD-EB6F-40EE-9322-0F64A261B01C}" presName="sibTransNodeRect" presStyleLbl="alignNode1" presStyleIdx="0" presStyleCnt="4">
        <dgm:presLayoutVars>
          <dgm:chMax val="0"/>
          <dgm:bulletEnabled val="1"/>
        </dgm:presLayoutVars>
      </dgm:prSet>
      <dgm:spPr/>
    </dgm:pt>
    <dgm:pt modelId="{0DCFE36D-4E89-4D40-A277-D4057E898F1D}" type="pres">
      <dgm:prSet presAssocID="{13374786-361E-4253-A3D1-566DA30C73DD}" presName="nodeRect" presStyleLbl="alignNode1" presStyleIdx="0" presStyleCnt="4">
        <dgm:presLayoutVars>
          <dgm:bulletEnabled val="1"/>
        </dgm:presLayoutVars>
      </dgm:prSet>
      <dgm:spPr/>
    </dgm:pt>
    <dgm:pt modelId="{AF302710-C3F2-4FCD-B5D5-9AED29BD755B}" type="pres">
      <dgm:prSet presAssocID="{8EFE53DD-EB6F-40EE-9322-0F64A261B01C}" presName="sibTrans" presStyleCnt="0"/>
      <dgm:spPr/>
    </dgm:pt>
    <dgm:pt modelId="{054A7FC4-B4D7-4B2A-9181-13D93730BC62}" type="pres">
      <dgm:prSet presAssocID="{5BFFA409-BFDD-4E9C-9A70-E9F8C5DCA727}" presName="compositeNode" presStyleCnt="0">
        <dgm:presLayoutVars>
          <dgm:bulletEnabled val="1"/>
        </dgm:presLayoutVars>
      </dgm:prSet>
      <dgm:spPr/>
    </dgm:pt>
    <dgm:pt modelId="{E3D6920F-EF0B-425E-961D-F2DE11430E07}" type="pres">
      <dgm:prSet presAssocID="{5BFFA409-BFDD-4E9C-9A70-E9F8C5DCA727}" presName="bgRect" presStyleLbl="alignNode1" presStyleIdx="1" presStyleCnt="4"/>
      <dgm:spPr/>
    </dgm:pt>
    <dgm:pt modelId="{207F2CDA-05CF-41DD-BA05-44054A0BBD12}" type="pres">
      <dgm:prSet presAssocID="{C138D36C-604C-40BB-9589-42ADE5E37E1E}" presName="sibTransNodeRect" presStyleLbl="alignNode1" presStyleIdx="1" presStyleCnt="4">
        <dgm:presLayoutVars>
          <dgm:chMax val="0"/>
          <dgm:bulletEnabled val="1"/>
        </dgm:presLayoutVars>
      </dgm:prSet>
      <dgm:spPr/>
    </dgm:pt>
    <dgm:pt modelId="{B86FF626-64EC-4B64-9D65-6FDEF76A2564}" type="pres">
      <dgm:prSet presAssocID="{5BFFA409-BFDD-4E9C-9A70-E9F8C5DCA727}" presName="nodeRect" presStyleLbl="alignNode1" presStyleIdx="1" presStyleCnt="4">
        <dgm:presLayoutVars>
          <dgm:bulletEnabled val="1"/>
        </dgm:presLayoutVars>
      </dgm:prSet>
      <dgm:spPr/>
    </dgm:pt>
    <dgm:pt modelId="{91DD71BB-F9C6-406F-9BE1-BD6932BD32E2}" type="pres">
      <dgm:prSet presAssocID="{C138D36C-604C-40BB-9589-42ADE5E37E1E}" presName="sibTrans" presStyleCnt="0"/>
      <dgm:spPr/>
    </dgm:pt>
    <dgm:pt modelId="{E7B897F7-8032-484F-AA60-7DA711569C3F}" type="pres">
      <dgm:prSet presAssocID="{CDE77F64-E402-416A-B21A-EDFBA0233F02}" presName="compositeNode" presStyleCnt="0">
        <dgm:presLayoutVars>
          <dgm:bulletEnabled val="1"/>
        </dgm:presLayoutVars>
      </dgm:prSet>
      <dgm:spPr/>
    </dgm:pt>
    <dgm:pt modelId="{8DD6FDBF-716A-407A-8C30-9BD7724440C0}" type="pres">
      <dgm:prSet presAssocID="{CDE77F64-E402-416A-B21A-EDFBA0233F02}" presName="bgRect" presStyleLbl="alignNode1" presStyleIdx="2" presStyleCnt="4"/>
      <dgm:spPr/>
    </dgm:pt>
    <dgm:pt modelId="{D31357E6-1BA3-4B33-A1AC-93CC451E97DD}" type="pres">
      <dgm:prSet presAssocID="{5DF0CCCA-333D-4070-B013-228D5027BE84}" presName="sibTransNodeRect" presStyleLbl="alignNode1" presStyleIdx="2" presStyleCnt="4">
        <dgm:presLayoutVars>
          <dgm:chMax val="0"/>
          <dgm:bulletEnabled val="1"/>
        </dgm:presLayoutVars>
      </dgm:prSet>
      <dgm:spPr/>
    </dgm:pt>
    <dgm:pt modelId="{8B489DBF-D9FD-4108-940D-301F510E94D8}" type="pres">
      <dgm:prSet presAssocID="{CDE77F64-E402-416A-B21A-EDFBA0233F02}" presName="nodeRect" presStyleLbl="alignNode1" presStyleIdx="2" presStyleCnt="4">
        <dgm:presLayoutVars>
          <dgm:bulletEnabled val="1"/>
        </dgm:presLayoutVars>
      </dgm:prSet>
      <dgm:spPr/>
    </dgm:pt>
    <dgm:pt modelId="{FFF6AD65-FFE7-47CA-836B-AD0C8C79A1BD}" type="pres">
      <dgm:prSet presAssocID="{5DF0CCCA-333D-4070-B013-228D5027BE84}" presName="sibTrans" presStyleCnt="0"/>
      <dgm:spPr/>
    </dgm:pt>
    <dgm:pt modelId="{C0D8EA50-17BC-43C3-8A21-918B2CAB78B1}" type="pres">
      <dgm:prSet presAssocID="{070DF505-97E4-47E9-876E-3E0C93C14D08}" presName="compositeNode" presStyleCnt="0">
        <dgm:presLayoutVars>
          <dgm:bulletEnabled val="1"/>
        </dgm:presLayoutVars>
      </dgm:prSet>
      <dgm:spPr/>
    </dgm:pt>
    <dgm:pt modelId="{421F1555-281F-46D6-B4CD-BD152AB963B9}" type="pres">
      <dgm:prSet presAssocID="{070DF505-97E4-47E9-876E-3E0C93C14D08}" presName="bgRect" presStyleLbl="alignNode1" presStyleIdx="3" presStyleCnt="4"/>
      <dgm:spPr/>
    </dgm:pt>
    <dgm:pt modelId="{4CCE27EE-B4BE-459F-B0A3-505C7948FE27}" type="pres">
      <dgm:prSet presAssocID="{7A0DB401-8B8A-4766-AB0A-E91BFFC00225}" presName="sibTransNodeRect" presStyleLbl="alignNode1" presStyleIdx="3" presStyleCnt="4">
        <dgm:presLayoutVars>
          <dgm:chMax val="0"/>
          <dgm:bulletEnabled val="1"/>
        </dgm:presLayoutVars>
      </dgm:prSet>
      <dgm:spPr/>
    </dgm:pt>
    <dgm:pt modelId="{FD4057BA-346E-47FB-9919-80A4C6117975}" type="pres">
      <dgm:prSet presAssocID="{070DF505-97E4-47E9-876E-3E0C93C14D08}" presName="nodeRect" presStyleLbl="alignNode1" presStyleIdx="3" presStyleCnt="4">
        <dgm:presLayoutVars>
          <dgm:bulletEnabled val="1"/>
        </dgm:presLayoutVars>
      </dgm:prSet>
      <dgm:spPr/>
    </dgm:pt>
  </dgm:ptLst>
  <dgm:cxnLst>
    <dgm:cxn modelId="{BCB1652F-3C00-4731-9F4C-8290028D732E}" type="presOf" srcId="{070DF505-97E4-47E9-876E-3E0C93C14D08}" destId="{FD4057BA-346E-47FB-9919-80A4C6117975}" srcOrd="1" destOrd="0" presId="urn:microsoft.com/office/officeart/2016/7/layout/LinearBlockProcessNumbered"/>
    <dgm:cxn modelId="{EE69B248-F5C0-4287-99E7-929E955BD742}" srcId="{E6813FE8-854D-4DBE-9286-1F587B8461E0}" destId="{070DF505-97E4-47E9-876E-3E0C93C14D08}" srcOrd="3" destOrd="0" parTransId="{6DE97A0A-9359-4F77-8AC1-736044CC1C3C}" sibTransId="{7A0DB401-8B8A-4766-AB0A-E91BFFC00225}"/>
    <dgm:cxn modelId="{33AE5250-8ED0-43E6-AB08-3719198B6968}" type="presOf" srcId="{7A0DB401-8B8A-4766-AB0A-E91BFFC00225}" destId="{4CCE27EE-B4BE-459F-B0A3-505C7948FE27}" srcOrd="0" destOrd="0" presId="urn:microsoft.com/office/officeart/2016/7/layout/LinearBlockProcessNumbered"/>
    <dgm:cxn modelId="{826ABC50-D4DC-43F6-89DB-FD8478285301}" type="presOf" srcId="{070DF505-97E4-47E9-876E-3E0C93C14D08}" destId="{421F1555-281F-46D6-B4CD-BD152AB963B9}" srcOrd="0" destOrd="0" presId="urn:microsoft.com/office/officeart/2016/7/layout/LinearBlockProcessNumbered"/>
    <dgm:cxn modelId="{358AE375-78CE-40CB-972E-98A8B11F0307}" type="presOf" srcId="{CDE77F64-E402-416A-B21A-EDFBA0233F02}" destId="{8DD6FDBF-716A-407A-8C30-9BD7724440C0}" srcOrd="0" destOrd="0" presId="urn:microsoft.com/office/officeart/2016/7/layout/LinearBlockProcessNumbered"/>
    <dgm:cxn modelId="{09832F8B-A89F-4736-A137-6F2B41807C03}" type="presOf" srcId="{13374786-361E-4253-A3D1-566DA30C73DD}" destId="{0DCFE36D-4E89-4D40-A277-D4057E898F1D}" srcOrd="1" destOrd="0" presId="urn:microsoft.com/office/officeart/2016/7/layout/LinearBlockProcessNumbered"/>
    <dgm:cxn modelId="{49230692-1B91-4A5F-A2F3-30BDA4BBF24A}" type="presOf" srcId="{5BFFA409-BFDD-4E9C-9A70-E9F8C5DCA727}" destId="{B86FF626-64EC-4B64-9D65-6FDEF76A2564}" srcOrd="1" destOrd="0" presId="urn:microsoft.com/office/officeart/2016/7/layout/LinearBlockProcessNumbered"/>
    <dgm:cxn modelId="{D1B27F96-4CC4-42C0-BFD8-733C7383BA28}" type="presOf" srcId="{5BFFA409-BFDD-4E9C-9A70-E9F8C5DCA727}" destId="{E3D6920F-EF0B-425E-961D-F2DE11430E07}" srcOrd="0" destOrd="0" presId="urn:microsoft.com/office/officeart/2016/7/layout/LinearBlockProcessNumbered"/>
    <dgm:cxn modelId="{7CA48596-7AC6-433A-9054-F4C351318460}" type="presOf" srcId="{C138D36C-604C-40BB-9589-42ADE5E37E1E}" destId="{207F2CDA-05CF-41DD-BA05-44054A0BBD12}" srcOrd="0" destOrd="0" presId="urn:microsoft.com/office/officeart/2016/7/layout/LinearBlockProcessNumbered"/>
    <dgm:cxn modelId="{F00AAA9B-1A14-4B2F-9290-C3DC8819DAB9}" type="presOf" srcId="{13374786-361E-4253-A3D1-566DA30C73DD}" destId="{4360F3C2-9E02-4443-B07A-4BC4C6FE9A44}" srcOrd="0" destOrd="0" presId="urn:microsoft.com/office/officeart/2016/7/layout/LinearBlockProcessNumbered"/>
    <dgm:cxn modelId="{8DF6B1A5-2978-4745-B5C4-CC5AACE54DBD}" srcId="{E6813FE8-854D-4DBE-9286-1F587B8461E0}" destId="{CDE77F64-E402-416A-B21A-EDFBA0233F02}" srcOrd="2" destOrd="0" parTransId="{7D9300EF-A334-4E7B-8212-E55BC79B8919}" sibTransId="{5DF0CCCA-333D-4070-B013-228D5027BE84}"/>
    <dgm:cxn modelId="{AB9B57AE-7CF8-41EF-B234-BD19D2C0F650}" type="presOf" srcId="{8EFE53DD-EB6F-40EE-9322-0F64A261B01C}" destId="{BA05B6CE-F3DA-4833-B39A-6C4AD2F1ADBF}" srcOrd="0" destOrd="0" presId="urn:microsoft.com/office/officeart/2016/7/layout/LinearBlockProcessNumbered"/>
    <dgm:cxn modelId="{158385D3-A0B5-4E15-9B5B-F22227055ED1}" srcId="{E6813FE8-854D-4DBE-9286-1F587B8461E0}" destId="{5BFFA409-BFDD-4E9C-9A70-E9F8C5DCA727}" srcOrd="1" destOrd="0" parTransId="{BEF90275-BB70-41D5-9BFE-FC540028282E}" sibTransId="{C138D36C-604C-40BB-9589-42ADE5E37E1E}"/>
    <dgm:cxn modelId="{5A4BC6E9-625E-4A2F-9507-3A8C8D482A19}" type="presOf" srcId="{CDE77F64-E402-416A-B21A-EDFBA0233F02}" destId="{8B489DBF-D9FD-4108-940D-301F510E94D8}" srcOrd="1" destOrd="0" presId="urn:microsoft.com/office/officeart/2016/7/layout/LinearBlockProcessNumbered"/>
    <dgm:cxn modelId="{785521EB-B1DE-4514-902F-4751E824DAE6}" type="presOf" srcId="{E6813FE8-854D-4DBE-9286-1F587B8461E0}" destId="{EF407040-7E03-4617-B5D5-6925580FE972}" srcOrd="0" destOrd="0" presId="urn:microsoft.com/office/officeart/2016/7/layout/LinearBlockProcessNumbered"/>
    <dgm:cxn modelId="{D7AA91EF-758F-438C-BEDC-1EA51E23DC33}" srcId="{E6813FE8-854D-4DBE-9286-1F587B8461E0}" destId="{13374786-361E-4253-A3D1-566DA30C73DD}" srcOrd="0" destOrd="0" parTransId="{A9E01C96-CFD4-494C-8CBC-3F1B50F803B0}" sibTransId="{8EFE53DD-EB6F-40EE-9322-0F64A261B01C}"/>
    <dgm:cxn modelId="{A675D4F3-1B70-40FE-BA58-AAC3839D112B}" type="presOf" srcId="{5DF0CCCA-333D-4070-B013-228D5027BE84}" destId="{D31357E6-1BA3-4B33-A1AC-93CC451E97DD}" srcOrd="0" destOrd="0" presId="urn:microsoft.com/office/officeart/2016/7/layout/LinearBlockProcessNumbered"/>
    <dgm:cxn modelId="{E6F43E81-E8D2-4F9B-BD2C-83B31AD84F53}" type="presParOf" srcId="{EF407040-7E03-4617-B5D5-6925580FE972}" destId="{6EE39ADF-F2AB-4A8B-895A-6F7BF97D84B6}" srcOrd="0" destOrd="0" presId="urn:microsoft.com/office/officeart/2016/7/layout/LinearBlockProcessNumbered"/>
    <dgm:cxn modelId="{870CDDD7-B7D8-46C3-A905-14EACA18E6DD}" type="presParOf" srcId="{6EE39ADF-F2AB-4A8B-895A-6F7BF97D84B6}" destId="{4360F3C2-9E02-4443-B07A-4BC4C6FE9A44}" srcOrd="0" destOrd="0" presId="urn:microsoft.com/office/officeart/2016/7/layout/LinearBlockProcessNumbered"/>
    <dgm:cxn modelId="{F1DC2BF0-A285-4403-AC35-84AF8E57E716}" type="presParOf" srcId="{6EE39ADF-F2AB-4A8B-895A-6F7BF97D84B6}" destId="{BA05B6CE-F3DA-4833-B39A-6C4AD2F1ADBF}" srcOrd="1" destOrd="0" presId="urn:microsoft.com/office/officeart/2016/7/layout/LinearBlockProcessNumbered"/>
    <dgm:cxn modelId="{86E80875-C1D5-4CC6-B51C-384A1303B370}" type="presParOf" srcId="{6EE39ADF-F2AB-4A8B-895A-6F7BF97D84B6}" destId="{0DCFE36D-4E89-4D40-A277-D4057E898F1D}" srcOrd="2" destOrd="0" presId="urn:microsoft.com/office/officeart/2016/7/layout/LinearBlockProcessNumbered"/>
    <dgm:cxn modelId="{CFCB91B8-7121-4006-9AEC-D8EDD92309B4}" type="presParOf" srcId="{EF407040-7E03-4617-B5D5-6925580FE972}" destId="{AF302710-C3F2-4FCD-B5D5-9AED29BD755B}" srcOrd="1" destOrd="0" presId="urn:microsoft.com/office/officeart/2016/7/layout/LinearBlockProcessNumbered"/>
    <dgm:cxn modelId="{69A449D9-9DC1-47F9-A15F-86FA40F48200}" type="presParOf" srcId="{EF407040-7E03-4617-B5D5-6925580FE972}" destId="{054A7FC4-B4D7-4B2A-9181-13D93730BC62}" srcOrd="2" destOrd="0" presId="urn:microsoft.com/office/officeart/2016/7/layout/LinearBlockProcessNumbered"/>
    <dgm:cxn modelId="{A4727B94-CA2C-482A-BC10-63B8E3F82B84}" type="presParOf" srcId="{054A7FC4-B4D7-4B2A-9181-13D93730BC62}" destId="{E3D6920F-EF0B-425E-961D-F2DE11430E07}" srcOrd="0" destOrd="0" presId="urn:microsoft.com/office/officeart/2016/7/layout/LinearBlockProcessNumbered"/>
    <dgm:cxn modelId="{B4B633D8-B42E-4000-8995-3FD3F1CDCA55}" type="presParOf" srcId="{054A7FC4-B4D7-4B2A-9181-13D93730BC62}" destId="{207F2CDA-05CF-41DD-BA05-44054A0BBD12}" srcOrd="1" destOrd="0" presId="urn:microsoft.com/office/officeart/2016/7/layout/LinearBlockProcessNumbered"/>
    <dgm:cxn modelId="{CD838A93-EB3A-40DC-BED3-6C76E4F8673A}" type="presParOf" srcId="{054A7FC4-B4D7-4B2A-9181-13D93730BC62}" destId="{B86FF626-64EC-4B64-9D65-6FDEF76A2564}" srcOrd="2" destOrd="0" presId="urn:microsoft.com/office/officeart/2016/7/layout/LinearBlockProcessNumbered"/>
    <dgm:cxn modelId="{1F458A2C-BD6D-4BC5-8A1A-45D57B162B6C}" type="presParOf" srcId="{EF407040-7E03-4617-B5D5-6925580FE972}" destId="{91DD71BB-F9C6-406F-9BE1-BD6932BD32E2}" srcOrd="3" destOrd="0" presId="urn:microsoft.com/office/officeart/2016/7/layout/LinearBlockProcessNumbered"/>
    <dgm:cxn modelId="{14F883A4-1F98-4658-9FD6-8BBE468B1502}" type="presParOf" srcId="{EF407040-7E03-4617-B5D5-6925580FE972}" destId="{E7B897F7-8032-484F-AA60-7DA711569C3F}" srcOrd="4" destOrd="0" presId="urn:microsoft.com/office/officeart/2016/7/layout/LinearBlockProcessNumbered"/>
    <dgm:cxn modelId="{6AA955F6-766C-4BB6-BC18-D5BD876D1896}" type="presParOf" srcId="{E7B897F7-8032-484F-AA60-7DA711569C3F}" destId="{8DD6FDBF-716A-407A-8C30-9BD7724440C0}" srcOrd="0" destOrd="0" presId="urn:microsoft.com/office/officeart/2016/7/layout/LinearBlockProcessNumbered"/>
    <dgm:cxn modelId="{6B618DA8-9A6E-4492-BA02-FD43FFF8939B}" type="presParOf" srcId="{E7B897F7-8032-484F-AA60-7DA711569C3F}" destId="{D31357E6-1BA3-4B33-A1AC-93CC451E97DD}" srcOrd="1" destOrd="0" presId="urn:microsoft.com/office/officeart/2016/7/layout/LinearBlockProcessNumbered"/>
    <dgm:cxn modelId="{A340A841-AF8E-4939-9CC4-A66872F41894}" type="presParOf" srcId="{E7B897F7-8032-484F-AA60-7DA711569C3F}" destId="{8B489DBF-D9FD-4108-940D-301F510E94D8}" srcOrd="2" destOrd="0" presId="urn:microsoft.com/office/officeart/2016/7/layout/LinearBlockProcessNumbered"/>
    <dgm:cxn modelId="{546ACA2A-C2C1-4FD2-A1C7-8BD84EAB0226}" type="presParOf" srcId="{EF407040-7E03-4617-B5D5-6925580FE972}" destId="{FFF6AD65-FFE7-47CA-836B-AD0C8C79A1BD}" srcOrd="5" destOrd="0" presId="urn:microsoft.com/office/officeart/2016/7/layout/LinearBlockProcessNumbered"/>
    <dgm:cxn modelId="{E88C46FC-2017-4749-A72C-F2CD254DB8C4}" type="presParOf" srcId="{EF407040-7E03-4617-B5D5-6925580FE972}" destId="{C0D8EA50-17BC-43C3-8A21-918B2CAB78B1}" srcOrd="6" destOrd="0" presId="urn:microsoft.com/office/officeart/2016/7/layout/LinearBlockProcessNumbered"/>
    <dgm:cxn modelId="{321A65AB-61E0-484D-9D71-EA936CB84D22}" type="presParOf" srcId="{C0D8EA50-17BC-43C3-8A21-918B2CAB78B1}" destId="{421F1555-281F-46D6-B4CD-BD152AB963B9}" srcOrd="0" destOrd="0" presId="urn:microsoft.com/office/officeart/2016/7/layout/LinearBlockProcessNumbered"/>
    <dgm:cxn modelId="{E6404E83-00ED-4D64-A571-48D695D0A600}" type="presParOf" srcId="{C0D8EA50-17BC-43C3-8A21-918B2CAB78B1}" destId="{4CCE27EE-B4BE-459F-B0A3-505C7948FE27}" srcOrd="1" destOrd="0" presId="urn:microsoft.com/office/officeart/2016/7/layout/LinearBlockProcessNumbered"/>
    <dgm:cxn modelId="{039CF13D-022F-416D-A30C-600BFF206C24}" type="presParOf" srcId="{C0D8EA50-17BC-43C3-8A21-918B2CAB78B1}" destId="{FD4057BA-346E-47FB-9919-80A4C6117975}"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813FE8-854D-4DBE-9286-1F587B8461E0}" type="doc">
      <dgm:prSet loTypeId="urn:microsoft.com/office/officeart/2016/7/layout/LinearBlockProcessNumbered" loCatId="process" qsTypeId="urn:microsoft.com/office/officeart/2005/8/quickstyle/simple2" qsCatId="simple" csTypeId="urn:microsoft.com/office/officeart/2005/8/colors/colorful1" csCatId="colorful" phldr="1"/>
      <dgm:spPr/>
      <dgm:t>
        <a:bodyPr/>
        <a:lstStyle/>
        <a:p>
          <a:endParaRPr lang="en-US"/>
        </a:p>
      </dgm:t>
    </dgm:pt>
    <dgm:pt modelId="{13374786-361E-4253-A3D1-566DA30C73DD}">
      <dgm:prSet/>
      <dgm:spPr>
        <a:solidFill>
          <a:schemeClr val="tx1">
            <a:lumMod val="65000"/>
            <a:lumOff val="35000"/>
          </a:schemeClr>
        </a:solidFill>
        <a:ln>
          <a:solidFill>
            <a:schemeClr val="tx1">
              <a:lumMod val="65000"/>
              <a:lumOff val="35000"/>
            </a:schemeClr>
          </a:solidFill>
        </a:ln>
      </dgm:spPr>
      <dgm:t>
        <a:bodyPr/>
        <a:lstStyle/>
        <a:p>
          <a:r>
            <a:rPr lang="en-US" b="1" dirty="0"/>
            <a:t>Some observations</a:t>
          </a:r>
        </a:p>
      </dgm:t>
    </dgm:pt>
    <dgm:pt modelId="{A9E01C96-CFD4-494C-8CBC-3F1B50F803B0}" type="parTrans" cxnId="{D7AA91EF-758F-438C-BEDC-1EA51E23DC33}">
      <dgm:prSet/>
      <dgm:spPr/>
      <dgm:t>
        <a:bodyPr/>
        <a:lstStyle/>
        <a:p>
          <a:endParaRPr lang="en-US"/>
        </a:p>
      </dgm:t>
    </dgm:pt>
    <dgm:pt modelId="{8EFE53DD-EB6F-40EE-9322-0F64A261B01C}" type="sibTrans" cxnId="{D7AA91EF-758F-438C-BEDC-1EA51E23DC33}">
      <dgm:prSet phldrT="01" phldr="0"/>
      <dgm:spPr/>
      <dgm:t>
        <a:bodyPr/>
        <a:lstStyle/>
        <a:p>
          <a:r>
            <a:rPr lang="en-US"/>
            <a:t>01</a:t>
          </a:r>
        </a:p>
      </dgm:t>
    </dgm:pt>
    <dgm:pt modelId="{5BFFA409-BFDD-4E9C-9A70-E9F8C5DCA727}">
      <dgm:prSet/>
      <dgm:spPr>
        <a:solidFill>
          <a:schemeClr val="tx1">
            <a:lumMod val="65000"/>
            <a:lumOff val="35000"/>
          </a:schemeClr>
        </a:solidFill>
        <a:ln>
          <a:solidFill>
            <a:schemeClr val="tx1">
              <a:lumMod val="65000"/>
              <a:lumOff val="35000"/>
            </a:schemeClr>
          </a:solidFill>
        </a:ln>
      </dgm:spPr>
      <dgm:t>
        <a:bodyPr/>
        <a:lstStyle/>
        <a:p>
          <a:r>
            <a:rPr lang="en-US" b="1" dirty="0"/>
            <a:t>Views from experts on China’s housing market</a:t>
          </a:r>
        </a:p>
      </dgm:t>
    </dgm:pt>
    <dgm:pt modelId="{BEF90275-BB70-41D5-9BFE-FC540028282E}" type="parTrans" cxnId="{158385D3-A0B5-4E15-9B5B-F22227055ED1}">
      <dgm:prSet/>
      <dgm:spPr/>
      <dgm:t>
        <a:bodyPr/>
        <a:lstStyle/>
        <a:p>
          <a:endParaRPr lang="en-US"/>
        </a:p>
      </dgm:t>
    </dgm:pt>
    <dgm:pt modelId="{C138D36C-604C-40BB-9589-42ADE5E37E1E}" type="sibTrans" cxnId="{158385D3-A0B5-4E15-9B5B-F22227055ED1}">
      <dgm:prSet phldrT="02" phldr="0"/>
      <dgm:spPr/>
      <dgm:t>
        <a:bodyPr/>
        <a:lstStyle/>
        <a:p>
          <a:r>
            <a:rPr lang="en-US"/>
            <a:t>02</a:t>
          </a:r>
        </a:p>
      </dgm:t>
    </dgm:pt>
    <dgm:pt modelId="{CDE77F64-E402-416A-B21A-EDFBA0233F02}">
      <dgm:prSet/>
      <dgm:spPr>
        <a:solidFill>
          <a:schemeClr val="tx1">
            <a:lumMod val="65000"/>
            <a:lumOff val="35000"/>
          </a:schemeClr>
        </a:solidFill>
        <a:ln>
          <a:solidFill>
            <a:schemeClr val="tx1">
              <a:lumMod val="65000"/>
              <a:lumOff val="35000"/>
            </a:schemeClr>
          </a:solidFill>
        </a:ln>
      </dgm:spPr>
      <dgm:t>
        <a:bodyPr/>
        <a:lstStyle/>
        <a:p>
          <a:r>
            <a:rPr lang="en-US" b="1" dirty="0"/>
            <a:t>Views from the IMF on China’s housing market</a:t>
          </a:r>
        </a:p>
      </dgm:t>
    </dgm:pt>
    <dgm:pt modelId="{7D9300EF-A334-4E7B-8212-E55BC79B8919}" type="parTrans" cxnId="{8DF6B1A5-2978-4745-B5C4-CC5AACE54DBD}">
      <dgm:prSet/>
      <dgm:spPr/>
      <dgm:t>
        <a:bodyPr/>
        <a:lstStyle/>
        <a:p>
          <a:endParaRPr lang="en-US"/>
        </a:p>
      </dgm:t>
    </dgm:pt>
    <dgm:pt modelId="{5DF0CCCA-333D-4070-B013-228D5027BE84}" type="sibTrans" cxnId="{8DF6B1A5-2978-4745-B5C4-CC5AACE54DBD}">
      <dgm:prSet phldrT="03" phldr="0"/>
      <dgm:spPr/>
      <dgm:t>
        <a:bodyPr/>
        <a:lstStyle/>
        <a:p>
          <a:r>
            <a:rPr lang="en-US"/>
            <a:t>03</a:t>
          </a:r>
        </a:p>
      </dgm:t>
    </dgm:pt>
    <dgm:pt modelId="{070DF505-97E4-47E9-876E-3E0C93C14D08}">
      <dgm:prSet/>
      <dgm:spPr/>
      <dgm:t>
        <a:bodyPr/>
        <a:lstStyle/>
        <a:p>
          <a:r>
            <a:rPr lang="en-US" b="1" dirty="0"/>
            <a:t>Resources on China’s housing market</a:t>
          </a:r>
        </a:p>
      </dgm:t>
    </dgm:pt>
    <dgm:pt modelId="{6DE97A0A-9359-4F77-8AC1-736044CC1C3C}" type="parTrans" cxnId="{EE69B248-F5C0-4287-99E7-929E955BD742}">
      <dgm:prSet/>
      <dgm:spPr/>
      <dgm:t>
        <a:bodyPr/>
        <a:lstStyle/>
        <a:p>
          <a:endParaRPr lang="en-US"/>
        </a:p>
      </dgm:t>
    </dgm:pt>
    <dgm:pt modelId="{7A0DB401-8B8A-4766-AB0A-E91BFFC00225}" type="sibTrans" cxnId="{EE69B248-F5C0-4287-99E7-929E955BD742}">
      <dgm:prSet phldrT="04" phldr="0"/>
      <dgm:spPr/>
      <dgm:t>
        <a:bodyPr/>
        <a:lstStyle/>
        <a:p>
          <a:r>
            <a:rPr lang="en-US"/>
            <a:t>04</a:t>
          </a:r>
        </a:p>
      </dgm:t>
    </dgm:pt>
    <dgm:pt modelId="{EF407040-7E03-4617-B5D5-6925580FE972}" type="pres">
      <dgm:prSet presAssocID="{E6813FE8-854D-4DBE-9286-1F587B8461E0}" presName="Name0" presStyleCnt="0">
        <dgm:presLayoutVars>
          <dgm:animLvl val="lvl"/>
          <dgm:resizeHandles val="exact"/>
        </dgm:presLayoutVars>
      </dgm:prSet>
      <dgm:spPr/>
    </dgm:pt>
    <dgm:pt modelId="{6EE39ADF-F2AB-4A8B-895A-6F7BF97D84B6}" type="pres">
      <dgm:prSet presAssocID="{13374786-361E-4253-A3D1-566DA30C73DD}" presName="compositeNode" presStyleCnt="0">
        <dgm:presLayoutVars>
          <dgm:bulletEnabled val="1"/>
        </dgm:presLayoutVars>
      </dgm:prSet>
      <dgm:spPr/>
    </dgm:pt>
    <dgm:pt modelId="{4360F3C2-9E02-4443-B07A-4BC4C6FE9A44}" type="pres">
      <dgm:prSet presAssocID="{13374786-361E-4253-A3D1-566DA30C73DD}" presName="bgRect" presStyleLbl="alignNode1" presStyleIdx="0" presStyleCnt="4"/>
      <dgm:spPr/>
    </dgm:pt>
    <dgm:pt modelId="{BA05B6CE-F3DA-4833-B39A-6C4AD2F1ADBF}" type="pres">
      <dgm:prSet presAssocID="{8EFE53DD-EB6F-40EE-9322-0F64A261B01C}" presName="sibTransNodeRect" presStyleLbl="alignNode1" presStyleIdx="0" presStyleCnt="4">
        <dgm:presLayoutVars>
          <dgm:chMax val="0"/>
          <dgm:bulletEnabled val="1"/>
        </dgm:presLayoutVars>
      </dgm:prSet>
      <dgm:spPr/>
    </dgm:pt>
    <dgm:pt modelId="{0DCFE36D-4E89-4D40-A277-D4057E898F1D}" type="pres">
      <dgm:prSet presAssocID="{13374786-361E-4253-A3D1-566DA30C73DD}" presName="nodeRect" presStyleLbl="alignNode1" presStyleIdx="0" presStyleCnt="4">
        <dgm:presLayoutVars>
          <dgm:bulletEnabled val="1"/>
        </dgm:presLayoutVars>
      </dgm:prSet>
      <dgm:spPr/>
    </dgm:pt>
    <dgm:pt modelId="{AF302710-C3F2-4FCD-B5D5-9AED29BD755B}" type="pres">
      <dgm:prSet presAssocID="{8EFE53DD-EB6F-40EE-9322-0F64A261B01C}" presName="sibTrans" presStyleCnt="0"/>
      <dgm:spPr/>
    </dgm:pt>
    <dgm:pt modelId="{054A7FC4-B4D7-4B2A-9181-13D93730BC62}" type="pres">
      <dgm:prSet presAssocID="{5BFFA409-BFDD-4E9C-9A70-E9F8C5DCA727}" presName="compositeNode" presStyleCnt="0">
        <dgm:presLayoutVars>
          <dgm:bulletEnabled val="1"/>
        </dgm:presLayoutVars>
      </dgm:prSet>
      <dgm:spPr/>
    </dgm:pt>
    <dgm:pt modelId="{E3D6920F-EF0B-425E-961D-F2DE11430E07}" type="pres">
      <dgm:prSet presAssocID="{5BFFA409-BFDD-4E9C-9A70-E9F8C5DCA727}" presName="bgRect" presStyleLbl="alignNode1" presStyleIdx="1" presStyleCnt="4"/>
      <dgm:spPr/>
    </dgm:pt>
    <dgm:pt modelId="{207F2CDA-05CF-41DD-BA05-44054A0BBD12}" type="pres">
      <dgm:prSet presAssocID="{C138D36C-604C-40BB-9589-42ADE5E37E1E}" presName="sibTransNodeRect" presStyleLbl="alignNode1" presStyleIdx="1" presStyleCnt="4">
        <dgm:presLayoutVars>
          <dgm:chMax val="0"/>
          <dgm:bulletEnabled val="1"/>
        </dgm:presLayoutVars>
      </dgm:prSet>
      <dgm:spPr/>
    </dgm:pt>
    <dgm:pt modelId="{B86FF626-64EC-4B64-9D65-6FDEF76A2564}" type="pres">
      <dgm:prSet presAssocID="{5BFFA409-BFDD-4E9C-9A70-E9F8C5DCA727}" presName="nodeRect" presStyleLbl="alignNode1" presStyleIdx="1" presStyleCnt="4">
        <dgm:presLayoutVars>
          <dgm:bulletEnabled val="1"/>
        </dgm:presLayoutVars>
      </dgm:prSet>
      <dgm:spPr/>
    </dgm:pt>
    <dgm:pt modelId="{91DD71BB-F9C6-406F-9BE1-BD6932BD32E2}" type="pres">
      <dgm:prSet presAssocID="{C138D36C-604C-40BB-9589-42ADE5E37E1E}" presName="sibTrans" presStyleCnt="0"/>
      <dgm:spPr/>
    </dgm:pt>
    <dgm:pt modelId="{E7B897F7-8032-484F-AA60-7DA711569C3F}" type="pres">
      <dgm:prSet presAssocID="{CDE77F64-E402-416A-B21A-EDFBA0233F02}" presName="compositeNode" presStyleCnt="0">
        <dgm:presLayoutVars>
          <dgm:bulletEnabled val="1"/>
        </dgm:presLayoutVars>
      </dgm:prSet>
      <dgm:spPr/>
    </dgm:pt>
    <dgm:pt modelId="{8DD6FDBF-716A-407A-8C30-9BD7724440C0}" type="pres">
      <dgm:prSet presAssocID="{CDE77F64-E402-416A-B21A-EDFBA0233F02}" presName="bgRect" presStyleLbl="alignNode1" presStyleIdx="2" presStyleCnt="4"/>
      <dgm:spPr/>
    </dgm:pt>
    <dgm:pt modelId="{D31357E6-1BA3-4B33-A1AC-93CC451E97DD}" type="pres">
      <dgm:prSet presAssocID="{5DF0CCCA-333D-4070-B013-228D5027BE84}" presName="sibTransNodeRect" presStyleLbl="alignNode1" presStyleIdx="2" presStyleCnt="4">
        <dgm:presLayoutVars>
          <dgm:chMax val="0"/>
          <dgm:bulletEnabled val="1"/>
        </dgm:presLayoutVars>
      </dgm:prSet>
      <dgm:spPr/>
    </dgm:pt>
    <dgm:pt modelId="{8B489DBF-D9FD-4108-940D-301F510E94D8}" type="pres">
      <dgm:prSet presAssocID="{CDE77F64-E402-416A-B21A-EDFBA0233F02}" presName="nodeRect" presStyleLbl="alignNode1" presStyleIdx="2" presStyleCnt="4">
        <dgm:presLayoutVars>
          <dgm:bulletEnabled val="1"/>
        </dgm:presLayoutVars>
      </dgm:prSet>
      <dgm:spPr/>
    </dgm:pt>
    <dgm:pt modelId="{FFF6AD65-FFE7-47CA-836B-AD0C8C79A1BD}" type="pres">
      <dgm:prSet presAssocID="{5DF0CCCA-333D-4070-B013-228D5027BE84}" presName="sibTrans" presStyleCnt="0"/>
      <dgm:spPr/>
    </dgm:pt>
    <dgm:pt modelId="{C0D8EA50-17BC-43C3-8A21-918B2CAB78B1}" type="pres">
      <dgm:prSet presAssocID="{070DF505-97E4-47E9-876E-3E0C93C14D08}" presName="compositeNode" presStyleCnt="0">
        <dgm:presLayoutVars>
          <dgm:bulletEnabled val="1"/>
        </dgm:presLayoutVars>
      </dgm:prSet>
      <dgm:spPr/>
    </dgm:pt>
    <dgm:pt modelId="{421F1555-281F-46D6-B4CD-BD152AB963B9}" type="pres">
      <dgm:prSet presAssocID="{070DF505-97E4-47E9-876E-3E0C93C14D08}" presName="bgRect" presStyleLbl="alignNode1" presStyleIdx="3" presStyleCnt="4"/>
      <dgm:spPr/>
    </dgm:pt>
    <dgm:pt modelId="{4CCE27EE-B4BE-459F-B0A3-505C7948FE27}" type="pres">
      <dgm:prSet presAssocID="{7A0DB401-8B8A-4766-AB0A-E91BFFC00225}" presName="sibTransNodeRect" presStyleLbl="alignNode1" presStyleIdx="3" presStyleCnt="4">
        <dgm:presLayoutVars>
          <dgm:chMax val="0"/>
          <dgm:bulletEnabled val="1"/>
        </dgm:presLayoutVars>
      </dgm:prSet>
      <dgm:spPr/>
    </dgm:pt>
    <dgm:pt modelId="{FD4057BA-346E-47FB-9919-80A4C6117975}" type="pres">
      <dgm:prSet presAssocID="{070DF505-97E4-47E9-876E-3E0C93C14D08}" presName="nodeRect" presStyleLbl="alignNode1" presStyleIdx="3" presStyleCnt="4">
        <dgm:presLayoutVars>
          <dgm:bulletEnabled val="1"/>
        </dgm:presLayoutVars>
      </dgm:prSet>
      <dgm:spPr/>
    </dgm:pt>
  </dgm:ptLst>
  <dgm:cxnLst>
    <dgm:cxn modelId="{BCB1652F-3C00-4731-9F4C-8290028D732E}" type="presOf" srcId="{070DF505-97E4-47E9-876E-3E0C93C14D08}" destId="{FD4057BA-346E-47FB-9919-80A4C6117975}" srcOrd="1" destOrd="0" presId="urn:microsoft.com/office/officeart/2016/7/layout/LinearBlockProcessNumbered"/>
    <dgm:cxn modelId="{EE69B248-F5C0-4287-99E7-929E955BD742}" srcId="{E6813FE8-854D-4DBE-9286-1F587B8461E0}" destId="{070DF505-97E4-47E9-876E-3E0C93C14D08}" srcOrd="3" destOrd="0" parTransId="{6DE97A0A-9359-4F77-8AC1-736044CC1C3C}" sibTransId="{7A0DB401-8B8A-4766-AB0A-E91BFFC00225}"/>
    <dgm:cxn modelId="{33AE5250-8ED0-43E6-AB08-3719198B6968}" type="presOf" srcId="{7A0DB401-8B8A-4766-AB0A-E91BFFC00225}" destId="{4CCE27EE-B4BE-459F-B0A3-505C7948FE27}" srcOrd="0" destOrd="0" presId="urn:microsoft.com/office/officeart/2016/7/layout/LinearBlockProcessNumbered"/>
    <dgm:cxn modelId="{826ABC50-D4DC-43F6-89DB-FD8478285301}" type="presOf" srcId="{070DF505-97E4-47E9-876E-3E0C93C14D08}" destId="{421F1555-281F-46D6-B4CD-BD152AB963B9}" srcOrd="0" destOrd="0" presId="urn:microsoft.com/office/officeart/2016/7/layout/LinearBlockProcessNumbered"/>
    <dgm:cxn modelId="{358AE375-78CE-40CB-972E-98A8B11F0307}" type="presOf" srcId="{CDE77F64-E402-416A-B21A-EDFBA0233F02}" destId="{8DD6FDBF-716A-407A-8C30-9BD7724440C0}" srcOrd="0" destOrd="0" presId="urn:microsoft.com/office/officeart/2016/7/layout/LinearBlockProcessNumbered"/>
    <dgm:cxn modelId="{09832F8B-A89F-4736-A137-6F2B41807C03}" type="presOf" srcId="{13374786-361E-4253-A3D1-566DA30C73DD}" destId="{0DCFE36D-4E89-4D40-A277-D4057E898F1D}" srcOrd="1" destOrd="0" presId="urn:microsoft.com/office/officeart/2016/7/layout/LinearBlockProcessNumbered"/>
    <dgm:cxn modelId="{49230692-1B91-4A5F-A2F3-30BDA4BBF24A}" type="presOf" srcId="{5BFFA409-BFDD-4E9C-9A70-E9F8C5DCA727}" destId="{B86FF626-64EC-4B64-9D65-6FDEF76A2564}" srcOrd="1" destOrd="0" presId="urn:microsoft.com/office/officeart/2016/7/layout/LinearBlockProcessNumbered"/>
    <dgm:cxn modelId="{D1B27F96-4CC4-42C0-BFD8-733C7383BA28}" type="presOf" srcId="{5BFFA409-BFDD-4E9C-9A70-E9F8C5DCA727}" destId="{E3D6920F-EF0B-425E-961D-F2DE11430E07}" srcOrd="0" destOrd="0" presId="urn:microsoft.com/office/officeart/2016/7/layout/LinearBlockProcessNumbered"/>
    <dgm:cxn modelId="{7CA48596-7AC6-433A-9054-F4C351318460}" type="presOf" srcId="{C138D36C-604C-40BB-9589-42ADE5E37E1E}" destId="{207F2CDA-05CF-41DD-BA05-44054A0BBD12}" srcOrd="0" destOrd="0" presId="urn:microsoft.com/office/officeart/2016/7/layout/LinearBlockProcessNumbered"/>
    <dgm:cxn modelId="{F00AAA9B-1A14-4B2F-9290-C3DC8819DAB9}" type="presOf" srcId="{13374786-361E-4253-A3D1-566DA30C73DD}" destId="{4360F3C2-9E02-4443-B07A-4BC4C6FE9A44}" srcOrd="0" destOrd="0" presId="urn:microsoft.com/office/officeart/2016/7/layout/LinearBlockProcessNumbered"/>
    <dgm:cxn modelId="{8DF6B1A5-2978-4745-B5C4-CC5AACE54DBD}" srcId="{E6813FE8-854D-4DBE-9286-1F587B8461E0}" destId="{CDE77F64-E402-416A-B21A-EDFBA0233F02}" srcOrd="2" destOrd="0" parTransId="{7D9300EF-A334-4E7B-8212-E55BC79B8919}" sibTransId="{5DF0CCCA-333D-4070-B013-228D5027BE84}"/>
    <dgm:cxn modelId="{AB9B57AE-7CF8-41EF-B234-BD19D2C0F650}" type="presOf" srcId="{8EFE53DD-EB6F-40EE-9322-0F64A261B01C}" destId="{BA05B6CE-F3DA-4833-B39A-6C4AD2F1ADBF}" srcOrd="0" destOrd="0" presId="urn:microsoft.com/office/officeart/2016/7/layout/LinearBlockProcessNumbered"/>
    <dgm:cxn modelId="{158385D3-A0B5-4E15-9B5B-F22227055ED1}" srcId="{E6813FE8-854D-4DBE-9286-1F587B8461E0}" destId="{5BFFA409-BFDD-4E9C-9A70-E9F8C5DCA727}" srcOrd="1" destOrd="0" parTransId="{BEF90275-BB70-41D5-9BFE-FC540028282E}" sibTransId="{C138D36C-604C-40BB-9589-42ADE5E37E1E}"/>
    <dgm:cxn modelId="{5A4BC6E9-625E-4A2F-9507-3A8C8D482A19}" type="presOf" srcId="{CDE77F64-E402-416A-B21A-EDFBA0233F02}" destId="{8B489DBF-D9FD-4108-940D-301F510E94D8}" srcOrd="1" destOrd="0" presId="urn:microsoft.com/office/officeart/2016/7/layout/LinearBlockProcessNumbered"/>
    <dgm:cxn modelId="{785521EB-B1DE-4514-902F-4751E824DAE6}" type="presOf" srcId="{E6813FE8-854D-4DBE-9286-1F587B8461E0}" destId="{EF407040-7E03-4617-B5D5-6925580FE972}" srcOrd="0" destOrd="0" presId="urn:microsoft.com/office/officeart/2016/7/layout/LinearBlockProcessNumbered"/>
    <dgm:cxn modelId="{D7AA91EF-758F-438C-BEDC-1EA51E23DC33}" srcId="{E6813FE8-854D-4DBE-9286-1F587B8461E0}" destId="{13374786-361E-4253-A3D1-566DA30C73DD}" srcOrd="0" destOrd="0" parTransId="{A9E01C96-CFD4-494C-8CBC-3F1B50F803B0}" sibTransId="{8EFE53DD-EB6F-40EE-9322-0F64A261B01C}"/>
    <dgm:cxn modelId="{A675D4F3-1B70-40FE-BA58-AAC3839D112B}" type="presOf" srcId="{5DF0CCCA-333D-4070-B013-228D5027BE84}" destId="{D31357E6-1BA3-4B33-A1AC-93CC451E97DD}" srcOrd="0" destOrd="0" presId="urn:microsoft.com/office/officeart/2016/7/layout/LinearBlockProcessNumbered"/>
    <dgm:cxn modelId="{E6F43E81-E8D2-4F9B-BD2C-83B31AD84F53}" type="presParOf" srcId="{EF407040-7E03-4617-B5D5-6925580FE972}" destId="{6EE39ADF-F2AB-4A8B-895A-6F7BF97D84B6}" srcOrd="0" destOrd="0" presId="urn:microsoft.com/office/officeart/2016/7/layout/LinearBlockProcessNumbered"/>
    <dgm:cxn modelId="{870CDDD7-B7D8-46C3-A905-14EACA18E6DD}" type="presParOf" srcId="{6EE39ADF-F2AB-4A8B-895A-6F7BF97D84B6}" destId="{4360F3C2-9E02-4443-B07A-4BC4C6FE9A44}" srcOrd="0" destOrd="0" presId="urn:microsoft.com/office/officeart/2016/7/layout/LinearBlockProcessNumbered"/>
    <dgm:cxn modelId="{F1DC2BF0-A285-4403-AC35-84AF8E57E716}" type="presParOf" srcId="{6EE39ADF-F2AB-4A8B-895A-6F7BF97D84B6}" destId="{BA05B6CE-F3DA-4833-B39A-6C4AD2F1ADBF}" srcOrd="1" destOrd="0" presId="urn:microsoft.com/office/officeart/2016/7/layout/LinearBlockProcessNumbered"/>
    <dgm:cxn modelId="{86E80875-C1D5-4CC6-B51C-384A1303B370}" type="presParOf" srcId="{6EE39ADF-F2AB-4A8B-895A-6F7BF97D84B6}" destId="{0DCFE36D-4E89-4D40-A277-D4057E898F1D}" srcOrd="2" destOrd="0" presId="urn:microsoft.com/office/officeart/2016/7/layout/LinearBlockProcessNumbered"/>
    <dgm:cxn modelId="{CFCB91B8-7121-4006-9AEC-D8EDD92309B4}" type="presParOf" srcId="{EF407040-7E03-4617-B5D5-6925580FE972}" destId="{AF302710-C3F2-4FCD-B5D5-9AED29BD755B}" srcOrd="1" destOrd="0" presId="urn:microsoft.com/office/officeart/2016/7/layout/LinearBlockProcessNumbered"/>
    <dgm:cxn modelId="{69A449D9-9DC1-47F9-A15F-86FA40F48200}" type="presParOf" srcId="{EF407040-7E03-4617-B5D5-6925580FE972}" destId="{054A7FC4-B4D7-4B2A-9181-13D93730BC62}" srcOrd="2" destOrd="0" presId="urn:microsoft.com/office/officeart/2016/7/layout/LinearBlockProcessNumbered"/>
    <dgm:cxn modelId="{A4727B94-CA2C-482A-BC10-63B8E3F82B84}" type="presParOf" srcId="{054A7FC4-B4D7-4B2A-9181-13D93730BC62}" destId="{E3D6920F-EF0B-425E-961D-F2DE11430E07}" srcOrd="0" destOrd="0" presId="urn:microsoft.com/office/officeart/2016/7/layout/LinearBlockProcessNumbered"/>
    <dgm:cxn modelId="{B4B633D8-B42E-4000-8995-3FD3F1CDCA55}" type="presParOf" srcId="{054A7FC4-B4D7-4B2A-9181-13D93730BC62}" destId="{207F2CDA-05CF-41DD-BA05-44054A0BBD12}" srcOrd="1" destOrd="0" presId="urn:microsoft.com/office/officeart/2016/7/layout/LinearBlockProcessNumbered"/>
    <dgm:cxn modelId="{CD838A93-EB3A-40DC-BED3-6C76E4F8673A}" type="presParOf" srcId="{054A7FC4-B4D7-4B2A-9181-13D93730BC62}" destId="{B86FF626-64EC-4B64-9D65-6FDEF76A2564}" srcOrd="2" destOrd="0" presId="urn:microsoft.com/office/officeart/2016/7/layout/LinearBlockProcessNumbered"/>
    <dgm:cxn modelId="{1F458A2C-BD6D-4BC5-8A1A-45D57B162B6C}" type="presParOf" srcId="{EF407040-7E03-4617-B5D5-6925580FE972}" destId="{91DD71BB-F9C6-406F-9BE1-BD6932BD32E2}" srcOrd="3" destOrd="0" presId="urn:microsoft.com/office/officeart/2016/7/layout/LinearBlockProcessNumbered"/>
    <dgm:cxn modelId="{14F883A4-1F98-4658-9FD6-8BBE468B1502}" type="presParOf" srcId="{EF407040-7E03-4617-B5D5-6925580FE972}" destId="{E7B897F7-8032-484F-AA60-7DA711569C3F}" srcOrd="4" destOrd="0" presId="urn:microsoft.com/office/officeart/2016/7/layout/LinearBlockProcessNumbered"/>
    <dgm:cxn modelId="{6AA955F6-766C-4BB6-BC18-D5BD876D1896}" type="presParOf" srcId="{E7B897F7-8032-484F-AA60-7DA711569C3F}" destId="{8DD6FDBF-716A-407A-8C30-9BD7724440C0}" srcOrd="0" destOrd="0" presId="urn:microsoft.com/office/officeart/2016/7/layout/LinearBlockProcessNumbered"/>
    <dgm:cxn modelId="{6B618DA8-9A6E-4492-BA02-FD43FFF8939B}" type="presParOf" srcId="{E7B897F7-8032-484F-AA60-7DA711569C3F}" destId="{D31357E6-1BA3-4B33-A1AC-93CC451E97DD}" srcOrd="1" destOrd="0" presId="urn:microsoft.com/office/officeart/2016/7/layout/LinearBlockProcessNumbered"/>
    <dgm:cxn modelId="{A340A841-AF8E-4939-9CC4-A66872F41894}" type="presParOf" srcId="{E7B897F7-8032-484F-AA60-7DA711569C3F}" destId="{8B489DBF-D9FD-4108-940D-301F510E94D8}" srcOrd="2" destOrd="0" presId="urn:microsoft.com/office/officeart/2016/7/layout/LinearBlockProcessNumbered"/>
    <dgm:cxn modelId="{546ACA2A-C2C1-4FD2-A1C7-8BD84EAB0226}" type="presParOf" srcId="{EF407040-7E03-4617-B5D5-6925580FE972}" destId="{FFF6AD65-FFE7-47CA-836B-AD0C8C79A1BD}" srcOrd="5" destOrd="0" presId="urn:microsoft.com/office/officeart/2016/7/layout/LinearBlockProcessNumbered"/>
    <dgm:cxn modelId="{E88C46FC-2017-4749-A72C-F2CD254DB8C4}" type="presParOf" srcId="{EF407040-7E03-4617-B5D5-6925580FE972}" destId="{C0D8EA50-17BC-43C3-8A21-918B2CAB78B1}" srcOrd="6" destOrd="0" presId="urn:microsoft.com/office/officeart/2016/7/layout/LinearBlockProcessNumbered"/>
    <dgm:cxn modelId="{321A65AB-61E0-484D-9D71-EA936CB84D22}" type="presParOf" srcId="{C0D8EA50-17BC-43C3-8A21-918B2CAB78B1}" destId="{421F1555-281F-46D6-B4CD-BD152AB963B9}" srcOrd="0" destOrd="0" presId="urn:microsoft.com/office/officeart/2016/7/layout/LinearBlockProcessNumbered"/>
    <dgm:cxn modelId="{E6404E83-00ED-4D64-A571-48D695D0A600}" type="presParOf" srcId="{C0D8EA50-17BC-43C3-8A21-918B2CAB78B1}" destId="{4CCE27EE-B4BE-459F-B0A3-505C7948FE27}" srcOrd="1" destOrd="0" presId="urn:microsoft.com/office/officeart/2016/7/layout/LinearBlockProcessNumbered"/>
    <dgm:cxn modelId="{039CF13D-022F-416D-A30C-600BFF206C24}" type="presParOf" srcId="{C0D8EA50-17BC-43C3-8A21-918B2CAB78B1}" destId="{FD4057BA-346E-47FB-9919-80A4C6117975}"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72DCE-AC93-4934-8238-EFEACD2DD4C3}">
      <dsp:nvSpPr>
        <dsp:cNvPr id="0" name=""/>
        <dsp:cNvSpPr/>
      </dsp:nvSpPr>
      <dsp:spPr>
        <a:xfrm>
          <a:off x="0" y="1898734"/>
          <a:ext cx="7404497"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807F4D0C-AF65-453C-B4FC-D6D9A65EB886}">
      <dsp:nvSpPr>
        <dsp:cNvPr id="0" name=""/>
        <dsp:cNvSpPr/>
      </dsp:nvSpPr>
      <dsp:spPr>
        <a:xfrm rot="8100000">
          <a:off x="58622" y="437584"/>
          <a:ext cx="279262" cy="279262"/>
        </a:xfrm>
        <a:prstGeom prst="teardrop">
          <a:avLst>
            <a:gd name="adj" fmla="val 115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F2F009-7158-40F7-90C1-697B2B4F5146}">
      <dsp:nvSpPr>
        <dsp:cNvPr id="0" name=""/>
        <dsp:cNvSpPr/>
      </dsp:nvSpPr>
      <dsp:spPr>
        <a:xfrm>
          <a:off x="89646" y="468607"/>
          <a:ext cx="217215" cy="217215"/>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FE146287-74A2-4E32-ADEC-8BB1D8E879AE}">
      <dsp:nvSpPr>
        <dsp:cNvPr id="0" name=""/>
        <dsp:cNvSpPr/>
      </dsp:nvSpPr>
      <dsp:spPr>
        <a:xfrm>
          <a:off x="395722" y="774683"/>
          <a:ext cx="2054718" cy="1124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t>When Irish architect James Hoban finished the White House in Washington DC in 1800, the value was said to be around </a:t>
          </a:r>
          <a:r>
            <a:rPr lang="en-US" sz="1300" b="1" kern="1200" dirty="0">
              <a:solidFill>
                <a:srgbClr val="FF0000"/>
              </a:solidFill>
            </a:rPr>
            <a:t>US$230 thousand</a:t>
          </a:r>
          <a:r>
            <a:rPr lang="en-US" sz="1300" kern="1200" dirty="0"/>
            <a:t>. </a:t>
          </a:r>
        </a:p>
      </dsp:txBody>
      <dsp:txXfrm>
        <a:off x="395722" y="774683"/>
        <a:ext cx="2054718" cy="1124050"/>
      </dsp:txXfrm>
    </dsp:sp>
    <dsp:sp modelId="{6F175614-6EB5-42E0-AC2F-7DF675F90568}">
      <dsp:nvSpPr>
        <dsp:cNvPr id="0" name=""/>
        <dsp:cNvSpPr/>
      </dsp:nvSpPr>
      <dsp:spPr>
        <a:xfrm>
          <a:off x="395722" y="379746"/>
          <a:ext cx="2054718" cy="394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1800</a:t>
          </a:r>
        </a:p>
      </dsp:txBody>
      <dsp:txXfrm>
        <a:off x="395722" y="379746"/>
        <a:ext cx="2054718" cy="394936"/>
      </dsp:txXfrm>
    </dsp:sp>
    <dsp:sp modelId="{9F8A7BFE-43B0-4CD8-B1BD-F9730DA98B47}">
      <dsp:nvSpPr>
        <dsp:cNvPr id="0" name=""/>
        <dsp:cNvSpPr/>
      </dsp:nvSpPr>
      <dsp:spPr>
        <a:xfrm>
          <a:off x="198253" y="774683"/>
          <a:ext cx="0" cy="1124050"/>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52666E6-9ECD-4B18-9793-4922D1DB4F7D}">
      <dsp:nvSpPr>
        <dsp:cNvPr id="0" name=""/>
        <dsp:cNvSpPr/>
      </dsp:nvSpPr>
      <dsp:spPr>
        <a:xfrm>
          <a:off x="161765" y="1863190"/>
          <a:ext cx="71088" cy="71088"/>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64CFFE-C440-4BCE-B1DF-20FB94950CF6}">
      <dsp:nvSpPr>
        <dsp:cNvPr id="0" name=""/>
        <dsp:cNvSpPr/>
      </dsp:nvSpPr>
      <dsp:spPr>
        <a:xfrm rot="18900000">
          <a:off x="1290462" y="3080622"/>
          <a:ext cx="279262" cy="279262"/>
        </a:xfrm>
        <a:prstGeom prst="teardrop">
          <a:avLst>
            <a:gd name="adj" fmla="val 115000"/>
          </a:avLst>
        </a:prstGeom>
        <a:solidFill>
          <a:schemeClr val="accent2">
            <a:hueOff val="1170380"/>
            <a:satOff val="-1460"/>
            <a:lumOff val="343"/>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10FA31-E434-4EF3-84F4-1B7ED54EA63B}">
      <dsp:nvSpPr>
        <dsp:cNvPr id="0" name=""/>
        <dsp:cNvSpPr/>
      </dsp:nvSpPr>
      <dsp:spPr>
        <a:xfrm>
          <a:off x="1321486" y="3111646"/>
          <a:ext cx="217215" cy="217215"/>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B8B356AB-19F3-4C76-9345-45EC0D92EF86}">
      <dsp:nvSpPr>
        <dsp:cNvPr id="0" name=""/>
        <dsp:cNvSpPr/>
      </dsp:nvSpPr>
      <dsp:spPr>
        <a:xfrm>
          <a:off x="1627562" y="1898734"/>
          <a:ext cx="2054718" cy="1124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dirty="0"/>
            <a:t>Fast-forward 200 years, when George W. Bush took up residence in 2001, it was valued at nearly </a:t>
          </a:r>
          <a:r>
            <a:rPr lang="en-US" sz="1300" b="1" kern="1200" dirty="0">
              <a:solidFill>
                <a:srgbClr val="FF0000"/>
              </a:solidFill>
            </a:rPr>
            <a:t>US$170 million</a:t>
          </a:r>
          <a:r>
            <a:rPr lang="en-US" sz="1300" kern="1200" dirty="0"/>
            <a:t>.</a:t>
          </a:r>
        </a:p>
      </dsp:txBody>
      <dsp:txXfrm>
        <a:off x="1627562" y="1898734"/>
        <a:ext cx="2054718" cy="1124050"/>
      </dsp:txXfrm>
    </dsp:sp>
    <dsp:sp modelId="{5F624920-52F7-409C-A19F-A7BFF684E58D}">
      <dsp:nvSpPr>
        <dsp:cNvPr id="0" name=""/>
        <dsp:cNvSpPr/>
      </dsp:nvSpPr>
      <dsp:spPr>
        <a:xfrm>
          <a:off x="1627562" y="3022785"/>
          <a:ext cx="2054718" cy="394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2001</a:t>
          </a:r>
        </a:p>
      </dsp:txBody>
      <dsp:txXfrm>
        <a:off x="1627562" y="3022785"/>
        <a:ext cx="2054718" cy="394936"/>
      </dsp:txXfrm>
    </dsp:sp>
    <dsp:sp modelId="{BB21006C-7538-400A-9813-1D420DB6CBE5}">
      <dsp:nvSpPr>
        <dsp:cNvPr id="0" name=""/>
        <dsp:cNvSpPr/>
      </dsp:nvSpPr>
      <dsp:spPr>
        <a:xfrm>
          <a:off x="1430094" y="1898734"/>
          <a:ext cx="0" cy="1124050"/>
        </a:xfrm>
        <a:prstGeom prst="line">
          <a:avLst/>
        </a:prstGeom>
        <a:noFill/>
        <a:ln w="12700" cap="flat" cmpd="sng" algn="ctr">
          <a:solidFill>
            <a:schemeClr val="accent2">
              <a:hueOff val="344629"/>
              <a:satOff val="6452"/>
              <a:lumOff val="-392"/>
              <a:alphaOff val="0"/>
            </a:schemeClr>
          </a:solidFill>
          <a:prstDash val="dash"/>
        </a:ln>
        <a:effectLst/>
      </dsp:spPr>
      <dsp:style>
        <a:lnRef idx="1">
          <a:scrgbClr r="0" g="0" b="0"/>
        </a:lnRef>
        <a:fillRef idx="0">
          <a:scrgbClr r="0" g="0" b="0"/>
        </a:fillRef>
        <a:effectRef idx="0">
          <a:scrgbClr r="0" g="0" b="0"/>
        </a:effectRef>
        <a:fontRef idx="minor"/>
      </dsp:style>
    </dsp:sp>
    <dsp:sp modelId="{1FCA08B2-A6D9-42E6-8BB0-C76E3D7158DD}">
      <dsp:nvSpPr>
        <dsp:cNvPr id="0" name=""/>
        <dsp:cNvSpPr/>
      </dsp:nvSpPr>
      <dsp:spPr>
        <a:xfrm>
          <a:off x="1393606" y="1863190"/>
          <a:ext cx="71088" cy="71088"/>
        </a:xfrm>
        <a:prstGeom prst="ellipse">
          <a:avLst/>
        </a:prstGeom>
        <a:solidFill>
          <a:schemeClr val="accent2">
            <a:hueOff val="344629"/>
            <a:satOff val="6452"/>
            <a:lumOff val="-392"/>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EB1EE8-93B5-400E-A985-DDF457B23A9C}">
      <dsp:nvSpPr>
        <dsp:cNvPr id="0" name=""/>
        <dsp:cNvSpPr/>
      </dsp:nvSpPr>
      <dsp:spPr>
        <a:xfrm rot="8100000">
          <a:off x="2522303" y="437584"/>
          <a:ext cx="279262" cy="279262"/>
        </a:xfrm>
        <a:prstGeom prst="teardrop">
          <a:avLst>
            <a:gd name="adj" fmla="val 115000"/>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5006B7-60EA-44BF-B561-AD26CB941FF4}">
      <dsp:nvSpPr>
        <dsp:cNvPr id="0" name=""/>
        <dsp:cNvSpPr/>
      </dsp:nvSpPr>
      <dsp:spPr>
        <a:xfrm>
          <a:off x="2553326" y="468607"/>
          <a:ext cx="217215" cy="217215"/>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02A91517-6DAF-4F93-ADF1-A7F75924DE46}">
      <dsp:nvSpPr>
        <dsp:cNvPr id="0" name=""/>
        <dsp:cNvSpPr/>
      </dsp:nvSpPr>
      <dsp:spPr>
        <a:xfrm>
          <a:off x="2859402" y="774683"/>
          <a:ext cx="2054718" cy="1124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t>when President Bush handed over the keys to Barack Obama in 2009, it was valued nearly </a:t>
          </a:r>
          <a:r>
            <a:rPr lang="en-US" sz="1300" b="1" kern="1200" dirty="0">
              <a:solidFill>
                <a:srgbClr val="FF0000"/>
              </a:solidFill>
            </a:rPr>
            <a:t>US$300 million</a:t>
          </a:r>
          <a:r>
            <a:rPr lang="en-US" sz="1300" kern="1200" dirty="0"/>
            <a:t>. </a:t>
          </a:r>
        </a:p>
      </dsp:txBody>
      <dsp:txXfrm>
        <a:off x="2859402" y="774683"/>
        <a:ext cx="2054718" cy="1124050"/>
      </dsp:txXfrm>
    </dsp:sp>
    <dsp:sp modelId="{B7A63627-E67C-4845-BB57-D9CB380E0AF7}">
      <dsp:nvSpPr>
        <dsp:cNvPr id="0" name=""/>
        <dsp:cNvSpPr/>
      </dsp:nvSpPr>
      <dsp:spPr>
        <a:xfrm>
          <a:off x="2859402" y="379746"/>
          <a:ext cx="2054718" cy="394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2009</a:t>
          </a:r>
        </a:p>
      </dsp:txBody>
      <dsp:txXfrm>
        <a:off x="2859402" y="379746"/>
        <a:ext cx="2054718" cy="394936"/>
      </dsp:txXfrm>
    </dsp:sp>
    <dsp:sp modelId="{B3EF16B0-EDA3-4AB0-8254-D37F190B0327}">
      <dsp:nvSpPr>
        <dsp:cNvPr id="0" name=""/>
        <dsp:cNvSpPr/>
      </dsp:nvSpPr>
      <dsp:spPr>
        <a:xfrm>
          <a:off x="2661934" y="774683"/>
          <a:ext cx="0" cy="1124050"/>
        </a:xfrm>
        <a:prstGeom prst="line">
          <a:avLst/>
        </a:prstGeom>
        <a:noFill/>
        <a:ln w="12700" cap="flat" cmpd="sng" algn="ctr">
          <a:solidFill>
            <a:schemeClr val="accent2">
              <a:hueOff val="689259"/>
              <a:satOff val="12903"/>
              <a:lumOff val="-784"/>
              <a:alphaOff val="0"/>
            </a:schemeClr>
          </a:solidFill>
          <a:prstDash val="dash"/>
        </a:ln>
        <a:effectLst/>
      </dsp:spPr>
      <dsp:style>
        <a:lnRef idx="1">
          <a:scrgbClr r="0" g="0" b="0"/>
        </a:lnRef>
        <a:fillRef idx="0">
          <a:scrgbClr r="0" g="0" b="0"/>
        </a:fillRef>
        <a:effectRef idx="0">
          <a:scrgbClr r="0" g="0" b="0"/>
        </a:effectRef>
        <a:fontRef idx="minor"/>
      </dsp:style>
    </dsp:sp>
    <dsp:sp modelId="{A4F77DF2-FCE1-45C7-ACF0-183152A911ED}">
      <dsp:nvSpPr>
        <dsp:cNvPr id="0" name=""/>
        <dsp:cNvSpPr/>
      </dsp:nvSpPr>
      <dsp:spPr>
        <a:xfrm>
          <a:off x="2625446" y="1863190"/>
          <a:ext cx="71088" cy="71088"/>
        </a:xfrm>
        <a:prstGeom prst="ellipse">
          <a:avLst/>
        </a:prstGeom>
        <a:solidFill>
          <a:schemeClr val="accent2">
            <a:hueOff val="689259"/>
            <a:satOff val="12903"/>
            <a:lumOff val="-784"/>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99A5B2-F6E1-4155-A2DC-50740D75CF0C}">
      <dsp:nvSpPr>
        <dsp:cNvPr id="0" name=""/>
        <dsp:cNvSpPr/>
      </dsp:nvSpPr>
      <dsp:spPr>
        <a:xfrm rot="18900000">
          <a:off x="3754143" y="3080622"/>
          <a:ext cx="279262" cy="279262"/>
        </a:xfrm>
        <a:prstGeom prst="teardrop">
          <a:avLst>
            <a:gd name="adj" fmla="val 115000"/>
          </a:avLst>
        </a:prstGeom>
        <a:solidFill>
          <a:schemeClr val="accent2">
            <a:hueOff val="3511139"/>
            <a:satOff val="-4379"/>
            <a:lumOff val="103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1FA5F2-1B09-434C-A33D-037205AEBC36}">
      <dsp:nvSpPr>
        <dsp:cNvPr id="0" name=""/>
        <dsp:cNvSpPr/>
      </dsp:nvSpPr>
      <dsp:spPr>
        <a:xfrm>
          <a:off x="3785167" y="3111646"/>
          <a:ext cx="217215" cy="217215"/>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AA3E2D0E-0BE5-45E0-8D07-B5A0F20957CF}">
      <dsp:nvSpPr>
        <dsp:cNvPr id="0" name=""/>
        <dsp:cNvSpPr/>
      </dsp:nvSpPr>
      <dsp:spPr>
        <a:xfrm>
          <a:off x="4091243" y="1898734"/>
          <a:ext cx="2054718" cy="1124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dirty="0"/>
            <a:t>In 2011, with the downturn in the US housing market, the price fell to around </a:t>
          </a:r>
          <a:r>
            <a:rPr lang="en-US" sz="1300" b="1" kern="1200" dirty="0">
              <a:solidFill>
                <a:srgbClr val="FF0000"/>
              </a:solidFill>
            </a:rPr>
            <a:t>US$250 million</a:t>
          </a:r>
          <a:r>
            <a:rPr lang="en-US" sz="1300" kern="1200" dirty="0"/>
            <a:t>. </a:t>
          </a:r>
        </a:p>
      </dsp:txBody>
      <dsp:txXfrm>
        <a:off x="4091243" y="1898734"/>
        <a:ext cx="2054718" cy="1124050"/>
      </dsp:txXfrm>
    </dsp:sp>
    <dsp:sp modelId="{B1F6E27D-38A2-43F6-B470-220913307C20}">
      <dsp:nvSpPr>
        <dsp:cNvPr id="0" name=""/>
        <dsp:cNvSpPr/>
      </dsp:nvSpPr>
      <dsp:spPr>
        <a:xfrm>
          <a:off x="4091243" y="3022785"/>
          <a:ext cx="2054718" cy="394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2011</a:t>
          </a:r>
        </a:p>
      </dsp:txBody>
      <dsp:txXfrm>
        <a:off x="4091243" y="3022785"/>
        <a:ext cx="2054718" cy="394936"/>
      </dsp:txXfrm>
    </dsp:sp>
    <dsp:sp modelId="{6F0FBF24-3CEA-4326-9809-B9435380FED3}">
      <dsp:nvSpPr>
        <dsp:cNvPr id="0" name=""/>
        <dsp:cNvSpPr/>
      </dsp:nvSpPr>
      <dsp:spPr>
        <a:xfrm>
          <a:off x="3893775" y="1898734"/>
          <a:ext cx="0" cy="1124050"/>
        </a:xfrm>
        <a:prstGeom prst="line">
          <a:avLst/>
        </a:prstGeom>
        <a:noFill/>
        <a:ln w="12700" cap="flat" cmpd="sng" algn="ctr">
          <a:solidFill>
            <a:schemeClr val="accent2">
              <a:hueOff val="1033888"/>
              <a:satOff val="19355"/>
              <a:lumOff val="-1177"/>
              <a:alphaOff val="0"/>
            </a:schemeClr>
          </a:solidFill>
          <a:prstDash val="dash"/>
        </a:ln>
        <a:effectLst/>
      </dsp:spPr>
      <dsp:style>
        <a:lnRef idx="1">
          <a:scrgbClr r="0" g="0" b="0"/>
        </a:lnRef>
        <a:fillRef idx="0">
          <a:scrgbClr r="0" g="0" b="0"/>
        </a:fillRef>
        <a:effectRef idx="0">
          <a:scrgbClr r="0" g="0" b="0"/>
        </a:effectRef>
        <a:fontRef idx="minor"/>
      </dsp:style>
    </dsp:sp>
    <dsp:sp modelId="{CF6CFBCB-68E8-48AC-987B-B4B9688E91B3}">
      <dsp:nvSpPr>
        <dsp:cNvPr id="0" name=""/>
        <dsp:cNvSpPr/>
      </dsp:nvSpPr>
      <dsp:spPr>
        <a:xfrm>
          <a:off x="3857287" y="1863190"/>
          <a:ext cx="71088" cy="71088"/>
        </a:xfrm>
        <a:prstGeom prst="ellipse">
          <a:avLst/>
        </a:prstGeom>
        <a:solidFill>
          <a:schemeClr val="accent2">
            <a:hueOff val="1033888"/>
            <a:satOff val="19355"/>
            <a:lumOff val="-1177"/>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526125-EDE5-4181-9F03-7509BBECCEDA}">
      <dsp:nvSpPr>
        <dsp:cNvPr id="0" name=""/>
        <dsp:cNvSpPr/>
      </dsp:nvSpPr>
      <dsp:spPr>
        <a:xfrm rot="8100000">
          <a:off x="4985984" y="437584"/>
          <a:ext cx="279262" cy="279262"/>
        </a:xfrm>
        <a:prstGeom prst="teardrop">
          <a:avLst>
            <a:gd name="adj" fmla="val 115000"/>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1051B7-12C9-40E3-82D7-9508854BE77F}">
      <dsp:nvSpPr>
        <dsp:cNvPr id="0" name=""/>
        <dsp:cNvSpPr/>
      </dsp:nvSpPr>
      <dsp:spPr>
        <a:xfrm>
          <a:off x="5017007" y="468607"/>
          <a:ext cx="217215" cy="217215"/>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971211C2-CD25-42D4-8371-806F294F3366}">
      <dsp:nvSpPr>
        <dsp:cNvPr id="0" name=""/>
        <dsp:cNvSpPr/>
      </dsp:nvSpPr>
      <dsp:spPr>
        <a:xfrm>
          <a:off x="5323083" y="774683"/>
          <a:ext cx="2054718" cy="1124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t>Another fast-forward to 2018 and the value was back up at around </a:t>
          </a:r>
          <a:r>
            <a:rPr lang="en-US" sz="1300" b="1" kern="1200" dirty="0">
              <a:solidFill>
                <a:srgbClr val="FF0000"/>
              </a:solidFill>
            </a:rPr>
            <a:t>US$425 million</a:t>
          </a:r>
          <a:r>
            <a:rPr lang="en-US" sz="1300" kern="1200" dirty="0"/>
            <a:t>. </a:t>
          </a:r>
        </a:p>
      </dsp:txBody>
      <dsp:txXfrm>
        <a:off x="5323083" y="774683"/>
        <a:ext cx="2054718" cy="1124050"/>
      </dsp:txXfrm>
    </dsp:sp>
    <dsp:sp modelId="{C78643C9-EEAA-499B-8354-411F81AA7E90}">
      <dsp:nvSpPr>
        <dsp:cNvPr id="0" name=""/>
        <dsp:cNvSpPr/>
      </dsp:nvSpPr>
      <dsp:spPr>
        <a:xfrm>
          <a:off x="5323083" y="379746"/>
          <a:ext cx="2054718" cy="394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a:t>2018</a:t>
          </a:r>
        </a:p>
      </dsp:txBody>
      <dsp:txXfrm>
        <a:off x="5323083" y="379746"/>
        <a:ext cx="2054718" cy="394936"/>
      </dsp:txXfrm>
    </dsp:sp>
    <dsp:sp modelId="{1E1AF9C7-FFC1-467D-8E12-3C10F3EC0B28}">
      <dsp:nvSpPr>
        <dsp:cNvPr id="0" name=""/>
        <dsp:cNvSpPr/>
      </dsp:nvSpPr>
      <dsp:spPr>
        <a:xfrm>
          <a:off x="5125615" y="774683"/>
          <a:ext cx="0" cy="1124050"/>
        </a:xfrm>
        <a:prstGeom prst="line">
          <a:avLst/>
        </a:prstGeom>
        <a:noFill/>
        <a:ln w="12700" cap="flat" cmpd="sng" algn="ctr">
          <a:solidFill>
            <a:schemeClr val="accent2">
              <a:hueOff val="1378517"/>
              <a:satOff val="25807"/>
              <a:lumOff val="-1569"/>
              <a:alphaOff val="0"/>
            </a:schemeClr>
          </a:solidFill>
          <a:prstDash val="dash"/>
        </a:ln>
        <a:effectLst/>
      </dsp:spPr>
      <dsp:style>
        <a:lnRef idx="1">
          <a:scrgbClr r="0" g="0" b="0"/>
        </a:lnRef>
        <a:fillRef idx="0">
          <a:scrgbClr r="0" g="0" b="0"/>
        </a:fillRef>
        <a:effectRef idx="0">
          <a:scrgbClr r="0" g="0" b="0"/>
        </a:effectRef>
        <a:fontRef idx="minor"/>
      </dsp:style>
    </dsp:sp>
    <dsp:sp modelId="{EF237AD1-8AD6-4C7A-8217-4C20B2B22559}">
      <dsp:nvSpPr>
        <dsp:cNvPr id="0" name=""/>
        <dsp:cNvSpPr/>
      </dsp:nvSpPr>
      <dsp:spPr>
        <a:xfrm>
          <a:off x="5089127" y="1863190"/>
          <a:ext cx="71088" cy="71088"/>
        </a:xfrm>
        <a:prstGeom prst="ellipse">
          <a:avLst/>
        </a:prstGeom>
        <a:solidFill>
          <a:schemeClr val="accent2">
            <a:hueOff val="1378517"/>
            <a:satOff val="25807"/>
            <a:lumOff val="-1569"/>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0F3C2-9E02-4443-B07A-4BC4C6FE9A44}">
      <dsp:nvSpPr>
        <dsp:cNvPr id="0" name=""/>
        <dsp:cNvSpPr/>
      </dsp:nvSpPr>
      <dsp:spPr>
        <a:xfrm>
          <a:off x="144" y="850969"/>
          <a:ext cx="1746275" cy="209553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72493" tIns="0" rIns="172493" bIns="330200" numCol="1" spcCol="1270" anchor="t" anchorCtr="0">
          <a:noAutofit/>
        </a:bodyPr>
        <a:lstStyle/>
        <a:p>
          <a:pPr marL="0" lvl="0" indent="0" algn="l" defTabSz="711200">
            <a:lnSpc>
              <a:spcPct val="90000"/>
            </a:lnSpc>
            <a:spcBef>
              <a:spcPct val="0"/>
            </a:spcBef>
            <a:spcAft>
              <a:spcPct val="35000"/>
            </a:spcAft>
            <a:buNone/>
          </a:pPr>
          <a:r>
            <a:rPr lang="en-US" sz="1600" b="1" kern="1200" dirty="0"/>
            <a:t>Some observations</a:t>
          </a:r>
        </a:p>
      </dsp:txBody>
      <dsp:txXfrm>
        <a:off x="144" y="1689181"/>
        <a:ext cx="1746275" cy="1257318"/>
      </dsp:txXfrm>
    </dsp:sp>
    <dsp:sp modelId="{BA05B6CE-F3DA-4833-B39A-6C4AD2F1ADBF}">
      <dsp:nvSpPr>
        <dsp:cNvPr id="0" name=""/>
        <dsp:cNvSpPr/>
      </dsp:nvSpPr>
      <dsp:spPr>
        <a:xfrm>
          <a:off x="144" y="850969"/>
          <a:ext cx="1746275" cy="838212"/>
        </a:xfrm>
        <a:prstGeom prst="rect">
          <a:avLst/>
        </a:prstGeom>
        <a:noFill/>
        <a:ln w="1905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2493" tIns="165100" rIns="172493" bIns="165100" numCol="1" spcCol="1270" anchor="ctr" anchorCtr="0">
          <a:noAutofit/>
        </a:bodyPr>
        <a:lstStyle/>
        <a:p>
          <a:pPr marL="0" lvl="0" indent="0" algn="l" defTabSz="1600200">
            <a:lnSpc>
              <a:spcPct val="90000"/>
            </a:lnSpc>
            <a:spcBef>
              <a:spcPct val="0"/>
            </a:spcBef>
            <a:spcAft>
              <a:spcPct val="35000"/>
            </a:spcAft>
            <a:buNone/>
          </a:pPr>
          <a:r>
            <a:rPr lang="en-US" sz="3600" kern="1200"/>
            <a:t>01</a:t>
          </a:r>
        </a:p>
      </dsp:txBody>
      <dsp:txXfrm>
        <a:off x="144" y="850969"/>
        <a:ext cx="1746275" cy="838212"/>
      </dsp:txXfrm>
    </dsp:sp>
    <dsp:sp modelId="{E3D6920F-EF0B-425E-961D-F2DE11430E07}">
      <dsp:nvSpPr>
        <dsp:cNvPr id="0" name=""/>
        <dsp:cNvSpPr/>
      </dsp:nvSpPr>
      <dsp:spPr>
        <a:xfrm>
          <a:off x="1886122" y="850969"/>
          <a:ext cx="1746275" cy="2095530"/>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72493" tIns="0" rIns="172493" bIns="330200" numCol="1" spcCol="1270" anchor="t" anchorCtr="0">
          <a:noAutofit/>
        </a:bodyPr>
        <a:lstStyle/>
        <a:p>
          <a:pPr marL="0" lvl="0" indent="0" algn="l" defTabSz="711200">
            <a:lnSpc>
              <a:spcPct val="90000"/>
            </a:lnSpc>
            <a:spcBef>
              <a:spcPct val="0"/>
            </a:spcBef>
            <a:spcAft>
              <a:spcPct val="35000"/>
            </a:spcAft>
            <a:buNone/>
          </a:pPr>
          <a:r>
            <a:rPr lang="en-US" sz="1600" b="1" kern="1200" dirty="0"/>
            <a:t>Views from experts on China’s housing market</a:t>
          </a:r>
        </a:p>
      </dsp:txBody>
      <dsp:txXfrm>
        <a:off x="1886122" y="1689181"/>
        <a:ext cx="1746275" cy="1257318"/>
      </dsp:txXfrm>
    </dsp:sp>
    <dsp:sp modelId="{207F2CDA-05CF-41DD-BA05-44054A0BBD12}">
      <dsp:nvSpPr>
        <dsp:cNvPr id="0" name=""/>
        <dsp:cNvSpPr/>
      </dsp:nvSpPr>
      <dsp:spPr>
        <a:xfrm>
          <a:off x="1886122" y="850969"/>
          <a:ext cx="1746275" cy="838212"/>
        </a:xfrm>
        <a:prstGeom prst="rect">
          <a:avLst/>
        </a:prstGeom>
        <a:noFill/>
        <a:ln w="1905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2493" tIns="165100" rIns="172493" bIns="165100" numCol="1" spcCol="1270" anchor="ctr" anchorCtr="0">
          <a:noAutofit/>
        </a:bodyPr>
        <a:lstStyle/>
        <a:p>
          <a:pPr marL="0" lvl="0" indent="0" algn="l" defTabSz="1600200">
            <a:lnSpc>
              <a:spcPct val="90000"/>
            </a:lnSpc>
            <a:spcBef>
              <a:spcPct val="0"/>
            </a:spcBef>
            <a:spcAft>
              <a:spcPct val="35000"/>
            </a:spcAft>
            <a:buNone/>
          </a:pPr>
          <a:r>
            <a:rPr lang="en-US" sz="3600" kern="1200"/>
            <a:t>02</a:t>
          </a:r>
        </a:p>
      </dsp:txBody>
      <dsp:txXfrm>
        <a:off x="1886122" y="850969"/>
        <a:ext cx="1746275" cy="838212"/>
      </dsp:txXfrm>
    </dsp:sp>
    <dsp:sp modelId="{8DD6FDBF-716A-407A-8C30-9BD7724440C0}">
      <dsp:nvSpPr>
        <dsp:cNvPr id="0" name=""/>
        <dsp:cNvSpPr/>
      </dsp:nvSpPr>
      <dsp:spPr>
        <a:xfrm>
          <a:off x="3772099" y="850969"/>
          <a:ext cx="1746275" cy="2095530"/>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72493" tIns="0" rIns="172493" bIns="330200" numCol="1" spcCol="1270" anchor="t" anchorCtr="0">
          <a:noAutofit/>
        </a:bodyPr>
        <a:lstStyle/>
        <a:p>
          <a:pPr marL="0" lvl="0" indent="0" algn="l" defTabSz="711200">
            <a:lnSpc>
              <a:spcPct val="90000"/>
            </a:lnSpc>
            <a:spcBef>
              <a:spcPct val="0"/>
            </a:spcBef>
            <a:spcAft>
              <a:spcPct val="35000"/>
            </a:spcAft>
            <a:buNone/>
          </a:pPr>
          <a:r>
            <a:rPr lang="en-US" sz="1600" b="1" kern="1200" dirty="0"/>
            <a:t>Views from the IMF on China’s housing market</a:t>
          </a:r>
        </a:p>
      </dsp:txBody>
      <dsp:txXfrm>
        <a:off x="3772099" y="1689181"/>
        <a:ext cx="1746275" cy="1257318"/>
      </dsp:txXfrm>
    </dsp:sp>
    <dsp:sp modelId="{D31357E6-1BA3-4B33-A1AC-93CC451E97DD}">
      <dsp:nvSpPr>
        <dsp:cNvPr id="0" name=""/>
        <dsp:cNvSpPr/>
      </dsp:nvSpPr>
      <dsp:spPr>
        <a:xfrm>
          <a:off x="3772099" y="850969"/>
          <a:ext cx="1746275" cy="838212"/>
        </a:xfrm>
        <a:prstGeom prst="rect">
          <a:avLst/>
        </a:prstGeom>
        <a:noFill/>
        <a:ln w="1905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2493" tIns="165100" rIns="172493" bIns="165100" numCol="1" spcCol="1270" anchor="ctr" anchorCtr="0">
          <a:noAutofit/>
        </a:bodyPr>
        <a:lstStyle/>
        <a:p>
          <a:pPr marL="0" lvl="0" indent="0" algn="l" defTabSz="1600200">
            <a:lnSpc>
              <a:spcPct val="90000"/>
            </a:lnSpc>
            <a:spcBef>
              <a:spcPct val="0"/>
            </a:spcBef>
            <a:spcAft>
              <a:spcPct val="35000"/>
            </a:spcAft>
            <a:buNone/>
          </a:pPr>
          <a:r>
            <a:rPr lang="en-US" sz="3600" kern="1200"/>
            <a:t>03</a:t>
          </a:r>
        </a:p>
      </dsp:txBody>
      <dsp:txXfrm>
        <a:off x="3772099" y="850969"/>
        <a:ext cx="1746275" cy="838212"/>
      </dsp:txXfrm>
    </dsp:sp>
    <dsp:sp modelId="{421F1555-281F-46D6-B4CD-BD152AB963B9}">
      <dsp:nvSpPr>
        <dsp:cNvPr id="0" name=""/>
        <dsp:cNvSpPr/>
      </dsp:nvSpPr>
      <dsp:spPr>
        <a:xfrm>
          <a:off x="5658076" y="850969"/>
          <a:ext cx="1746275" cy="2095530"/>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72493" tIns="0" rIns="172493" bIns="330200" numCol="1" spcCol="1270" anchor="t" anchorCtr="0">
          <a:noAutofit/>
        </a:bodyPr>
        <a:lstStyle/>
        <a:p>
          <a:pPr marL="0" lvl="0" indent="0" algn="l" defTabSz="711200">
            <a:lnSpc>
              <a:spcPct val="90000"/>
            </a:lnSpc>
            <a:spcBef>
              <a:spcPct val="0"/>
            </a:spcBef>
            <a:spcAft>
              <a:spcPct val="35000"/>
            </a:spcAft>
            <a:buNone/>
          </a:pPr>
          <a:r>
            <a:rPr lang="en-US" sz="1600" b="1" kern="1200" dirty="0"/>
            <a:t>Resources on China’s housing market</a:t>
          </a:r>
        </a:p>
      </dsp:txBody>
      <dsp:txXfrm>
        <a:off x="5658076" y="1689181"/>
        <a:ext cx="1746275" cy="1257318"/>
      </dsp:txXfrm>
    </dsp:sp>
    <dsp:sp modelId="{4CCE27EE-B4BE-459F-B0A3-505C7948FE27}">
      <dsp:nvSpPr>
        <dsp:cNvPr id="0" name=""/>
        <dsp:cNvSpPr/>
      </dsp:nvSpPr>
      <dsp:spPr>
        <a:xfrm>
          <a:off x="5658076" y="850969"/>
          <a:ext cx="1746275" cy="838212"/>
        </a:xfrm>
        <a:prstGeom prst="rect">
          <a:avLst/>
        </a:prstGeom>
        <a:noFill/>
        <a:ln w="1905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2493" tIns="165100" rIns="172493" bIns="165100" numCol="1" spcCol="1270" anchor="ctr" anchorCtr="0">
          <a:noAutofit/>
        </a:bodyPr>
        <a:lstStyle/>
        <a:p>
          <a:pPr marL="0" lvl="0" indent="0" algn="l" defTabSz="1600200">
            <a:lnSpc>
              <a:spcPct val="90000"/>
            </a:lnSpc>
            <a:spcBef>
              <a:spcPct val="0"/>
            </a:spcBef>
            <a:spcAft>
              <a:spcPct val="35000"/>
            </a:spcAft>
            <a:buNone/>
          </a:pPr>
          <a:r>
            <a:rPr lang="en-US" sz="3600" kern="1200"/>
            <a:t>04</a:t>
          </a:r>
        </a:p>
      </dsp:txBody>
      <dsp:txXfrm>
        <a:off x="5658076" y="850969"/>
        <a:ext cx="1746275" cy="8382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0F3C2-9E02-4443-B07A-4BC4C6FE9A44}">
      <dsp:nvSpPr>
        <dsp:cNvPr id="0" name=""/>
        <dsp:cNvSpPr/>
      </dsp:nvSpPr>
      <dsp:spPr>
        <a:xfrm>
          <a:off x="144" y="850969"/>
          <a:ext cx="1746275" cy="2095530"/>
        </a:xfrm>
        <a:prstGeom prst="rect">
          <a:avLst/>
        </a:prstGeom>
        <a:solidFill>
          <a:schemeClr val="tx1">
            <a:lumMod val="65000"/>
            <a:lumOff val="35000"/>
          </a:schemeClr>
        </a:solidFill>
        <a:ln w="19050" cap="flat" cmpd="sng" algn="ctr">
          <a:solidFill>
            <a:schemeClr val="tx1">
              <a:lumMod val="65000"/>
              <a:lumOff val="3500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72493" tIns="0" rIns="172493" bIns="330200" numCol="1" spcCol="1270" anchor="t" anchorCtr="0">
          <a:noAutofit/>
        </a:bodyPr>
        <a:lstStyle/>
        <a:p>
          <a:pPr marL="0" lvl="0" indent="0" algn="l" defTabSz="711200">
            <a:lnSpc>
              <a:spcPct val="90000"/>
            </a:lnSpc>
            <a:spcBef>
              <a:spcPct val="0"/>
            </a:spcBef>
            <a:spcAft>
              <a:spcPct val="35000"/>
            </a:spcAft>
            <a:buNone/>
          </a:pPr>
          <a:r>
            <a:rPr lang="en-US" sz="1600" b="1" kern="1200" dirty="0"/>
            <a:t>Some observations</a:t>
          </a:r>
        </a:p>
      </dsp:txBody>
      <dsp:txXfrm>
        <a:off x="144" y="1689181"/>
        <a:ext cx="1746275" cy="1257318"/>
      </dsp:txXfrm>
    </dsp:sp>
    <dsp:sp modelId="{BA05B6CE-F3DA-4833-B39A-6C4AD2F1ADBF}">
      <dsp:nvSpPr>
        <dsp:cNvPr id="0" name=""/>
        <dsp:cNvSpPr/>
      </dsp:nvSpPr>
      <dsp:spPr>
        <a:xfrm>
          <a:off x="144" y="850969"/>
          <a:ext cx="1746275" cy="838212"/>
        </a:xfrm>
        <a:prstGeom prst="rect">
          <a:avLst/>
        </a:prstGeom>
        <a:noFill/>
        <a:ln w="1905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2493" tIns="165100" rIns="172493" bIns="165100" numCol="1" spcCol="1270" anchor="ctr" anchorCtr="0">
          <a:noAutofit/>
        </a:bodyPr>
        <a:lstStyle/>
        <a:p>
          <a:pPr marL="0" lvl="0" indent="0" algn="l" defTabSz="1600200">
            <a:lnSpc>
              <a:spcPct val="90000"/>
            </a:lnSpc>
            <a:spcBef>
              <a:spcPct val="0"/>
            </a:spcBef>
            <a:spcAft>
              <a:spcPct val="35000"/>
            </a:spcAft>
            <a:buNone/>
          </a:pPr>
          <a:r>
            <a:rPr lang="en-US" sz="3600" kern="1200"/>
            <a:t>01</a:t>
          </a:r>
        </a:p>
      </dsp:txBody>
      <dsp:txXfrm>
        <a:off x="144" y="850969"/>
        <a:ext cx="1746275" cy="838212"/>
      </dsp:txXfrm>
    </dsp:sp>
    <dsp:sp modelId="{E3D6920F-EF0B-425E-961D-F2DE11430E07}">
      <dsp:nvSpPr>
        <dsp:cNvPr id="0" name=""/>
        <dsp:cNvSpPr/>
      </dsp:nvSpPr>
      <dsp:spPr>
        <a:xfrm>
          <a:off x="1886122" y="850969"/>
          <a:ext cx="1746275" cy="2095530"/>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72493" tIns="0" rIns="172493" bIns="330200" numCol="1" spcCol="1270" anchor="t" anchorCtr="0">
          <a:noAutofit/>
        </a:bodyPr>
        <a:lstStyle/>
        <a:p>
          <a:pPr marL="0" lvl="0" indent="0" algn="l" defTabSz="711200">
            <a:lnSpc>
              <a:spcPct val="90000"/>
            </a:lnSpc>
            <a:spcBef>
              <a:spcPct val="0"/>
            </a:spcBef>
            <a:spcAft>
              <a:spcPct val="35000"/>
            </a:spcAft>
            <a:buNone/>
          </a:pPr>
          <a:r>
            <a:rPr lang="en-US" sz="1600" b="1" kern="1200" dirty="0"/>
            <a:t>Views from experts on China’s housing market</a:t>
          </a:r>
        </a:p>
      </dsp:txBody>
      <dsp:txXfrm>
        <a:off x="1886122" y="1689181"/>
        <a:ext cx="1746275" cy="1257318"/>
      </dsp:txXfrm>
    </dsp:sp>
    <dsp:sp modelId="{207F2CDA-05CF-41DD-BA05-44054A0BBD12}">
      <dsp:nvSpPr>
        <dsp:cNvPr id="0" name=""/>
        <dsp:cNvSpPr/>
      </dsp:nvSpPr>
      <dsp:spPr>
        <a:xfrm>
          <a:off x="1886122" y="850969"/>
          <a:ext cx="1746275" cy="838212"/>
        </a:xfrm>
        <a:prstGeom prst="rect">
          <a:avLst/>
        </a:prstGeom>
        <a:noFill/>
        <a:ln w="1905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2493" tIns="165100" rIns="172493" bIns="165100" numCol="1" spcCol="1270" anchor="ctr" anchorCtr="0">
          <a:noAutofit/>
        </a:bodyPr>
        <a:lstStyle/>
        <a:p>
          <a:pPr marL="0" lvl="0" indent="0" algn="l" defTabSz="1600200">
            <a:lnSpc>
              <a:spcPct val="90000"/>
            </a:lnSpc>
            <a:spcBef>
              <a:spcPct val="0"/>
            </a:spcBef>
            <a:spcAft>
              <a:spcPct val="35000"/>
            </a:spcAft>
            <a:buNone/>
          </a:pPr>
          <a:r>
            <a:rPr lang="en-US" sz="3600" kern="1200"/>
            <a:t>02</a:t>
          </a:r>
        </a:p>
      </dsp:txBody>
      <dsp:txXfrm>
        <a:off x="1886122" y="850969"/>
        <a:ext cx="1746275" cy="838212"/>
      </dsp:txXfrm>
    </dsp:sp>
    <dsp:sp modelId="{8DD6FDBF-716A-407A-8C30-9BD7724440C0}">
      <dsp:nvSpPr>
        <dsp:cNvPr id="0" name=""/>
        <dsp:cNvSpPr/>
      </dsp:nvSpPr>
      <dsp:spPr>
        <a:xfrm>
          <a:off x="3772099" y="850969"/>
          <a:ext cx="1746275" cy="2095530"/>
        </a:xfrm>
        <a:prstGeom prst="rect">
          <a:avLst/>
        </a:prstGeom>
        <a:solidFill>
          <a:schemeClr val="tx1">
            <a:lumMod val="65000"/>
            <a:lumOff val="35000"/>
          </a:schemeClr>
        </a:solidFill>
        <a:ln w="19050" cap="flat" cmpd="sng" algn="ctr">
          <a:solidFill>
            <a:schemeClr val="tx1">
              <a:lumMod val="65000"/>
              <a:lumOff val="3500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72493" tIns="0" rIns="172493" bIns="330200" numCol="1" spcCol="1270" anchor="t" anchorCtr="0">
          <a:noAutofit/>
        </a:bodyPr>
        <a:lstStyle/>
        <a:p>
          <a:pPr marL="0" lvl="0" indent="0" algn="l" defTabSz="711200">
            <a:lnSpc>
              <a:spcPct val="90000"/>
            </a:lnSpc>
            <a:spcBef>
              <a:spcPct val="0"/>
            </a:spcBef>
            <a:spcAft>
              <a:spcPct val="35000"/>
            </a:spcAft>
            <a:buNone/>
          </a:pPr>
          <a:r>
            <a:rPr lang="en-US" sz="1600" b="1" kern="1200" dirty="0"/>
            <a:t>Views from the IMF on China’s housing market</a:t>
          </a:r>
        </a:p>
      </dsp:txBody>
      <dsp:txXfrm>
        <a:off x="3772099" y="1689181"/>
        <a:ext cx="1746275" cy="1257318"/>
      </dsp:txXfrm>
    </dsp:sp>
    <dsp:sp modelId="{D31357E6-1BA3-4B33-A1AC-93CC451E97DD}">
      <dsp:nvSpPr>
        <dsp:cNvPr id="0" name=""/>
        <dsp:cNvSpPr/>
      </dsp:nvSpPr>
      <dsp:spPr>
        <a:xfrm>
          <a:off x="3772099" y="850969"/>
          <a:ext cx="1746275" cy="838212"/>
        </a:xfrm>
        <a:prstGeom prst="rect">
          <a:avLst/>
        </a:prstGeom>
        <a:noFill/>
        <a:ln w="1905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2493" tIns="165100" rIns="172493" bIns="165100" numCol="1" spcCol="1270" anchor="ctr" anchorCtr="0">
          <a:noAutofit/>
        </a:bodyPr>
        <a:lstStyle/>
        <a:p>
          <a:pPr marL="0" lvl="0" indent="0" algn="l" defTabSz="1600200">
            <a:lnSpc>
              <a:spcPct val="90000"/>
            </a:lnSpc>
            <a:spcBef>
              <a:spcPct val="0"/>
            </a:spcBef>
            <a:spcAft>
              <a:spcPct val="35000"/>
            </a:spcAft>
            <a:buNone/>
          </a:pPr>
          <a:r>
            <a:rPr lang="en-US" sz="3600" kern="1200"/>
            <a:t>03</a:t>
          </a:r>
        </a:p>
      </dsp:txBody>
      <dsp:txXfrm>
        <a:off x="3772099" y="850969"/>
        <a:ext cx="1746275" cy="838212"/>
      </dsp:txXfrm>
    </dsp:sp>
    <dsp:sp modelId="{421F1555-281F-46D6-B4CD-BD152AB963B9}">
      <dsp:nvSpPr>
        <dsp:cNvPr id="0" name=""/>
        <dsp:cNvSpPr/>
      </dsp:nvSpPr>
      <dsp:spPr>
        <a:xfrm>
          <a:off x="5658076" y="850969"/>
          <a:ext cx="1746275" cy="2095530"/>
        </a:xfrm>
        <a:prstGeom prst="rect">
          <a:avLst/>
        </a:prstGeom>
        <a:solidFill>
          <a:schemeClr val="tx1">
            <a:lumMod val="65000"/>
            <a:lumOff val="35000"/>
          </a:schemeClr>
        </a:solidFill>
        <a:ln w="19050" cap="flat" cmpd="sng" algn="ctr">
          <a:solidFill>
            <a:schemeClr val="tx1">
              <a:lumMod val="65000"/>
              <a:lumOff val="3500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72493" tIns="0" rIns="172493" bIns="330200" numCol="1" spcCol="1270" anchor="t" anchorCtr="0">
          <a:noAutofit/>
        </a:bodyPr>
        <a:lstStyle/>
        <a:p>
          <a:pPr marL="0" lvl="0" indent="0" algn="l" defTabSz="711200">
            <a:lnSpc>
              <a:spcPct val="90000"/>
            </a:lnSpc>
            <a:spcBef>
              <a:spcPct val="0"/>
            </a:spcBef>
            <a:spcAft>
              <a:spcPct val="35000"/>
            </a:spcAft>
            <a:buNone/>
          </a:pPr>
          <a:r>
            <a:rPr lang="en-US" sz="1600" b="1" kern="1200" dirty="0"/>
            <a:t>Resources on China’s housing market</a:t>
          </a:r>
        </a:p>
      </dsp:txBody>
      <dsp:txXfrm>
        <a:off x="5658076" y="1689181"/>
        <a:ext cx="1746275" cy="1257318"/>
      </dsp:txXfrm>
    </dsp:sp>
    <dsp:sp modelId="{4CCE27EE-B4BE-459F-B0A3-505C7948FE27}">
      <dsp:nvSpPr>
        <dsp:cNvPr id="0" name=""/>
        <dsp:cNvSpPr/>
      </dsp:nvSpPr>
      <dsp:spPr>
        <a:xfrm>
          <a:off x="5658076" y="850969"/>
          <a:ext cx="1746275" cy="838212"/>
        </a:xfrm>
        <a:prstGeom prst="rect">
          <a:avLst/>
        </a:prstGeom>
        <a:noFill/>
        <a:ln w="1905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2493" tIns="165100" rIns="172493" bIns="165100" numCol="1" spcCol="1270" anchor="ctr" anchorCtr="0">
          <a:noAutofit/>
        </a:bodyPr>
        <a:lstStyle/>
        <a:p>
          <a:pPr marL="0" lvl="0" indent="0" algn="l" defTabSz="1600200">
            <a:lnSpc>
              <a:spcPct val="90000"/>
            </a:lnSpc>
            <a:spcBef>
              <a:spcPct val="0"/>
            </a:spcBef>
            <a:spcAft>
              <a:spcPct val="35000"/>
            </a:spcAft>
            <a:buNone/>
          </a:pPr>
          <a:r>
            <a:rPr lang="en-US" sz="3600" kern="1200"/>
            <a:t>04</a:t>
          </a:r>
        </a:p>
      </dsp:txBody>
      <dsp:txXfrm>
        <a:off x="5658076" y="850969"/>
        <a:ext cx="1746275" cy="8382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0F3C2-9E02-4443-B07A-4BC4C6FE9A44}">
      <dsp:nvSpPr>
        <dsp:cNvPr id="0" name=""/>
        <dsp:cNvSpPr/>
      </dsp:nvSpPr>
      <dsp:spPr>
        <a:xfrm>
          <a:off x="144" y="850969"/>
          <a:ext cx="1746275" cy="2095530"/>
        </a:xfrm>
        <a:prstGeom prst="rect">
          <a:avLst/>
        </a:prstGeom>
        <a:solidFill>
          <a:schemeClr val="tx1">
            <a:lumMod val="65000"/>
            <a:lumOff val="35000"/>
          </a:schemeClr>
        </a:solidFill>
        <a:ln w="19050" cap="flat" cmpd="sng" algn="ctr">
          <a:solidFill>
            <a:schemeClr val="tx1">
              <a:lumMod val="65000"/>
              <a:lumOff val="3500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72493" tIns="0" rIns="172493" bIns="330200" numCol="1" spcCol="1270" anchor="t" anchorCtr="0">
          <a:noAutofit/>
        </a:bodyPr>
        <a:lstStyle/>
        <a:p>
          <a:pPr marL="0" lvl="0" indent="0" algn="l" defTabSz="711200">
            <a:lnSpc>
              <a:spcPct val="90000"/>
            </a:lnSpc>
            <a:spcBef>
              <a:spcPct val="0"/>
            </a:spcBef>
            <a:spcAft>
              <a:spcPct val="35000"/>
            </a:spcAft>
            <a:buNone/>
          </a:pPr>
          <a:r>
            <a:rPr lang="en-US" sz="1600" b="1" kern="1200" dirty="0"/>
            <a:t>Some observations</a:t>
          </a:r>
        </a:p>
      </dsp:txBody>
      <dsp:txXfrm>
        <a:off x="144" y="1689181"/>
        <a:ext cx="1746275" cy="1257318"/>
      </dsp:txXfrm>
    </dsp:sp>
    <dsp:sp modelId="{BA05B6CE-F3DA-4833-B39A-6C4AD2F1ADBF}">
      <dsp:nvSpPr>
        <dsp:cNvPr id="0" name=""/>
        <dsp:cNvSpPr/>
      </dsp:nvSpPr>
      <dsp:spPr>
        <a:xfrm>
          <a:off x="144" y="850969"/>
          <a:ext cx="1746275" cy="838212"/>
        </a:xfrm>
        <a:prstGeom prst="rect">
          <a:avLst/>
        </a:prstGeom>
        <a:noFill/>
        <a:ln w="1905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2493" tIns="165100" rIns="172493" bIns="165100" numCol="1" spcCol="1270" anchor="ctr" anchorCtr="0">
          <a:noAutofit/>
        </a:bodyPr>
        <a:lstStyle/>
        <a:p>
          <a:pPr marL="0" lvl="0" indent="0" algn="l" defTabSz="1600200">
            <a:lnSpc>
              <a:spcPct val="90000"/>
            </a:lnSpc>
            <a:spcBef>
              <a:spcPct val="0"/>
            </a:spcBef>
            <a:spcAft>
              <a:spcPct val="35000"/>
            </a:spcAft>
            <a:buNone/>
          </a:pPr>
          <a:r>
            <a:rPr lang="en-US" sz="3600" kern="1200"/>
            <a:t>01</a:t>
          </a:r>
        </a:p>
      </dsp:txBody>
      <dsp:txXfrm>
        <a:off x="144" y="850969"/>
        <a:ext cx="1746275" cy="838212"/>
      </dsp:txXfrm>
    </dsp:sp>
    <dsp:sp modelId="{E3D6920F-EF0B-425E-961D-F2DE11430E07}">
      <dsp:nvSpPr>
        <dsp:cNvPr id="0" name=""/>
        <dsp:cNvSpPr/>
      </dsp:nvSpPr>
      <dsp:spPr>
        <a:xfrm>
          <a:off x="1886122" y="850969"/>
          <a:ext cx="1746275" cy="2095530"/>
        </a:xfrm>
        <a:prstGeom prst="rect">
          <a:avLst/>
        </a:prstGeom>
        <a:solidFill>
          <a:schemeClr val="tx1">
            <a:lumMod val="65000"/>
            <a:lumOff val="35000"/>
          </a:schemeClr>
        </a:solidFill>
        <a:ln w="19050" cap="flat" cmpd="sng" algn="ctr">
          <a:solidFill>
            <a:schemeClr val="tx1">
              <a:lumMod val="65000"/>
              <a:lumOff val="3500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72493" tIns="0" rIns="172493" bIns="330200" numCol="1" spcCol="1270" anchor="t" anchorCtr="0">
          <a:noAutofit/>
        </a:bodyPr>
        <a:lstStyle/>
        <a:p>
          <a:pPr marL="0" lvl="0" indent="0" algn="l" defTabSz="711200">
            <a:lnSpc>
              <a:spcPct val="90000"/>
            </a:lnSpc>
            <a:spcBef>
              <a:spcPct val="0"/>
            </a:spcBef>
            <a:spcAft>
              <a:spcPct val="35000"/>
            </a:spcAft>
            <a:buNone/>
          </a:pPr>
          <a:r>
            <a:rPr lang="en-US" sz="1600" b="1" kern="1200" dirty="0"/>
            <a:t>Views from experts on China’s housing market</a:t>
          </a:r>
        </a:p>
      </dsp:txBody>
      <dsp:txXfrm>
        <a:off x="1886122" y="1689181"/>
        <a:ext cx="1746275" cy="1257318"/>
      </dsp:txXfrm>
    </dsp:sp>
    <dsp:sp modelId="{207F2CDA-05CF-41DD-BA05-44054A0BBD12}">
      <dsp:nvSpPr>
        <dsp:cNvPr id="0" name=""/>
        <dsp:cNvSpPr/>
      </dsp:nvSpPr>
      <dsp:spPr>
        <a:xfrm>
          <a:off x="1886122" y="850969"/>
          <a:ext cx="1746275" cy="838212"/>
        </a:xfrm>
        <a:prstGeom prst="rect">
          <a:avLst/>
        </a:prstGeom>
        <a:noFill/>
        <a:ln w="1905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2493" tIns="165100" rIns="172493" bIns="165100" numCol="1" spcCol="1270" anchor="ctr" anchorCtr="0">
          <a:noAutofit/>
        </a:bodyPr>
        <a:lstStyle/>
        <a:p>
          <a:pPr marL="0" lvl="0" indent="0" algn="l" defTabSz="1600200">
            <a:lnSpc>
              <a:spcPct val="90000"/>
            </a:lnSpc>
            <a:spcBef>
              <a:spcPct val="0"/>
            </a:spcBef>
            <a:spcAft>
              <a:spcPct val="35000"/>
            </a:spcAft>
            <a:buNone/>
          </a:pPr>
          <a:r>
            <a:rPr lang="en-US" sz="3600" kern="1200"/>
            <a:t>02</a:t>
          </a:r>
        </a:p>
      </dsp:txBody>
      <dsp:txXfrm>
        <a:off x="1886122" y="850969"/>
        <a:ext cx="1746275" cy="838212"/>
      </dsp:txXfrm>
    </dsp:sp>
    <dsp:sp modelId="{8DD6FDBF-716A-407A-8C30-9BD7724440C0}">
      <dsp:nvSpPr>
        <dsp:cNvPr id="0" name=""/>
        <dsp:cNvSpPr/>
      </dsp:nvSpPr>
      <dsp:spPr>
        <a:xfrm>
          <a:off x="3772099" y="850969"/>
          <a:ext cx="1746275" cy="2095530"/>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72493" tIns="0" rIns="172493" bIns="330200" numCol="1" spcCol="1270" anchor="t" anchorCtr="0">
          <a:noAutofit/>
        </a:bodyPr>
        <a:lstStyle/>
        <a:p>
          <a:pPr marL="0" lvl="0" indent="0" algn="l" defTabSz="711200">
            <a:lnSpc>
              <a:spcPct val="90000"/>
            </a:lnSpc>
            <a:spcBef>
              <a:spcPct val="0"/>
            </a:spcBef>
            <a:spcAft>
              <a:spcPct val="35000"/>
            </a:spcAft>
            <a:buNone/>
          </a:pPr>
          <a:r>
            <a:rPr lang="en-US" sz="1600" b="1" kern="1200" dirty="0"/>
            <a:t>Views from the IMF on China’s housing market</a:t>
          </a:r>
        </a:p>
      </dsp:txBody>
      <dsp:txXfrm>
        <a:off x="3772099" y="1689181"/>
        <a:ext cx="1746275" cy="1257318"/>
      </dsp:txXfrm>
    </dsp:sp>
    <dsp:sp modelId="{D31357E6-1BA3-4B33-A1AC-93CC451E97DD}">
      <dsp:nvSpPr>
        <dsp:cNvPr id="0" name=""/>
        <dsp:cNvSpPr/>
      </dsp:nvSpPr>
      <dsp:spPr>
        <a:xfrm>
          <a:off x="3772099" y="850969"/>
          <a:ext cx="1746275" cy="838212"/>
        </a:xfrm>
        <a:prstGeom prst="rect">
          <a:avLst/>
        </a:prstGeom>
        <a:noFill/>
        <a:ln w="1905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2493" tIns="165100" rIns="172493" bIns="165100" numCol="1" spcCol="1270" anchor="ctr" anchorCtr="0">
          <a:noAutofit/>
        </a:bodyPr>
        <a:lstStyle/>
        <a:p>
          <a:pPr marL="0" lvl="0" indent="0" algn="l" defTabSz="1600200">
            <a:lnSpc>
              <a:spcPct val="90000"/>
            </a:lnSpc>
            <a:spcBef>
              <a:spcPct val="0"/>
            </a:spcBef>
            <a:spcAft>
              <a:spcPct val="35000"/>
            </a:spcAft>
            <a:buNone/>
          </a:pPr>
          <a:r>
            <a:rPr lang="en-US" sz="3600" kern="1200"/>
            <a:t>03</a:t>
          </a:r>
        </a:p>
      </dsp:txBody>
      <dsp:txXfrm>
        <a:off x="3772099" y="850969"/>
        <a:ext cx="1746275" cy="838212"/>
      </dsp:txXfrm>
    </dsp:sp>
    <dsp:sp modelId="{421F1555-281F-46D6-B4CD-BD152AB963B9}">
      <dsp:nvSpPr>
        <dsp:cNvPr id="0" name=""/>
        <dsp:cNvSpPr/>
      </dsp:nvSpPr>
      <dsp:spPr>
        <a:xfrm>
          <a:off x="5658076" y="850969"/>
          <a:ext cx="1746275" cy="2095530"/>
        </a:xfrm>
        <a:prstGeom prst="rect">
          <a:avLst/>
        </a:prstGeom>
        <a:solidFill>
          <a:schemeClr val="tx1">
            <a:lumMod val="65000"/>
            <a:lumOff val="35000"/>
          </a:schemeClr>
        </a:solidFill>
        <a:ln w="19050" cap="flat" cmpd="sng" algn="ctr">
          <a:solidFill>
            <a:schemeClr val="tx1">
              <a:lumMod val="65000"/>
              <a:lumOff val="3500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72493" tIns="0" rIns="172493" bIns="330200" numCol="1" spcCol="1270" anchor="t" anchorCtr="0">
          <a:noAutofit/>
        </a:bodyPr>
        <a:lstStyle/>
        <a:p>
          <a:pPr marL="0" lvl="0" indent="0" algn="l" defTabSz="711200">
            <a:lnSpc>
              <a:spcPct val="90000"/>
            </a:lnSpc>
            <a:spcBef>
              <a:spcPct val="0"/>
            </a:spcBef>
            <a:spcAft>
              <a:spcPct val="35000"/>
            </a:spcAft>
            <a:buNone/>
          </a:pPr>
          <a:r>
            <a:rPr lang="en-US" sz="1600" b="1" kern="1200" dirty="0"/>
            <a:t>Resources on China’s housing market</a:t>
          </a:r>
        </a:p>
      </dsp:txBody>
      <dsp:txXfrm>
        <a:off x="5658076" y="1689181"/>
        <a:ext cx="1746275" cy="1257318"/>
      </dsp:txXfrm>
    </dsp:sp>
    <dsp:sp modelId="{4CCE27EE-B4BE-459F-B0A3-505C7948FE27}">
      <dsp:nvSpPr>
        <dsp:cNvPr id="0" name=""/>
        <dsp:cNvSpPr/>
      </dsp:nvSpPr>
      <dsp:spPr>
        <a:xfrm>
          <a:off x="5658076" y="850969"/>
          <a:ext cx="1746275" cy="838212"/>
        </a:xfrm>
        <a:prstGeom prst="rect">
          <a:avLst/>
        </a:prstGeom>
        <a:noFill/>
        <a:ln w="1905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2493" tIns="165100" rIns="172493" bIns="165100" numCol="1" spcCol="1270" anchor="ctr" anchorCtr="0">
          <a:noAutofit/>
        </a:bodyPr>
        <a:lstStyle/>
        <a:p>
          <a:pPr marL="0" lvl="0" indent="0" algn="l" defTabSz="1600200">
            <a:lnSpc>
              <a:spcPct val="90000"/>
            </a:lnSpc>
            <a:spcBef>
              <a:spcPct val="0"/>
            </a:spcBef>
            <a:spcAft>
              <a:spcPct val="35000"/>
            </a:spcAft>
            <a:buNone/>
          </a:pPr>
          <a:r>
            <a:rPr lang="en-US" sz="3600" kern="1200"/>
            <a:t>04</a:t>
          </a:r>
        </a:p>
      </dsp:txBody>
      <dsp:txXfrm>
        <a:off x="5658076" y="850969"/>
        <a:ext cx="1746275" cy="8382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0F3C2-9E02-4443-B07A-4BC4C6FE9A44}">
      <dsp:nvSpPr>
        <dsp:cNvPr id="0" name=""/>
        <dsp:cNvSpPr/>
      </dsp:nvSpPr>
      <dsp:spPr>
        <a:xfrm>
          <a:off x="144" y="850969"/>
          <a:ext cx="1746275" cy="2095530"/>
        </a:xfrm>
        <a:prstGeom prst="rect">
          <a:avLst/>
        </a:prstGeom>
        <a:solidFill>
          <a:schemeClr val="tx1">
            <a:lumMod val="65000"/>
            <a:lumOff val="35000"/>
          </a:schemeClr>
        </a:solidFill>
        <a:ln w="19050" cap="flat" cmpd="sng" algn="ctr">
          <a:solidFill>
            <a:schemeClr val="tx1">
              <a:lumMod val="65000"/>
              <a:lumOff val="3500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72493" tIns="0" rIns="172493" bIns="330200" numCol="1" spcCol="1270" anchor="t" anchorCtr="0">
          <a:noAutofit/>
        </a:bodyPr>
        <a:lstStyle/>
        <a:p>
          <a:pPr marL="0" lvl="0" indent="0" algn="l" defTabSz="711200">
            <a:lnSpc>
              <a:spcPct val="90000"/>
            </a:lnSpc>
            <a:spcBef>
              <a:spcPct val="0"/>
            </a:spcBef>
            <a:spcAft>
              <a:spcPct val="35000"/>
            </a:spcAft>
            <a:buNone/>
          </a:pPr>
          <a:r>
            <a:rPr lang="en-US" sz="1600" b="1" kern="1200" dirty="0"/>
            <a:t>Some observations</a:t>
          </a:r>
        </a:p>
      </dsp:txBody>
      <dsp:txXfrm>
        <a:off x="144" y="1689181"/>
        <a:ext cx="1746275" cy="1257318"/>
      </dsp:txXfrm>
    </dsp:sp>
    <dsp:sp modelId="{BA05B6CE-F3DA-4833-B39A-6C4AD2F1ADBF}">
      <dsp:nvSpPr>
        <dsp:cNvPr id="0" name=""/>
        <dsp:cNvSpPr/>
      </dsp:nvSpPr>
      <dsp:spPr>
        <a:xfrm>
          <a:off x="144" y="850969"/>
          <a:ext cx="1746275" cy="838212"/>
        </a:xfrm>
        <a:prstGeom prst="rect">
          <a:avLst/>
        </a:prstGeom>
        <a:noFill/>
        <a:ln w="1905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2493" tIns="165100" rIns="172493" bIns="165100" numCol="1" spcCol="1270" anchor="ctr" anchorCtr="0">
          <a:noAutofit/>
        </a:bodyPr>
        <a:lstStyle/>
        <a:p>
          <a:pPr marL="0" lvl="0" indent="0" algn="l" defTabSz="1600200">
            <a:lnSpc>
              <a:spcPct val="90000"/>
            </a:lnSpc>
            <a:spcBef>
              <a:spcPct val="0"/>
            </a:spcBef>
            <a:spcAft>
              <a:spcPct val="35000"/>
            </a:spcAft>
            <a:buNone/>
          </a:pPr>
          <a:r>
            <a:rPr lang="en-US" sz="3600" kern="1200"/>
            <a:t>01</a:t>
          </a:r>
        </a:p>
      </dsp:txBody>
      <dsp:txXfrm>
        <a:off x="144" y="850969"/>
        <a:ext cx="1746275" cy="838212"/>
      </dsp:txXfrm>
    </dsp:sp>
    <dsp:sp modelId="{E3D6920F-EF0B-425E-961D-F2DE11430E07}">
      <dsp:nvSpPr>
        <dsp:cNvPr id="0" name=""/>
        <dsp:cNvSpPr/>
      </dsp:nvSpPr>
      <dsp:spPr>
        <a:xfrm>
          <a:off x="1886122" y="850969"/>
          <a:ext cx="1746275" cy="2095530"/>
        </a:xfrm>
        <a:prstGeom prst="rect">
          <a:avLst/>
        </a:prstGeom>
        <a:solidFill>
          <a:schemeClr val="tx1">
            <a:lumMod val="65000"/>
            <a:lumOff val="35000"/>
          </a:schemeClr>
        </a:solidFill>
        <a:ln w="19050" cap="flat" cmpd="sng" algn="ctr">
          <a:solidFill>
            <a:schemeClr val="tx1">
              <a:lumMod val="65000"/>
              <a:lumOff val="3500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72493" tIns="0" rIns="172493" bIns="330200" numCol="1" spcCol="1270" anchor="t" anchorCtr="0">
          <a:noAutofit/>
        </a:bodyPr>
        <a:lstStyle/>
        <a:p>
          <a:pPr marL="0" lvl="0" indent="0" algn="l" defTabSz="711200">
            <a:lnSpc>
              <a:spcPct val="90000"/>
            </a:lnSpc>
            <a:spcBef>
              <a:spcPct val="0"/>
            </a:spcBef>
            <a:spcAft>
              <a:spcPct val="35000"/>
            </a:spcAft>
            <a:buNone/>
          </a:pPr>
          <a:r>
            <a:rPr lang="en-US" sz="1600" b="1" kern="1200" dirty="0"/>
            <a:t>Views from experts on China’s housing market</a:t>
          </a:r>
        </a:p>
      </dsp:txBody>
      <dsp:txXfrm>
        <a:off x="1886122" y="1689181"/>
        <a:ext cx="1746275" cy="1257318"/>
      </dsp:txXfrm>
    </dsp:sp>
    <dsp:sp modelId="{207F2CDA-05CF-41DD-BA05-44054A0BBD12}">
      <dsp:nvSpPr>
        <dsp:cNvPr id="0" name=""/>
        <dsp:cNvSpPr/>
      </dsp:nvSpPr>
      <dsp:spPr>
        <a:xfrm>
          <a:off x="1886122" y="850969"/>
          <a:ext cx="1746275" cy="838212"/>
        </a:xfrm>
        <a:prstGeom prst="rect">
          <a:avLst/>
        </a:prstGeom>
        <a:noFill/>
        <a:ln w="1905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2493" tIns="165100" rIns="172493" bIns="165100" numCol="1" spcCol="1270" anchor="ctr" anchorCtr="0">
          <a:noAutofit/>
        </a:bodyPr>
        <a:lstStyle/>
        <a:p>
          <a:pPr marL="0" lvl="0" indent="0" algn="l" defTabSz="1600200">
            <a:lnSpc>
              <a:spcPct val="90000"/>
            </a:lnSpc>
            <a:spcBef>
              <a:spcPct val="0"/>
            </a:spcBef>
            <a:spcAft>
              <a:spcPct val="35000"/>
            </a:spcAft>
            <a:buNone/>
          </a:pPr>
          <a:r>
            <a:rPr lang="en-US" sz="3600" kern="1200"/>
            <a:t>02</a:t>
          </a:r>
        </a:p>
      </dsp:txBody>
      <dsp:txXfrm>
        <a:off x="1886122" y="850969"/>
        <a:ext cx="1746275" cy="838212"/>
      </dsp:txXfrm>
    </dsp:sp>
    <dsp:sp modelId="{8DD6FDBF-716A-407A-8C30-9BD7724440C0}">
      <dsp:nvSpPr>
        <dsp:cNvPr id="0" name=""/>
        <dsp:cNvSpPr/>
      </dsp:nvSpPr>
      <dsp:spPr>
        <a:xfrm>
          <a:off x="3772099" y="850969"/>
          <a:ext cx="1746275" cy="2095530"/>
        </a:xfrm>
        <a:prstGeom prst="rect">
          <a:avLst/>
        </a:prstGeom>
        <a:solidFill>
          <a:schemeClr val="tx1">
            <a:lumMod val="65000"/>
            <a:lumOff val="35000"/>
          </a:schemeClr>
        </a:solidFill>
        <a:ln w="19050" cap="flat" cmpd="sng" algn="ctr">
          <a:solidFill>
            <a:schemeClr val="tx1">
              <a:lumMod val="65000"/>
              <a:lumOff val="3500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72493" tIns="0" rIns="172493" bIns="330200" numCol="1" spcCol="1270" anchor="t" anchorCtr="0">
          <a:noAutofit/>
        </a:bodyPr>
        <a:lstStyle/>
        <a:p>
          <a:pPr marL="0" lvl="0" indent="0" algn="l" defTabSz="711200">
            <a:lnSpc>
              <a:spcPct val="90000"/>
            </a:lnSpc>
            <a:spcBef>
              <a:spcPct val="0"/>
            </a:spcBef>
            <a:spcAft>
              <a:spcPct val="35000"/>
            </a:spcAft>
            <a:buNone/>
          </a:pPr>
          <a:r>
            <a:rPr lang="en-US" sz="1600" b="1" kern="1200" dirty="0"/>
            <a:t>Views from the IMF on China’s housing market</a:t>
          </a:r>
        </a:p>
      </dsp:txBody>
      <dsp:txXfrm>
        <a:off x="3772099" y="1689181"/>
        <a:ext cx="1746275" cy="1257318"/>
      </dsp:txXfrm>
    </dsp:sp>
    <dsp:sp modelId="{D31357E6-1BA3-4B33-A1AC-93CC451E97DD}">
      <dsp:nvSpPr>
        <dsp:cNvPr id="0" name=""/>
        <dsp:cNvSpPr/>
      </dsp:nvSpPr>
      <dsp:spPr>
        <a:xfrm>
          <a:off x="3772099" y="850969"/>
          <a:ext cx="1746275" cy="838212"/>
        </a:xfrm>
        <a:prstGeom prst="rect">
          <a:avLst/>
        </a:prstGeom>
        <a:noFill/>
        <a:ln w="1905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2493" tIns="165100" rIns="172493" bIns="165100" numCol="1" spcCol="1270" anchor="ctr" anchorCtr="0">
          <a:noAutofit/>
        </a:bodyPr>
        <a:lstStyle/>
        <a:p>
          <a:pPr marL="0" lvl="0" indent="0" algn="l" defTabSz="1600200">
            <a:lnSpc>
              <a:spcPct val="90000"/>
            </a:lnSpc>
            <a:spcBef>
              <a:spcPct val="0"/>
            </a:spcBef>
            <a:spcAft>
              <a:spcPct val="35000"/>
            </a:spcAft>
            <a:buNone/>
          </a:pPr>
          <a:r>
            <a:rPr lang="en-US" sz="3600" kern="1200"/>
            <a:t>03</a:t>
          </a:r>
        </a:p>
      </dsp:txBody>
      <dsp:txXfrm>
        <a:off x="3772099" y="850969"/>
        <a:ext cx="1746275" cy="838212"/>
      </dsp:txXfrm>
    </dsp:sp>
    <dsp:sp modelId="{421F1555-281F-46D6-B4CD-BD152AB963B9}">
      <dsp:nvSpPr>
        <dsp:cNvPr id="0" name=""/>
        <dsp:cNvSpPr/>
      </dsp:nvSpPr>
      <dsp:spPr>
        <a:xfrm>
          <a:off x="5658076" y="850969"/>
          <a:ext cx="1746275" cy="2095530"/>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72493" tIns="0" rIns="172493" bIns="330200" numCol="1" spcCol="1270" anchor="t" anchorCtr="0">
          <a:noAutofit/>
        </a:bodyPr>
        <a:lstStyle/>
        <a:p>
          <a:pPr marL="0" lvl="0" indent="0" algn="l" defTabSz="711200">
            <a:lnSpc>
              <a:spcPct val="90000"/>
            </a:lnSpc>
            <a:spcBef>
              <a:spcPct val="0"/>
            </a:spcBef>
            <a:spcAft>
              <a:spcPct val="35000"/>
            </a:spcAft>
            <a:buNone/>
          </a:pPr>
          <a:r>
            <a:rPr lang="en-US" sz="1600" b="1" kern="1200" dirty="0"/>
            <a:t>Resources on China’s housing market</a:t>
          </a:r>
        </a:p>
      </dsp:txBody>
      <dsp:txXfrm>
        <a:off x="5658076" y="1689181"/>
        <a:ext cx="1746275" cy="1257318"/>
      </dsp:txXfrm>
    </dsp:sp>
    <dsp:sp modelId="{4CCE27EE-B4BE-459F-B0A3-505C7948FE27}">
      <dsp:nvSpPr>
        <dsp:cNvPr id="0" name=""/>
        <dsp:cNvSpPr/>
      </dsp:nvSpPr>
      <dsp:spPr>
        <a:xfrm>
          <a:off x="5658076" y="850969"/>
          <a:ext cx="1746275" cy="838212"/>
        </a:xfrm>
        <a:prstGeom prst="rect">
          <a:avLst/>
        </a:prstGeom>
        <a:noFill/>
        <a:ln w="1905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72493" tIns="165100" rIns="172493" bIns="165100" numCol="1" spcCol="1270" anchor="ctr" anchorCtr="0">
          <a:noAutofit/>
        </a:bodyPr>
        <a:lstStyle/>
        <a:p>
          <a:pPr marL="0" lvl="0" indent="0" algn="l" defTabSz="1600200">
            <a:lnSpc>
              <a:spcPct val="90000"/>
            </a:lnSpc>
            <a:spcBef>
              <a:spcPct val="0"/>
            </a:spcBef>
            <a:spcAft>
              <a:spcPct val="35000"/>
            </a:spcAft>
            <a:buNone/>
          </a:pPr>
          <a:r>
            <a:rPr lang="en-US" sz="3600" kern="1200"/>
            <a:t>04</a:t>
          </a:r>
        </a:p>
      </dsp:txBody>
      <dsp:txXfrm>
        <a:off x="5658076" y="850969"/>
        <a:ext cx="1746275" cy="838212"/>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9863" y="0"/>
            <a:ext cx="3044825" cy="465138"/>
          </a:xfrm>
          <a:prstGeom prst="rect">
            <a:avLst/>
          </a:prstGeom>
        </p:spPr>
        <p:txBody>
          <a:bodyPr vert="horz" lIns="91440" tIns="45720" rIns="91440" bIns="45720" rtlCol="0"/>
          <a:lstStyle>
            <a:lvl1pPr algn="r">
              <a:defRPr sz="1200"/>
            </a:lvl1pPr>
          </a:lstStyle>
          <a:p>
            <a:fld id="{EB01E8F0-3488-42C2-9038-597F7169915D}" type="datetimeFigureOut">
              <a:rPr lang="en-US" smtClean="0"/>
              <a:pPr/>
              <a:t>3/30/2020</a:t>
            </a:fld>
            <a:endParaRPr lang="en-US" dirty="0"/>
          </a:p>
        </p:txBody>
      </p:sp>
      <p:sp>
        <p:nvSpPr>
          <p:cNvPr id="4" name="Footer Placeholder 3"/>
          <p:cNvSpPr>
            <a:spLocks noGrp="1"/>
          </p:cNvSpPr>
          <p:nvPr>
            <p:ph type="ftr" sz="quarter" idx="2"/>
          </p:nvPr>
        </p:nvSpPr>
        <p:spPr>
          <a:xfrm>
            <a:off x="0" y="8845550"/>
            <a:ext cx="304482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863" y="8845550"/>
            <a:ext cx="3044825" cy="465138"/>
          </a:xfrm>
          <a:prstGeom prst="rect">
            <a:avLst/>
          </a:prstGeom>
        </p:spPr>
        <p:txBody>
          <a:bodyPr vert="horz" lIns="91440" tIns="45720" rIns="91440" bIns="45720" rtlCol="0" anchor="b"/>
          <a:lstStyle>
            <a:lvl1pPr algn="r">
              <a:defRPr sz="1200"/>
            </a:lvl1pPr>
          </a:lstStyle>
          <a:p>
            <a:fld id="{BB5EF6B1-5779-4B62-A2F9-5E1113F140B4}"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1CF5EA4D-D653-42A5-8363-EB1DBBCBEAE0}" type="datetimeFigureOut">
              <a:rPr lang="en-US" smtClean="0"/>
              <a:pPr/>
              <a:t>3/30/2020</a:t>
            </a:fld>
            <a:endParaRPr lang="en-US" dirty="0"/>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dirty="0"/>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FA9DE005-1222-4AE0-9C63-E1A8FE86104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CA4C57-ED11-4D83-BD0B-A15F4AAD2220}" type="datetime1">
              <a:rPr lang="en-US" smtClean="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898C92-E5CE-4541-8CCB-7B3AE04A125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288154-C246-4834-BB5B-D84FACA5FD2D}" type="datetime1">
              <a:rPr lang="en-US" smtClean="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898C92-E5CE-4541-8CCB-7B3AE04A125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DE1C19-E9F9-43D9-B91B-4F651C8D25E7}" type="datetime1">
              <a:rPr lang="en-US" smtClean="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898C92-E5CE-4541-8CCB-7B3AE04A125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DFB1E0A1-FBEC-4958-9568-25648E046311}" type="datetime1">
              <a:rPr lang="en-US" smtClean="0"/>
              <a:t>3/30/2020</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D58FCE5-7499-4D22-A96A-9C7ED3C4751D}"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559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6250" y="609600"/>
            <a:ext cx="8159750" cy="1356360"/>
          </a:xfrm>
        </p:spPr>
        <p:txBody>
          <a:bodyPr/>
          <a:lstStyle/>
          <a:p>
            <a:r>
              <a:rPr lang="en-US" dirty="0"/>
              <a:t>Click to edit Master title style</a:t>
            </a:r>
          </a:p>
        </p:txBody>
      </p:sp>
      <p:sp>
        <p:nvSpPr>
          <p:cNvPr id="3" name="Content Placeholder 2"/>
          <p:cNvSpPr>
            <a:spLocks noGrp="1"/>
          </p:cNvSpPr>
          <p:nvPr>
            <p:ph idx="1"/>
          </p:nvPr>
        </p:nvSpPr>
        <p:spPr>
          <a:xfrm>
            <a:off x="431800" y="2057400"/>
            <a:ext cx="8204199" cy="4038600"/>
          </a:xfrm>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31800" y="6223829"/>
            <a:ext cx="2172253" cy="365125"/>
          </a:xfrm>
        </p:spPr>
        <p:txBody>
          <a:bodyPr/>
          <a:lstStyle/>
          <a:p>
            <a:fld id="{48B8BE1C-F874-444C-811D-E97A1AC4D995}" type="datetime1">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997148" y="6223829"/>
            <a:ext cx="1638851" cy="365125"/>
          </a:xfrm>
        </p:spPr>
        <p:txBody>
          <a:bodyPr/>
          <a:lstStyle/>
          <a:p>
            <a:fld id="{8D58FCE5-7499-4D22-A96A-9C7ED3C4751D}" type="slidenum">
              <a:rPr lang="en-US" smtClean="0"/>
              <a:t>‹#›</a:t>
            </a:fld>
            <a:endParaRPr lang="en-US"/>
          </a:p>
        </p:txBody>
      </p:sp>
      <p:cxnSp>
        <p:nvCxnSpPr>
          <p:cNvPr id="8" name="Straight Connector 7">
            <a:extLst>
              <a:ext uri="{FF2B5EF4-FFF2-40B4-BE49-F238E27FC236}">
                <a16:creationId xmlns:a16="http://schemas.microsoft.com/office/drawing/2014/main" id="{4F2870E2-9F06-4B79-B095-540D53F0950A}"/>
              </a:ext>
            </a:extLst>
          </p:cNvPr>
          <p:cNvCxnSpPr>
            <a:cxnSpLocks/>
          </p:cNvCxnSpPr>
          <p:nvPr userDrawn="1"/>
        </p:nvCxnSpPr>
        <p:spPr>
          <a:xfrm>
            <a:off x="476249" y="1965960"/>
            <a:ext cx="81597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739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829818" y="4154520"/>
            <a:ext cx="7475220" cy="136380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EC6112-3EB8-47ED-B29E-D70B9EB122B8}" type="datetime1">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8FCE5-7499-4D22-A96A-9C7ED3C4751D}" type="slidenum">
              <a:rPr lang="en-US" smtClean="0"/>
              <a:t>‹#›</a:t>
            </a:fld>
            <a:endParaRPr lang="en-US"/>
          </a:p>
        </p:txBody>
      </p:sp>
      <p:cxnSp>
        <p:nvCxnSpPr>
          <p:cNvPr id="7" name="Straight Connector 6"/>
          <p:cNvCxnSpPr>
            <a:cxnSpLocks/>
          </p:cNvCxnSpPr>
          <p:nvPr/>
        </p:nvCxnSpPr>
        <p:spPr>
          <a:xfrm>
            <a:off x="829818" y="4020408"/>
            <a:ext cx="747522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626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FFB1D1-FFE2-45D4-9320-B881FF12CBAC}" type="datetime1">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58FCE5-7499-4D22-A96A-9C7ED3C4751D}" type="slidenum">
              <a:rPr lang="en-US" smtClean="0"/>
              <a:t>‹#›</a:t>
            </a:fld>
            <a:endParaRPr lang="en-US"/>
          </a:p>
        </p:txBody>
      </p:sp>
    </p:spTree>
    <p:extLst>
      <p:ext uri="{BB962C8B-B14F-4D97-AF65-F5344CB8AC3E}">
        <p14:creationId xmlns:p14="http://schemas.microsoft.com/office/powerpoint/2010/main" val="36110685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F7979A-47D3-47AD-BA11-ADCADF1EFB1F}" type="datetime1">
              <a:rPr lang="en-US" smtClean="0"/>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58FCE5-7499-4D22-A96A-9C7ED3C4751D}" type="slidenum">
              <a:rPr lang="en-US" smtClean="0"/>
              <a:t>‹#›</a:t>
            </a:fld>
            <a:endParaRPr lang="en-US"/>
          </a:p>
        </p:txBody>
      </p:sp>
    </p:spTree>
    <p:extLst>
      <p:ext uri="{BB962C8B-B14F-4D97-AF65-F5344CB8AC3E}">
        <p14:creationId xmlns:p14="http://schemas.microsoft.com/office/powerpoint/2010/main" val="263407222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FAB995-35CE-450B-83E7-A955F2B2BC9F}" type="datetime1">
              <a:rPr lang="en-US" smtClean="0"/>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58FCE5-7499-4D22-A96A-9C7ED3C4751D}" type="slidenum">
              <a:rPr lang="en-US" smtClean="0"/>
              <a:t>‹#›</a:t>
            </a:fld>
            <a:endParaRPr lang="en-US"/>
          </a:p>
        </p:txBody>
      </p:sp>
    </p:spTree>
    <p:extLst>
      <p:ext uri="{BB962C8B-B14F-4D97-AF65-F5344CB8AC3E}">
        <p14:creationId xmlns:p14="http://schemas.microsoft.com/office/powerpoint/2010/main" val="3042735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F109EE-6B50-41DA-9548-29DFFD5DD8A5}" type="datetime1">
              <a:rPr lang="en-US" smtClean="0"/>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58FCE5-7499-4D22-A96A-9C7ED3C4751D}" type="slidenum">
              <a:rPr lang="en-US" smtClean="0"/>
              <a:t>‹#›</a:t>
            </a:fld>
            <a:endParaRPr lang="en-US"/>
          </a:p>
        </p:txBody>
      </p:sp>
    </p:spTree>
    <p:extLst>
      <p:ext uri="{BB962C8B-B14F-4D97-AF65-F5344CB8AC3E}">
        <p14:creationId xmlns:p14="http://schemas.microsoft.com/office/powerpoint/2010/main" val="714536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E47E69AC-056A-4631-AC45-232F34ACD27E}" type="datetime1">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58FCE5-7499-4D22-A96A-9C7ED3C4751D}" type="slidenum">
              <a:rPr lang="en-US" smtClean="0"/>
              <a:t>‹#›</a:t>
            </a:fld>
            <a:endParaRPr lang="en-US"/>
          </a:p>
        </p:txBody>
      </p:sp>
    </p:spTree>
    <p:extLst>
      <p:ext uri="{BB962C8B-B14F-4D97-AF65-F5344CB8AC3E}">
        <p14:creationId xmlns:p14="http://schemas.microsoft.com/office/powerpoint/2010/main" val="13304147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0ED3A0-36C8-435A-8CB5-AF51E43D72BA}" type="datetime1">
              <a:rPr lang="en-US" smtClean="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898C92-E5CE-4541-8CCB-7B3AE04A1259}" type="slidenum">
              <a:rPr lang="en-US" smtClean="0"/>
              <a:pPr/>
              <a:t>‹#›</a:t>
            </a:fld>
            <a:endParaRPr lang="en-US" dirty="0"/>
          </a:p>
        </p:txBody>
      </p:sp>
      <p:cxnSp>
        <p:nvCxnSpPr>
          <p:cNvPr id="10" name="Straight Connector 9"/>
          <p:cNvCxnSpPr/>
          <p:nvPr userDrawn="1"/>
        </p:nvCxnSpPr>
        <p:spPr>
          <a:xfrm>
            <a:off x="457200" y="1524000"/>
            <a:ext cx="82296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 y="6324600"/>
            <a:ext cx="82296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261DF34D-2E4A-4194-9191-113974A2E3FA}" type="datetime1">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58FCE5-7499-4D22-A96A-9C7ED3C4751D}" type="slidenum">
              <a:rPr lang="en-US" smtClean="0"/>
              <a:t>‹#›</a:t>
            </a:fld>
            <a:endParaRPr lang="en-US"/>
          </a:p>
        </p:txBody>
      </p:sp>
    </p:spTree>
    <p:extLst>
      <p:ext uri="{BB962C8B-B14F-4D97-AF65-F5344CB8AC3E}">
        <p14:creationId xmlns:p14="http://schemas.microsoft.com/office/powerpoint/2010/main" val="2646442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E44923-07A8-4679-93D3-6761E03DC674}" type="datetime1">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8FCE5-7499-4D22-A96A-9C7ED3C4751D}" type="slidenum">
              <a:rPr lang="en-US" smtClean="0"/>
              <a:t>‹#›</a:t>
            </a:fld>
            <a:endParaRPr lang="en-US"/>
          </a:p>
        </p:txBody>
      </p:sp>
    </p:spTree>
    <p:extLst>
      <p:ext uri="{BB962C8B-B14F-4D97-AF65-F5344CB8AC3E}">
        <p14:creationId xmlns:p14="http://schemas.microsoft.com/office/powerpoint/2010/main" val="37697821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A40377-DB01-4D3A-8724-35106D6869A1}" type="datetime1">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58FCE5-7499-4D22-A96A-9C7ED3C4751D}" type="slidenum">
              <a:rPr lang="en-US" smtClean="0"/>
              <a:t>‹#›</a:t>
            </a:fld>
            <a:endParaRPr lang="en-US"/>
          </a:p>
        </p:txBody>
      </p:sp>
    </p:spTree>
    <p:extLst>
      <p:ext uri="{BB962C8B-B14F-4D97-AF65-F5344CB8AC3E}">
        <p14:creationId xmlns:p14="http://schemas.microsoft.com/office/powerpoint/2010/main" val="1541093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BF9C57-9453-45AC-A3C8-1FFE18253170}" type="datetime1">
              <a:rPr lang="en-US" smtClean="0"/>
              <a:pPr/>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898C92-E5CE-4541-8CCB-7B3AE04A125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C3698B-C225-41E0-B141-7C6E2EA6B000}" type="datetime1">
              <a:rPr lang="en-US" smtClean="0"/>
              <a:pPr/>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898C92-E5CE-4541-8CCB-7B3AE04A1259}" type="slidenum">
              <a:rPr lang="en-US" smtClean="0"/>
              <a:pPr/>
              <a:t>‹#›</a:t>
            </a:fld>
            <a:endParaRPr lang="en-US" dirty="0"/>
          </a:p>
        </p:txBody>
      </p:sp>
      <p:cxnSp>
        <p:nvCxnSpPr>
          <p:cNvPr id="8" name="Straight Connector 7"/>
          <p:cNvCxnSpPr/>
          <p:nvPr userDrawn="1"/>
        </p:nvCxnSpPr>
        <p:spPr>
          <a:xfrm>
            <a:off x="457200" y="1524000"/>
            <a:ext cx="82296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CD24A4-3C61-4942-AE51-5FE362814794}" type="datetime1">
              <a:rPr lang="en-US" smtClean="0"/>
              <a:pPr/>
              <a:t>3/30/2020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B898C92-E5CE-4541-8CCB-7B3AE04A125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5EA95F-CC62-4599-8584-D125E8DE06A7}" type="datetime1">
              <a:rPr lang="en-US" smtClean="0"/>
              <a:pPr/>
              <a:t>3/30/2020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898C92-E5CE-4541-8CCB-7B3AE04A125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D0441-5153-487E-AD4C-6CC247D94D42}" type="datetime1">
              <a:rPr lang="en-US" smtClean="0"/>
              <a:pPr/>
              <a:t>3/30/2020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B898C92-E5CE-4541-8CCB-7B3AE04A125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2CF78E-0BA1-40A9-BED6-4746D68262C6}" type="datetime1">
              <a:rPr lang="en-US" smtClean="0"/>
              <a:pPr/>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898C92-E5CE-4541-8CCB-7B3AE04A125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F496F3-6851-4C2E-A5DE-7F0360A6C929}" type="datetime1">
              <a:rPr lang="en-US" smtClean="0"/>
              <a:pPr/>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898C92-E5CE-4541-8CCB-7B3AE04A125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E84483-AF1C-4EB4-8C08-9A537CA91F80}" type="datetime1">
              <a:rPr lang="en-US" smtClean="0"/>
              <a:pPr/>
              <a:t>3/30/2020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898C92-E5CE-4541-8CCB-7B3AE04A125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tx1"/>
                </a:solidFill>
              </a:defRPr>
            </a:lvl1pPr>
          </a:lstStyle>
          <a:p>
            <a:fld id="{460496FB-7B73-4828-A667-551FB645CFD2}" type="datetime1">
              <a:rPr lang="en-US" smtClean="0"/>
              <a:t>3/30/2020</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tx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tx1"/>
                </a:solidFill>
              </a:defRPr>
            </a:lvl1pPr>
          </a:lstStyle>
          <a:p>
            <a:fld id="{8D58FCE5-7499-4D22-A96A-9C7ED3C4751D}" type="slidenum">
              <a:rPr lang="en-US" smtClean="0"/>
              <a:t>‹#›</a:t>
            </a:fld>
            <a:endParaRPr lang="en-US"/>
          </a:p>
        </p:txBody>
      </p:sp>
    </p:spTree>
    <p:extLst>
      <p:ext uri="{BB962C8B-B14F-4D97-AF65-F5344CB8AC3E}">
        <p14:creationId xmlns:p14="http://schemas.microsoft.com/office/powerpoint/2010/main" val="3572623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tern.nyu.edu/sites/default/files/assets/documents/Gyourko,%20Joe%20-%20Evaluating%20the%20Risk%20of%20Chinese%20Housing%20Markets-%20What%20We%20Know%20and%20What%20We%20Need%20to%20Know.pdf" TargetMode="External"/><Relationship Id="rId7" Type="http://schemas.openxmlformats.org/officeDocument/2006/relationships/hyperlink" Target="http://unassumingeconomist.com/" TargetMode="External"/><Relationship Id="rId2" Type="http://schemas.openxmlformats.org/officeDocument/2006/relationships/hyperlink" Target="https://www.moneyandbanking.com/commentary/2015/4/27/residential-real-estate-in-china-the-delicate-balance-of-supply-and-demand" TargetMode="External"/><Relationship Id="rId1" Type="http://schemas.openxmlformats.org/officeDocument/2006/relationships/slideLayout" Target="../slideLayouts/slideLayout13.xml"/><Relationship Id="rId6" Type="http://schemas.openxmlformats.org/officeDocument/2006/relationships/hyperlink" Target="http://www.imf.org/external/pubs/ft/wp/2015/wp1584.pdf" TargetMode="External"/><Relationship Id="rId5" Type="http://schemas.openxmlformats.org/officeDocument/2006/relationships/hyperlink" Target="https://papers.ssrn.com/sol3/papers.cfm?abstract_id=2557031" TargetMode="External"/><Relationship Id="rId4" Type="http://schemas.openxmlformats.org/officeDocument/2006/relationships/hyperlink" Target="https://www.nber.org/papers/w21112"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www.economist.com/news/finance-and-economics/21589877-even-big-developers-and-state-owned-newspapers-are-beginning-express-fears" TargetMode="External"/><Relationship Id="rId2" Type="http://schemas.openxmlformats.org/officeDocument/2006/relationships/hyperlink" Target="http://www.economist.com/node/11605123" TargetMode="External"/><Relationship Id="rId1" Type="http://schemas.openxmlformats.org/officeDocument/2006/relationships/slideLayout" Target="../slideLayouts/slideLayout13.xml"/><Relationship Id="rId5" Type="http://schemas.openxmlformats.org/officeDocument/2006/relationships/hyperlink" Target="http://www.economist.com/news/briefing/21648567-chinese-growth-losing-altitude-will-it-be-soft-or-hard-landing-coming-down-earth" TargetMode="External"/><Relationship Id="rId4" Type="http://schemas.openxmlformats.org/officeDocument/2006/relationships/hyperlink" Target="http://www.economist.com/news/finance-and-economics/21603021-chinas-property-market-cooling-long-last-end-golden-era"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www.stern.nyu.edu/sites/default/files/assets/documents/Gyourko,%20Joe%20-%20Evaluating%20the%20Risk%20of%20Chinese%20Housing%20Markets-%20What%20We%20Know%20and%20What%20We%20Need%20to%20Know.pdf"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hyperlink" Target="https://www.nber.org/papers/w21112"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2" Type="http://schemas.openxmlformats.org/officeDocument/2006/relationships/hyperlink" Target="http://www.imf.org/external/pubs/ft/wp/2015/wp1584.pdf"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hyperlink" Target="http://unassumingeconomist.com/page/2/?s=house+price+in+china"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hyperlink" Target="http://unassumingeconomist.com/page/2/?s=house+price+in+china" TargetMode="Externa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unassumingeconomist.com/page/2/?s=house+price+in+china" TargetMode="Externa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hyperlink" Target="http://unassumingeconomist.com/2018/07/housing-market-in-china-2/" TargetMode="Externa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unassumingeconomist.com/2018/07/housing-market-in-china-2/" TargetMode="Externa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hyperlink" Target="http://unassumingeconomist.com/2018/07/housing-market-in-china-2/" TargetMode="Externa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609600"/>
            <a:ext cx="8229600" cy="5257800"/>
          </a:xfrm>
        </p:spPr>
        <p:style>
          <a:lnRef idx="2">
            <a:schemeClr val="dk1"/>
          </a:lnRef>
          <a:fillRef idx="1">
            <a:schemeClr val="lt1"/>
          </a:fillRef>
          <a:effectRef idx="0">
            <a:schemeClr val="dk1"/>
          </a:effectRef>
          <a:fontRef idx="minor">
            <a:schemeClr val="dk1"/>
          </a:fontRef>
        </p:style>
        <p:txBody>
          <a:bodyPr>
            <a:normAutofit/>
          </a:bodyPr>
          <a:lstStyle/>
          <a:p>
            <a:endParaRPr lang="en-US" sz="3600" b="1" dirty="0">
              <a:solidFill>
                <a:schemeClr val="tx1"/>
              </a:solidFill>
            </a:endParaRPr>
          </a:p>
          <a:p>
            <a:r>
              <a:rPr lang="en-US" sz="3600" b="1" dirty="0">
                <a:solidFill>
                  <a:schemeClr val="tx1"/>
                </a:solidFill>
              </a:rPr>
              <a:t>Global Perspectives in Real Estate</a:t>
            </a:r>
          </a:p>
          <a:p>
            <a:pPr algn="l"/>
            <a:br>
              <a:rPr lang="en-US" sz="4000" b="1" dirty="0">
                <a:solidFill>
                  <a:schemeClr val="tx1"/>
                </a:solidFill>
              </a:rPr>
            </a:br>
            <a:endParaRPr lang="en-US" sz="3100" dirty="0">
              <a:solidFill>
                <a:schemeClr val="tx1"/>
              </a:solidFill>
            </a:endParaRPr>
          </a:p>
          <a:p>
            <a:pPr algn="l"/>
            <a:endParaRPr lang="en-US" sz="3100" dirty="0">
              <a:solidFill>
                <a:schemeClr val="tx1"/>
              </a:solidFill>
            </a:endParaRPr>
          </a:p>
          <a:p>
            <a:pPr algn="l"/>
            <a:endParaRPr lang="en-US" sz="3100" dirty="0">
              <a:solidFill>
                <a:schemeClr val="tx1"/>
              </a:solidFill>
            </a:endParaRPr>
          </a:p>
          <a:p>
            <a:r>
              <a:rPr lang="en-US" sz="3100" dirty="0">
                <a:solidFill>
                  <a:schemeClr val="tx1"/>
                </a:solidFill>
              </a:rPr>
              <a:t>Housing Markets around the World</a:t>
            </a:r>
          </a:p>
          <a:p>
            <a:r>
              <a:rPr lang="en-US" sz="3100" dirty="0">
                <a:solidFill>
                  <a:schemeClr val="tx1"/>
                </a:solidFill>
              </a:rPr>
              <a:t>Hites Ahir and Prakash Loungani</a:t>
            </a:r>
          </a:p>
        </p:txBody>
      </p:sp>
      <p:sp>
        <p:nvSpPr>
          <p:cNvPr id="4" name="Slide Number Placeholder 3"/>
          <p:cNvSpPr>
            <a:spLocks noGrp="1"/>
          </p:cNvSpPr>
          <p:nvPr>
            <p:ph type="sldNum" sz="quarter" idx="12"/>
          </p:nvPr>
        </p:nvSpPr>
        <p:spPr/>
        <p:txBody>
          <a:bodyPr/>
          <a:lstStyle/>
          <a:p>
            <a:fld id="{3B898C92-E5CE-4541-8CCB-7B3AE04A1259}" type="slidenum">
              <a:rPr lang="en-US" smtClean="0"/>
              <a:pPr/>
              <a:t>1</a:t>
            </a:fld>
            <a:endParaRPr lang="en-US" dirty="0"/>
          </a:p>
        </p:txBody>
      </p:sp>
      <p:cxnSp>
        <p:nvCxnSpPr>
          <p:cNvPr id="8" name="Straight Connector 7"/>
          <p:cNvCxnSpPr/>
          <p:nvPr/>
        </p:nvCxnSpPr>
        <p:spPr>
          <a:xfrm>
            <a:off x="914400" y="3124200"/>
            <a:ext cx="7239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A look at home values in select cities</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fld id="{8D58FCE5-7499-4D22-A96A-9C7ED3C4751D}" type="slidenum">
              <a:rPr lang="en-US" smtClean="0"/>
              <a:t>10</a:t>
            </a:fld>
            <a:endParaRPr lang="en-US"/>
          </a:p>
        </p:txBody>
      </p:sp>
      <p:pic>
        <p:nvPicPr>
          <p:cNvPr id="5" name="Picture 4">
            <a:extLst>
              <a:ext uri="{FF2B5EF4-FFF2-40B4-BE49-F238E27FC236}">
                <a16:creationId xmlns:a16="http://schemas.microsoft.com/office/drawing/2014/main" id="{1B3FBF88-FB17-4D37-9B78-22D17BD41F00}"/>
              </a:ext>
            </a:extLst>
          </p:cNvPr>
          <p:cNvPicPr>
            <a:picLocks noChangeAspect="1"/>
          </p:cNvPicPr>
          <p:nvPr/>
        </p:nvPicPr>
        <p:blipFill>
          <a:blip r:embed="rId2"/>
          <a:stretch>
            <a:fillRect/>
          </a:stretch>
        </p:blipFill>
        <p:spPr>
          <a:xfrm>
            <a:off x="324927" y="2203456"/>
            <a:ext cx="4132773" cy="1554480"/>
          </a:xfrm>
          <a:prstGeom prst="rect">
            <a:avLst/>
          </a:prstGeom>
        </p:spPr>
      </p:pic>
      <p:pic>
        <p:nvPicPr>
          <p:cNvPr id="6" name="Picture 5">
            <a:extLst>
              <a:ext uri="{FF2B5EF4-FFF2-40B4-BE49-F238E27FC236}">
                <a16:creationId xmlns:a16="http://schemas.microsoft.com/office/drawing/2014/main" id="{B2C13325-F1E2-4C56-96F1-2C0208B3CEE6}"/>
              </a:ext>
            </a:extLst>
          </p:cNvPr>
          <p:cNvPicPr>
            <a:picLocks noChangeAspect="1"/>
          </p:cNvPicPr>
          <p:nvPr/>
        </p:nvPicPr>
        <p:blipFill>
          <a:blip r:embed="rId3"/>
          <a:stretch>
            <a:fillRect/>
          </a:stretch>
        </p:blipFill>
        <p:spPr>
          <a:xfrm>
            <a:off x="256257" y="3757936"/>
            <a:ext cx="4201443" cy="1554480"/>
          </a:xfrm>
          <a:prstGeom prst="rect">
            <a:avLst/>
          </a:prstGeom>
        </p:spPr>
      </p:pic>
      <p:pic>
        <p:nvPicPr>
          <p:cNvPr id="7" name="Picture 6">
            <a:extLst>
              <a:ext uri="{FF2B5EF4-FFF2-40B4-BE49-F238E27FC236}">
                <a16:creationId xmlns:a16="http://schemas.microsoft.com/office/drawing/2014/main" id="{BEF45BB2-66C0-40A8-B75A-483100DF179C}"/>
              </a:ext>
            </a:extLst>
          </p:cNvPr>
          <p:cNvPicPr>
            <a:picLocks noChangeAspect="1"/>
          </p:cNvPicPr>
          <p:nvPr/>
        </p:nvPicPr>
        <p:blipFill>
          <a:blip r:embed="rId4"/>
          <a:stretch>
            <a:fillRect/>
          </a:stretch>
        </p:blipFill>
        <p:spPr>
          <a:xfrm>
            <a:off x="4572000" y="3757936"/>
            <a:ext cx="4183461" cy="1554480"/>
          </a:xfrm>
          <a:prstGeom prst="rect">
            <a:avLst/>
          </a:prstGeom>
        </p:spPr>
      </p:pic>
      <p:pic>
        <p:nvPicPr>
          <p:cNvPr id="8" name="Picture 7">
            <a:extLst>
              <a:ext uri="{FF2B5EF4-FFF2-40B4-BE49-F238E27FC236}">
                <a16:creationId xmlns:a16="http://schemas.microsoft.com/office/drawing/2014/main" id="{936F5E31-3E07-4344-9B63-9C2B36C04A67}"/>
              </a:ext>
            </a:extLst>
          </p:cNvPr>
          <p:cNvPicPr>
            <a:picLocks noChangeAspect="1"/>
          </p:cNvPicPr>
          <p:nvPr/>
        </p:nvPicPr>
        <p:blipFill>
          <a:blip r:embed="rId5"/>
          <a:stretch>
            <a:fillRect/>
          </a:stretch>
        </p:blipFill>
        <p:spPr>
          <a:xfrm>
            <a:off x="4572000" y="2183824"/>
            <a:ext cx="4074540" cy="1554480"/>
          </a:xfrm>
          <a:prstGeom prst="rect">
            <a:avLst/>
          </a:prstGeom>
        </p:spPr>
      </p:pic>
    </p:spTree>
    <p:extLst>
      <p:ext uri="{BB962C8B-B14F-4D97-AF65-F5344CB8AC3E}">
        <p14:creationId xmlns:p14="http://schemas.microsoft.com/office/powerpoint/2010/main" val="3983441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Chicago</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fld id="{8D58FCE5-7499-4D22-A96A-9C7ED3C4751D}" type="slidenum">
              <a:rPr lang="en-US" smtClean="0"/>
              <a:t>11</a:t>
            </a:fld>
            <a:endParaRPr lang="en-US"/>
          </a:p>
        </p:txBody>
      </p:sp>
      <p:pic>
        <p:nvPicPr>
          <p:cNvPr id="5" name="Picture 4">
            <a:extLst>
              <a:ext uri="{FF2B5EF4-FFF2-40B4-BE49-F238E27FC236}">
                <a16:creationId xmlns:a16="http://schemas.microsoft.com/office/drawing/2014/main" id="{D33B4A9E-ABB2-45B0-9E83-B76E708A943F}"/>
              </a:ext>
            </a:extLst>
          </p:cNvPr>
          <p:cNvPicPr>
            <a:picLocks noChangeAspect="1"/>
          </p:cNvPicPr>
          <p:nvPr/>
        </p:nvPicPr>
        <p:blipFill>
          <a:blip r:embed="rId2"/>
          <a:stretch>
            <a:fillRect/>
          </a:stretch>
        </p:blipFill>
        <p:spPr>
          <a:xfrm>
            <a:off x="1220975" y="1828800"/>
            <a:ext cx="6702050" cy="4267200"/>
          </a:xfrm>
          <a:prstGeom prst="rect">
            <a:avLst/>
          </a:prstGeom>
        </p:spPr>
      </p:pic>
    </p:spTree>
    <p:extLst>
      <p:ext uri="{BB962C8B-B14F-4D97-AF65-F5344CB8AC3E}">
        <p14:creationId xmlns:p14="http://schemas.microsoft.com/office/powerpoint/2010/main" val="1164830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San Francisco</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fld id="{8D58FCE5-7499-4D22-A96A-9C7ED3C4751D}" type="slidenum">
              <a:rPr lang="en-US" smtClean="0"/>
              <a:t>12</a:t>
            </a:fld>
            <a:endParaRPr lang="en-US"/>
          </a:p>
        </p:txBody>
      </p:sp>
      <p:pic>
        <p:nvPicPr>
          <p:cNvPr id="5" name="Picture 4">
            <a:extLst>
              <a:ext uri="{FF2B5EF4-FFF2-40B4-BE49-F238E27FC236}">
                <a16:creationId xmlns:a16="http://schemas.microsoft.com/office/drawing/2014/main" id="{9663C8BB-6F5A-4D60-8E8F-35BFFB702A44}"/>
              </a:ext>
            </a:extLst>
          </p:cNvPr>
          <p:cNvPicPr>
            <a:picLocks noChangeAspect="1"/>
          </p:cNvPicPr>
          <p:nvPr/>
        </p:nvPicPr>
        <p:blipFill>
          <a:blip r:embed="rId2"/>
          <a:stretch>
            <a:fillRect/>
          </a:stretch>
        </p:blipFill>
        <p:spPr>
          <a:xfrm>
            <a:off x="1314502" y="1752600"/>
            <a:ext cx="6483246" cy="4343400"/>
          </a:xfrm>
          <a:prstGeom prst="rect">
            <a:avLst/>
          </a:prstGeom>
        </p:spPr>
      </p:pic>
    </p:spTree>
    <p:extLst>
      <p:ext uri="{BB962C8B-B14F-4D97-AF65-F5344CB8AC3E}">
        <p14:creationId xmlns:p14="http://schemas.microsoft.com/office/powerpoint/2010/main" val="1490434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Washington DC area</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fld id="{8D58FCE5-7499-4D22-A96A-9C7ED3C4751D}" type="slidenum">
              <a:rPr lang="en-US" smtClean="0"/>
              <a:t>13</a:t>
            </a:fld>
            <a:endParaRPr lang="en-US"/>
          </a:p>
        </p:txBody>
      </p:sp>
      <p:pic>
        <p:nvPicPr>
          <p:cNvPr id="6" name="Picture 5">
            <a:extLst>
              <a:ext uri="{FF2B5EF4-FFF2-40B4-BE49-F238E27FC236}">
                <a16:creationId xmlns:a16="http://schemas.microsoft.com/office/drawing/2014/main" id="{C49FC606-A891-45AE-AE80-86ABCEE938FC}"/>
              </a:ext>
            </a:extLst>
          </p:cNvPr>
          <p:cNvPicPr>
            <a:picLocks noChangeAspect="1"/>
          </p:cNvPicPr>
          <p:nvPr/>
        </p:nvPicPr>
        <p:blipFill>
          <a:blip r:embed="rId2"/>
          <a:stretch>
            <a:fillRect/>
          </a:stretch>
        </p:blipFill>
        <p:spPr>
          <a:xfrm>
            <a:off x="509328" y="2343781"/>
            <a:ext cx="7800975" cy="1285875"/>
          </a:xfrm>
          <a:prstGeom prst="rect">
            <a:avLst/>
          </a:prstGeom>
        </p:spPr>
      </p:pic>
      <p:pic>
        <p:nvPicPr>
          <p:cNvPr id="7" name="Picture 6">
            <a:extLst>
              <a:ext uri="{FF2B5EF4-FFF2-40B4-BE49-F238E27FC236}">
                <a16:creationId xmlns:a16="http://schemas.microsoft.com/office/drawing/2014/main" id="{4345B791-E8E6-4E4B-9EAB-557525316EBF}"/>
              </a:ext>
            </a:extLst>
          </p:cNvPr>
          <p:cNvPicPr>
            <a:picLocks noChangeAspect="1"/>
          </p:cNvPicPr>
          <p:nvPr/>
        </p:nvPicPr>
        <p:blipFill>
          <a:blip r:embed="rId3"/>
          <a:stretch>
            <a:fillRect/>
          </a:stretch>
        </p:blipFill>
        <p:spPr>
          <a:xfrm>
            <a:off x="476250" y="3944350"/>
            <a:ext cx="8039100" cy="1295400"/>
          </a:xfrm>
          <a:prstGeom prst="rect">
            <a:avLst/>
          </a:prstGeom>
        </p:spPr>
      </p:pic>
    </p:spTree>
    <p:extLst>
      <p:ext uri="{BB962C8B-B14F-4D97-AF65-F5344CB8AC3E}">
        <p14:creationId xmlns:p14="http://schemas.microsoft.com/office/powerpoint/2010/main" val="1176965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77FA6-947C-440A-8287-92A5CE9CBBD8}"/>
              </a:ext>
            </a:extLst>
          </p:cNvPr>
          <p:cNvSpPr>
            <a:spLocks noGrp="1"/>
          </p:cNvSpPr>
          <p:nvPr>
            <p:ph type="title"/>
          </p:nvPr>
        </p:nvSpPr>
        <p:spPr/>
        <p:txBody>
          <a:bodyPr/>
          <a:lstStyle/>
          <a:p>
            <a:r>
              <a:rPr lang="en-US" b="1" dirty="0"/>
              <a:t>Data on house prices</a:t>
            </a:r>
          </a:p>
        </p:txBody>
      </p:sp>
      <p:sp>
        <p:nvSpPr>
          <p:cNvPr id="3" name="Content Placeholder 2">
            <a:extLst>
              <a:ext uri="{FF2B5EF4-FFF2-40B4-BE49-F238E27FC236}">
                <a16:creationId xmlns:a16="http://schemas.microsoft.com/office/drawing/2014/main" id="{93ADED5D-1C1A-4565-9A57-73A5E0338BC7}"/>
              </a:ext>
            </a:extLst>
          </p:cNvPr>
          <p:cNvSpPr>
            <a:spLocks noGrp="1"/>
          </p:cNvSpPr>
          <p:nvPr>
            <p:ph idx="1"/>
          </p:nvPr>
        </p:nvSpPr>
        <p:spPr/>
        <p:txBody>
          <a:bodyPr>
            <a:noAutofit/>
          </a:bodyPr>
          <a:lstStyle/>
          <a:p>
            <a:r>
              <a:rPr lang="en-US" sz="2200" b="1" dirty="0"/>
              <a:t>Free: </a:t>
            </a:r>
          </a:p>
          <a:p>
            <a:endParaRPr lang="en-US" sz="2200" b="1" dirty="0"/>
          </a:p>
          <a:p>
            <a:pPr lvl="1"/>
            <a:r>
              <a:rPr lang="en-US" sz="2200" b="1" dirty="0"/>
              <a:t>Cross country data: </a:t>
            </a:r>
            <a:r>
              <a:rPr lang="en-US" sz="2200" dirty="0"/>
              <a:t>GHW, OECD, Bank for International Settlements, European Central Bank, Federal Reserve Bank of Dallas, and </a:t>
            </a:r>
            <a:r>
              <a:rPr lang="en-US" sz="2200" dirty="0" err="1"/>
              <a:t>Numbeo</a:t>
            </a:r>
            <a:r>
              <a:rPr lang="en-US" sz="2200" dirty="0"/>
              <a:t>.</a:t>
            </a:r>
          </a:p>
          <a:p>
            <a:pPr lvl="1"/>
            <a:endParaRPr lang="en-US" sz="2200" dirty="0"/>
          </a:p>
          <a:p>
            <a:pPr lvl="1"/>
            <a:r>
              <a:rPr lang="en-US" sz="2200" dirty="0"/>
              <a:t>Individual country data: national sources (e.g. central banks)</a:t>
            </a:r>
          </a:p>
          <a:p>
            <a:pPr lvl="1"/>
            <a:endParaRPr lang="en-US" sz="2200" dirty="0"/>
          </a:p>
          <a:p>
            <a:r>
              <a:rPr lang="en-US" sz="2200" b="1" dirty="0"/>
              <a:t>Based on subscription fee:</a:t>
            </a:r>
            <a:r>
              <a:rPr lang="en-US" sz="2200" dirty="0"/>
              <a:t> </a:t>
            </a:r>
          </a:p>
          <a:p>
            <a:pPr lvl="1"/>
            <a:endParaRPr lang="en-US" sz="2200" dirty="0"/>
          </a:p>
          <a:p>
            <a:pPr lvl="1"/>
            <a:r>
              <a:rPr lang="en-US" sz="2200" b="1" dirty="0"/>
              <a:t>Cross country data: </a:t>
            </a:r>
            <a:r>
              <a:rPr lang="en-US" sz="2200" dirty="0"/>
              <a:t>Knight Frank, Global Property Guide</a:t>
            </a:r>
          </a:p>
          <a:p>
            <a:endParaRPr lang="en-US" sz="2200" dirty="0"/>
          </a:p>
          <a:p>
            <a:endParaRPr lang="en-US" sz="2200" dirty="0"/>
          </a:p>
          <a:p>
            <a:endParaRPr lang="en-US" sz="2200" dirty="0"/>
          </a:p>
        </p:txBody>
      </p:sp>
      <p:sp>
        <p:nvSpPr>
          <p:cNvPr id="4" name="Slide Number Placeholder 3">
            <a:extLst>
              <a:ext uri="{FF2B5EF4-FFF2-40B4-BE49-F238E27FC236}">
                <a16:creationId xmlns:a16="http://schemas.microsoft.com/office/drawing/2014/main" id="{00C370CD-D8F2-4E0A-9774-A563E20994DB}"/>
              </a:ext>
            </a:extLst>
          </p:cNvPr>
          <p:cNvSpPr>
            <a:spLocks noGrp="1"/>
          </p:cNvSpPr>
          <p:nvPr>
            <p:ph type="sldNum" sz="quarter" idx="12"/>
          </p:nvPr>
        </p:nvSpPr>
        <p:spPr/>
        <p:txBody>
          <a:bodyPr/>
          <a:lstStyle/>
          <a:p>
            <a:fld id="{8D58FCE5-7499-4D22-A96A-9C7ED3C4751D}" type="slidenum">
              <a:rPr lang="en-US" smtClean="0"/>
              <a:t>14</a:t>
            </a:fld>
            <a:endParaRPr lang="en-US"/>
          </a:p>
        </p:txBody>
      </p:sp>
    </p:spTree>
    <p:extLst>
      <p:ext uri="{BB962C8B-B14F-4D97-AF65-F5344CB8AC3E}">
        <p14:creationId xmlns:p14="http://schemas.microsoft.com/office/powerpoint/2010/main" val="1415201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77FA6-947C-440A-8287-92A5CE9CBBD8}"/>
              </a:ext>
            </a:extLst>
          </p:cNvPr>
          <p:cNvSpPr>
            <a:spLocks noGrp="1"/>
          </p:cNvSpPr>
          <p:nvPr>
            <p:ph type="title"/>
          </p:nvPr>
        </p:nvSpPr>
        <p:spPr/>
        <p:txBody>
          <a:bodyPr/>
          <a:lstStyle/>
          <a:p>
            <a:r>
              <a:rPr lang="en-US" b="1" dirty="0"/>
              <a:t>Global Housing Watch</a:t>
            </a:r>
          </a:p>
        </p:txBody>
      </p:sp>
      <p:sp>
        <p:nvSpPr>
          <p:cNvPr id="4" name="Slide Number Placeholder 3">
            <a:extLst>
              <a:ext uri="{FF2B5EF4-FFF2-40B4-BE49-F238E27FC236}">
                <a16:creationId xmlns:a16="http://schemas.microsoft.com/office/drawing/2014/main" id="{00C370CD-D8F2-4E0A-9774-A563E20994DB}"/>
              </a:ext>
            </a:extLst>
          </p:cNvPr>
          <p:cNvSpPr>
            <a:spLocks noGrp="1"/>
          </p:cNvSpPr>
          <p:nvPr>
            <p:ph type="sldNum" sz="quarter" idx="12"/>
          </p:nvPr>
        </p:nvSpPr>
        <p:spPr/>
        <p:txBody>
          <a:bodyPr/>
          <a:lstStyle/>
          <a:p>
            <a:fld id="{8D58FCE5-7499-4D22-A96A-9C7ED3C4751D}" type="slidenum">
              <a:rPr lang="en-US" smtClean="0"/>
              <a:t>15</a:t>
            </a:fld>
            <a:endParaRPr lang="en-US"/>
          </a:p>
        </p:txBody>
      </p:sp>
      <p:pic>
        <p:nvPicPr>
          <p:cNvPr id="2050" name="Picture 2" descr="https://www.imf.org/external/research/housing/images/globalhousepriceindex_lg.jpg">
            <a:extLst>
              <a:ext uri="{FF2B5EF4-FFF2-40B4-BE49-F238E27FC236}">
                <a16:creationId xmlns:a16="http://schemas.microsoft.com/office/drawing/2014/main" id="{E2B7916E-98B7-481E-8E7D-180A4761A8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726" y="2033136"/>
            <a:ext cx="3657600" cy="25723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imf.org/external/research/housing/images/housepricesaroundtheworld_lg.jpg">
            <a:extLst>
              <a:ext uri="{FF2B5EF4-FFF2-40B4-BE49-F238E27FC236}">
                <a16:creationId xmlns:a16="http://schemas.microsoft.com/office/drawing/2014/main" id="{464C8651-F12F-407E-A621-1307B65695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8326" y="2142807"/>
            <a:ext cx="3657600" cy="257238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imf.org/external/research/housing/images/creditgrowth_lg.jpg">
            <a:extLst>
              <a:ext uri="{FF2B5EF4-FFF2-40B4-BE49-F238E27FC236}">
                <a16:creationId xmlns:a16="http://schemas.microsoft.com/office/drawing/2014/main" id="{909B4ACC-515E-4F72-8CDE-D5AF4A6CC0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726" y="3834006"/>
            <a:ext cx="3657600" cy="257238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w.imf.org/external/research/housing/images/pricetoincome_lg.jpg">
            <a:extLst>
              <a:ext uri="{FF2B5EF4-FFF2-40B4-BE49-F238E27FC236}">
                <a16:creationId xmlns:a16="http://schemas.microsoft.com/office/drawing/2014/main" id="{76AA03AC-6959-4D6E-9CFC-0B538D25129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8973" y="3834005"/>
            <a:ext cx="3657600" cy="2572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863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77FA6-947C-440A-8287-92A5CE9CBBD8}"/>
              </a:ext>
            </a:extLst>
          </p:cNvPr>
          <p:cNvSpPr>
            <a:spLocks noGrp="1"/>
          </p:cNvSpPr>
          <p:nvPr>
            <p:ph type="title"/>
          </p:nvPr>
        </p:nvSpPr>
        <p:spPr/>
        <p:txBody>
          <a:bodyPr/>
          <a:lstStyle/>
          <a:p>
            <a:r>
              <a:rPr lang="en-US" b="1" dirty="0" err="1"/>
              <a:t>Organisation</a:t>
            </a:r>
            <a:r>
              <a:rPr lang="en-US" b="1" dirty="0"/>
              <a:t> for Economic Co-operation and Development (OECD)</a:t>
            </a:r>
          </a:p>
        </p:txBody>
      </p:sp>
      <p:sp>
        <p:nvSpPr>
          <p:cNvPr id="4" name="Slide Number Placeholder 3">
            <a:extLst>
              <a:ext uri="{FF2B5EF4-FFF2-40B4-BE49-F238E27FC236}">
                <a16:creationId xmlns:a16="http://schemas.microsoft.com/office/drawing/2014/main" id="{00C370CD-D8F2-4E0A-9774-A563E20994DB}"/>
              </a:ext>
            </a:extLst>
          </p:cNvPr>
          <p:cNvSpPr>
            <a:spLocks noGrp="1"/>
          </p:cNvSpPr>
          <p:nvPr>
            <p:ph type="sldNum" sz="quarter" idx="12"/>
          </p:nvPr>
        </p:nvSpPr>
        <p:spPr/>
        <p:txBody>
          <a:bodyPr/>
          <a:lstStyle/>
          <a:p>
            <a:fld id="{8D58FCE5-7499-4D22-A96A-9C7ED3C4751D}" type="slidenum">
              <a:rPr lang="en-US" smtClean="0"/>
              <a:t>16</a:t>
            </a:fld>
            <a:endParaRPr lang="en-US"/>
          </a:p>
        </p:txBody>
      </p:sp>
      <p:pic>
        <p:nvPicPr>
          <p:cNvPr id="3" name="Picture 2">
            <a:extLst>
              <a:ext uri="{FF2B5EF4-FFF2-40B4-BE49-F238E27FC236}">
                <a16:creationId xmlns:a16="http://schemas.microsoft.com/office/drawing/2014/main" id="{56348B9F-3894-4B2D-BA49-AF4F9FD603DA}"/>
              </a:ext>
            </a:extLst>
          </p:cNvPr>
          <p:cNvPicPr>
            <a:picLocks noChangeAspect="1"/>
          </p:cNvPicPr>
          <p:nvPr/>
        </p:nvPicPr>
        <p:blipFill>
          <a:blip r:embed="rId2"/>
          <a:stretch>
            <a:fillRect/>
          </a:stretch>
        </p:blipFill>
        <p:spPr>
          <a:xfrm>
            <a:off x="1127125" y="1676401"/>
            <a:ext cx="6858000" cy="4343399"/>
          </a:xfrm>
          <a:prstGeom prst="rect">
            <a:avLst/>
          </a:prstGeom>
        </p:spPr>
      </p:pic>
    </p:spTree>
    <p:extLst>
      <p:ext uri="{BB962C8B-B14F-4D97-AF65-F5344CB8AC3E}">
        <p14:creationId xmlns:p14="http://schemas.microsoft.com/office/powerpoint/2010/main" val="4220967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77FA6-947C-440A-8287-92A5CE9CBBD8}"/>
              </a:ext>
            </a:extLst>
          </p:cNvPr>
          <p:cNvSpPr>
            <a:spLocks noGrp="1"/>
          </p:cNvSpPr>
          <p:nvPr>
            <p:ph type="title"/>
          </p:nvPr>
        </p:nvSpPr>
        <p:spPr/>
        <p:txBody>
          <a:bodyPr/>
          <a:lstStyle/>
          <a:p>
            <a:r>
              <a:rPr lang="en-US" b="1" dirty="0"/>
              <a:t>Bank for International Settlements (BIS)</a:t>
            </a:r>
          </a:p>
        </p:txBody>
      </p:sp>
      <p:sp>
        <p:nvSpPr>
          <p:cNvPr id="4" name="Slide Number Placeholder 3">
            <a:extLst>
              <a:ext uri="{FF2B5EF4-FFF2-40B4-BE49-F238E27FC236}">
                <a16:creationId xmlns:a16="http://schemas.microsoft.com/office/drawing/2014/main" id="{00C370CD-D8F2-4E0A-9774-A563E20994DB}"/>
              </a:ext>
            </a:extLst>
          </p:cNvPr>
          <p:cNvSpPr>
            <a:spLocks noGrp="1"/>
          </p:cNvSpPr>
          <p:nvPr>
            <p:ph type="sldNum" sz="quarter" idx="12"/>
          </p:nvPr>
        </p:nvSpPr>
        <p:spPr/>
        <p:txBody>
          <a:bodyPr/>
          <a:lstStyle/>
          <a:p>
            <a:fld id="{8D58FCE5-7499-4D22-A96A-9C7ED3C4751D}" type="slidenum">
              <a:rPr lang="en-US" smtClean="0"/>
              <a:t>17</a:t>
            </a:fld>
            <a:endParaRPr lang="en-US"/>
          </a:p>
        </p:txBody>
      </p:sp>
      <p:pic>
        <p:nvPicPr>
          <p:cNvPr id="3" name="Picture 2">
            <a:extLst>
              <a:ext uri="{FF2B5EF4-FFF2-40B4-BE49-F238E27FC236}">
                <a16:creationId xmlns:a16="http://schemas.microsoft.com/office/drawing/2014/main" id="{96AA5708-BB92-4C8A-AC48-C50BD9538063}"/>
              </a:ext>
            </a:extLst>
          </p:cNvPr>
          <p:cNvPicPr>
            <a:picLocks noChangeAspect="1"/>
          </p:cNvPicPr>
          <p:nvPr/>
        </p:nvPicPr>
        <p:blipFill>
          <a:blip r:embed="rId2"/>
          <a:stretch>
            <a:fillRect/>
          </a:stretch>
        </p:blipFill>
        <p:spPr>
          <a:xfrm>
            <a:off x="457200" y="2306518"/>
            <a:ext cx="8229600" cy="3228483"/>
          </a:xfrm>
          <a:prstGeom prst="rect">
            <a:avLst/>
          </a:prstGeom>
        </p:spPr>
      </p:pic>
    </p:spTree>
    <p:extLst>
      <p:ext uri="{BB962C8B-B14F-4D97-AF65-F5344CB8AC3E}">
        <p14:creationId xmlns:p14="http://schemas.microsoft.com/office/powerpoint/2010/main" val="50134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77FA6-947C-440A-8287-92A5CE9CBBD8}"/>
              </a:ext>
            </a:extLst>
          </p:cNvPr>
          <p:cNvSpPr>
            <a:spLocks noGrp="1"/>
          </p:cNvSpPr>
          <p:nvPr>
            <p:ph type="title"/>
          </p:nvPr>
        </p:nvSpPr>
        <p:spPr/>
        <p:txBody>
          <a:bodyPr/>
          <a:lstStyle/>
          <a:p>
            <a:r>
              <a:rPr lang="en-US" b="1" dirty="0"/>
              <a:t>Global Property Guide</a:t>
            </a:r>
          </a:p>
        </p:txBody>
      </p:sp>
      <p:sp>
        <p:nvSpPr>
          <p:cNvPr id="4" name="Slide Number Placeholder 3">
            <a:extLst>
              <a:ext uri="{FF2B5EF4-FFF2-40B4-BE49-F238E27FC236}">
                <a16:creationId xmlns:a16="http://schemas.microsoft.com/office/drawing/2014/main" id="{00C370CD-D8F2-4E0A-9774-A563E20994DB}"/>
              </a:ext>
            </a:extLst>
          </p:cNvPr>
          <p:cNvSpPr>
            <a:spLocks noGrp="1"/>
          </p:cNvSpPr>
          <p:nvPr>
            <p:ph type="sldNum" sz="quarter" idx="12"/>
          </p:nvPr>
        </p:nvSpPr>
        <p:spPr/>
        <p:txBody>
          <a:bodyPr/>
          <a:lstStyle/>
          <a:p>
            <a:fld id="{8D58FCE5-7499-4D22-A96A-9C7ED3C4751D}" type="slidenum">
              <a:rPr lang="en-US" smtClean="0"/>
              <a:t>18</a:t>
            </a:fld>
            <a:endParaRPr lang="en-US"/>
          </a:p>
        </p:txBody>
      </p:sp>
      <p:pic>
        <p:nvPicPr>
          <p:cNvPr id="7" name="Picture 6">
            <a:extLst>
              <a:ext uri="{FF2B5EF4-FFF2-40B4-BE49-F238E27FC236}">
                <a16:creationId xmlns:a16="http://schemas.microsoft.com/office/drawing/2014/main" id="{DD2CEA8A-823C-4EB3-AB2F-971C8ECADC4E}"/>
              </a:ext>
            </a:extLst>
          </p:cNvPr>
          <p:cNvPicPr>
            <a:picLocks noChangeAspect="1"/>
          </p:cNvPicPr>
          <p:nvPr/>
        </p:nvPicPr>
        <p:blipFill>
          <a:blip r:embed="rId2"/>
          <a:stretch>
            <a:fillRect/>
          </a:stretch>
        </p:blipFill>
        <p:spPr>
          <a:xfrm>
            <a:off x="990600" y="1755845"/>
            <a:ext cx="7086600" cy="4263955"/>
          </a:xfrm>
          <a:prstGeom prst="rect">
            <a:avLst/>
          </a:prstGeom>
        </p:spPr>
      </p:pic>
    </p:spTree>
    <p:extLst>
      <p:ext uri="{BB962C8B-B14F-4D97-AF65-F5344CB8AC3E}">
        <p14:creationId xmlns:p14="http://schemas.microsoft.com/office/powerpoint/2010/main" val="3395525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77FA6-947C-440A-8287-92A5CE9CBBD8}"/>
              </a:ext>
            </a:extLst>
          </p:cNvPr>
          <p:cNvSpPr>
            <a:spLocks noGrp="1"/>
          </p:cNvSpPr>
          <p:nvPr>
            <p:ph type="title"/>
          </p:nvPr>
        </p:nvSpPr>
        <p:spPr/>
        <p:txBody>
          <a:bodyPr/>
          <a:lstStyle/>
          <a:p>
            <a:r>
              <a:rPr lang="en-US" b="1" dirty="0"/>
              <a:t>Knight Frank</a:t>
            </a:r>
          </a:p>
        </p:txBody>
      </p:sp>
      <p:sp>
        <p:nvSpPr>
          <p:cNvPr id="4" name="Slide Number Placeholder 3">
            <a:extLst>
              <a:ext uri="{FF2B5EF4-FFF2-40B4-BE49-F238E27FC236}">
                <a16:creationId xmlns:a16="http://schemas.microsoft.com/office/drawing/2014/main" id="{00C370CD-D8F2-4E0A-9774-A563E20994DB}"/>
              </a:ext>
            </a:extLst>
          </p:cNvPr>
          <p:cNvSpPr>
            <a:spLocks noGrp="1"/>
          </p:cNvSpPr>
          <p:nvPr>
            <p:ph type="sldNum" sz="quarter" idx="12"/>
          </p:nvPr>
        </p:nvSpPr>
        <p:spPr/>
        <p:txBody>
          <a:bodyPr/>
          <a:lstStyle/>
          <a:p>
            <a:fld id="{8D58FCE5-7499-4D22-A96A-9C7ED3C4751D}" type="slidenum">
              <a:rPr lang="en-US" smtClean="0"/>
              <a:t>19</a:t>
            </a:fld>
            <a:endParaRPr lang="en-US"/>
          </a:p>
        </p:txBody>
      </p:sp>
      <p:pic>
        <p:nvPicPr>
          <p:cNvPr id="1026" name="Picture 2" descr="Image result for global house price index and knight frank">
            <a:extLst>
              <a:ext uri="{FF2B5EF4-FFF2-40B4-BE49-F238E27FC236}">
                <a16:creationId xmlns:a16="http://schemas.microsoft.com/office/drawing/2014/main" id="{AF21A676-66E0-4CBF-9A57-48A685D31A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52601"/>
            <a:ext cx="6096000" cy="22859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ities house price index and knight frank">
            <a:extLst>
              <a:ext uri="{FF2B5EF4-FFF2-40B4-BE49-F238E27FC236}">
                <a16:creationId xmlns:a16="http://schemas.microsoft.com/office/drawing/2014/main" id="{54570D4F-999E-4FB7-938C-254470D1A8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1" y="4156783"/>
            <a:ext cx="4216399" cy="20154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rime cities house price index and knight frank">
            <a:extLst>
              <a:ext uri="{FF2B5EF4-FFF2-40B4-BE49-F238E27FC236}">
                <a16:creationId xmlns:a16="http://schemas.microsoft.com/office/drawing/2014/main" id="{FEA515AB-1492-4929-BA33-690CC53FAD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2438" y="4156783"/>
            <a:ext cx="3555998" cy="213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641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House prices over the long-run</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fld id="{8D58FCE5-7499-4D22-A96A-9C7ED3C4751D}" type="slidenum">
              <a:rPr lang="en-US" smtClean="0"/>
              <a:t>2</a:t>
            </a:fld>
            <a:endParaRPr lang="en-US"/>
          </a:p>
        </p:txBody>
      </p:sp>
      <p:pic>
        <p:nvPicPr>
          <p:cNvPr id="3" name="Picture 2">
            <a:extLst>
              <a:ext uri="{FF2B5EF4-FFF2-40B4-BE49-F238E27FC236}">
                <a16:creationId xmlns:a16="http://schemas.microsoft.com/office/drawing/2014/main" id="{9EDFBD6A-5B83-4992-90CB-A1B6443FF5B1}"/>
              </a:ext>
            </a:extLst>
          </p:cNvPr>
          <p:cNvPicPr>
            <a:picLocks noChangeAspect="1"/>
          </p:cNvPicPr>
          <p:nvPr/>
        </p:nvPicPr>
        <p:blipFill>
          <a:blip r:embed="rId2"/>
          <a:stretch>
            <a:fillRect/>
          </a:stretch>
        </p:blipFill>
        <p:spPr>
          <a:xfrm>
            <a:off x="1762891" y="1752601"/>
            <a:ext cx="5488365" cy="3581400"/>
          </a:xfrm>
          <a:prstGeom prst="rect">
            <a:avLst/>
          </a:prstGeom>
        </p:spPr>
      </p:pic>
      <p:sp>
        <p:nvSpPr>
          <p:cNvPr id="5" name="TextBox 4">
            <a:extLst>
              <a:ext uri="{FF2B5EF4-FFF2-40B4-BE49-F238E27FC236}">
                <a16:creationId xmlns:a16="http://schemas.microsoft.com/office/drawing/2014/main" id="{12AF91E6-D453-4646-A129-E7D883D17CAE}"/>
              </a:ext>
            </a:extLst>
          </p:cNvPr>
          <p:cNvSpPr txBox="1"/>
          <p:nvPr/>
        </p:nvSpPr>
        <p:spPr>
          <a:xfrm>
            <a:off x="2209800" y="5562600"/>
            <a:ext cx="5041456" cy="646331"/>
          </a:xfrm>
          <a:prstGeom prst="rect">
            <a:avLst/>
          </a:prstGeom>
          <a:solidFill>
            <a:schemeClr val="bg2"/>
          </a:solidFill>
        </p:spPr>
        <p:txBody>
          <a:bodyPr wrap="square" rtlCol="0">
            <a:spAutoFit/>
          </a:bodyPr>
          <a:lstStyle/>
          <a:p>
            <a:r>
              <a:rPr lang="en-US" sz="1200" dirty="0"/>
              <a:t>Countries included: Australia, Belgium, Canada, Denmark, Finland, France, Germany, Japan, Netherlands, Norway, Sweden, Switzerland, United Kingdom, and United States. Source: Knoll, </a:t>
            </a:r>
            <a:r>
              <a:rPr lang="en-US" sz="1200" dirty="0" err="1"/>
              <a:t>Schularick</a:t>
            </a:r>
            <a:r>
              <a:rPr lang="en-US" sz="1200" dirty="0"/>
              <a:t>, and Steger (2017). </a:t>
            </a:r>
          </a:p>
        </p:txBody>
      </p:sp>
    </p:spTree>
    <p:extLst>
      <p:ext uri="{BB962C8B-B14F-4D97-AF65-F5344CB8AC3E}">
        <p14:creationId xmlns:p14="http://schemas.microsoft.com/office/powerpoint/2010/main" val="1236713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84379C-A5C5-403F-BAF1-93FA04746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E10256F1-4052-4858-AFB0-B9A09DC095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450" y="246888"/>
            <a:ext cx="879348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41460B3-269E-487B-9A91-7745E0727D8F}"/>
              </a:ext>
            </a:extLst>
          </p:cNvPr>
          <p:cNvSpPr>
            <a:spLocks noGrp="1"/>
          </p:cNvSpPr>
          <p:nvPr>
            <p:ph type="ctrTitle"/>
          </p:nvPr>
        </p:nvSpPr>
        <p:spPr>
          <a:xfrm>
            <a:off x="473205" y="863364"/>
            <a:ext cx="5403509" cy="5126124"/>
          </a:xfrm>
        </p:spPr>
        <p:txBody>
          <a:bodyPr anchor="ctr">
            <a:normAutofit/>
          </a:bodyPr>
          <a:lstStyle/>
          <a:p>
            <a:r>
              <a:rPr lang="en-US" sz="5400" dirty="0"/>
              <a:t>China’s</a:t>
            </a:r>
            <a:r>
              <a:rPr lang="en-US" sz="4800" dirty="0"/>
              <a:t> </a:t>
            </a:r>
            <a:br>
              <a:rPr lang="en-US" sz="4800" dirty="0"/>
            </a:br>
            <a:r>
              <a:rPr lang="en-US" sz="4800" dirty="0"/>
              <a:t>housing market </a:t>
            </a:r>
          </a:p>
        </p:txBody>
      </p:sp>
      <p:sp>
        <p:nvSpPr>
          <p:cNvPr id="3" name="Subtitle 2">
            <a:extLst>
              <a:ext uri="{FF2B5EF4-FFF2-40B4-BE49-F238E27FC236}">
                <a16:creationId xmlns:a16="http://schemas.microsoft.com/office/drawing/2014/main" id="{0FC99619-5FC4-460E-92A3-330EE5597E75}"/>
              </a:ext>
            </a:extLst>
          </p:cNvPr>
          <p:cNvSpPr>
            <a:spLocks noGrp="1"/>
          </p:cNvSpPr>
          <p:nvPr>
            <p:ph type="subTitle" idx="1"/>
          </p:nvPr>
        </p:nvSpPr>
        <p:spPr>
          <a:xfrm>
            <a:off x="6264705" y="1676400"/>
            <a:ext cx="2312240" cy="2514601"/>
          </a:xfrm>
        </p:spPr>
        <p:txBody>
          <a:bodyPr anchor="ctr">
            <a:normAutofit/>
          </a:bodyPr>
          <a:lstStyle/>
          <a:p>
            <a:pPr algn="l"/>
            <a:endParaRPr lang="en-US" b="1" dirty="0"/>
          </a:p>
          <a:p>
            <a:pPr algn="l"/>
            <a:br>
              <a:rPr lang="en-US" sz="1400" b="1" dirty="0"/>
            </a:br>
            <a:br>
              <a:rPr lang="en-US" sz="1400" b="1" dirty="0"/>
            </a:br>
            <a:endParaRPr lang="en-US" sz="1400" b="1" dirty="0"/>
          </a:p>
          <a:p>
            <a:pPr algn="l"/>
            <a:endParaRPr lang="en-US" sz="1400" b="1" dirty="0"/>
          </a:p>
          <a:p>
            <a:pPr algn="l"/>
            <a:r>
              <a:rPr lang="en-US" sz="1200" dirty="0"/>
              <a:t>Views expressed in this presentation should not be ascribed to the IMF </a:t>
            </a:r>
          </a:p>
        </p:txBody>
      </p:sp>
      <p:cxnSp>
        <p:nvCxnSpPr>
          <p:cNvPr id="12" name="Straight Connector 11">
            <a:extLst>
              <a:ext uri="{FF2B5EF4-FFF2-40B4-BE49-F238E27FC236}">
                <a16:creationId xmlns:a16="http://schemas.microsoft.com/office/drawing/2014/main" id="{3AB99B93-2513-4A3B-9E37-2A97C85B02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970932" y="2054826"/>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369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a:xfrm>
            <a:off x="857250" y="609600"/>
            <a:ext cx="7406640" cy="1356360"/>
          </a:xfrm>
        </p:spPr>
        <p:txBody>
          <a:bodyPr>
            <a:normAutofit/>
          </a:bodyPr>
          <a:lstStyle/>
          <a:p>
            <a:r>
              <a:rPr lang="en-US" b="1" dirty="0"/>
              <a:t>Outline</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a:xfrm>
            <a:off x="6997147" y="6223828"/>
            <a:ext cx="1279663"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21</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graphicFrame>
        <p:nvGraphicFramePr>
          <p:cNvPr id="6" name="Content Placeholder 2">
            <a:extLst>
              <a:ext uri="{FF2B5EF4-FFF2-40B4-BE49-F238E27FC236}">
                <a16:creationId xmlns:a16="http://schemas.microsoft.com/office/drawing/2014/main" id="{6458F43E-307D-4961-AD9B-E39A9B956D65}"/>
              </a:ext>
            </a:extLst>
          </p:cNvPr>
          <p:cNvGraphicFramePr>
            <a:graphicFrameLocks noGrp="1"/>
          </p:cNvGraphicFramePr>
          <p:nvPr>
            <p:ph idx="1"/>
          </p:nvPr>
        </p:nvGraphicFramePr>
        <p:xfrm>
          <a:off x="857250" y="2298530"/>
          <a:ext cx="7404497" cy="3797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9551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77FA6-947C-440A-8287-92A5CE9CBBD8}"/>
              </a:ext>
            </a:extLst>
          </p:cNvPr>
          <p:cNvSpPr>
            <a:spLocks noGrp="1"/>
          </p:cNvSpPr>
          <p:nvPr>
            <p:ph type="title"/>
          </p:nvPr>
        </p:nvSpPr>
        <p:spPr/>
        <p:txBody>
          <a:bodyPr/>
          <a:lstStyle/>
          <a:p>
            <a:r>
              <a:rPr lang="en-US" b="1" dirty="0"/>
              <a:t>This presentation draws on material from the sources below.</a:t>
            </a:r>
          </a:p>
        </p:txBody>
      </p:sp>
      <p:sp>
        <p:nvSpPr>
          <p:cNvPr id="3" name="Content Placeholder 2">
            <a:extLst>
              <a:ext uri="{FF2B5EF4-FFF2-40B4-BE49-F238E27FC236}">
                <a16:creationId xmlns:a16="http://schemas.microsoft.com/office/drawing/2014/main" id="{93ADED5D-1C1A-4565-9A57-73A5E0338BC7}"/>
              </a:ext>
            </a:extLst>
          </p:cNvPr>
          <p:cNvSpPr>
            <a:spLocks noGrp="1"/>
          </p:cNvSpPr>
          <p:nvPr>
            <p:ph idx="1"/>
          </p:nvPr>
        </p:nvSpPr>
        <p:spPr/>
        <p:txBody>
          <a:bodyPr>
            <a:normAutofit fontScale="77500" lnSpcReduction="20000"/>
          </a:bodyPr>
          <a:lstStyle/>
          <a:p>
            <a:pPr>
              <a:lnSpc>
                <a:spcPct val="150000"/>
              </a:lnSpc>
              <a:buFont typeface="Arial" panose="020B0604020202020204" pitchFamily="34" charset="0"/>
              <a:buChar char="•"/>
            </a:pPr>
            <a:r>
              <a:rPr lang="en-US" sz="1800" dirty="0"/>
              <a:t>Money &amp; Banking. </a:t>
            </a:r>
            <a:r>
              <a:rPr lang="en-US" sz="1800" dirty="0">
                <a:hlinkClick r:id="rId2"/>
              </a:rPr>
              <a:t>Residential real estate in China: the delicate balance of supply and demand</a:t>
            </a:r>
            <a:r>
              <a:rPr lang="en-US" sz="1800" dirty="0"/>
              <a:t>. April 2015. </a:t>
            </a:r>
          </a:p>
          <a:p>
            <a:pPr>
              <a:lnSpc>
                <a:spcPct val="150000"/>
              </a:lnSpc>
            </a:pPr>
            <a:r>
              <a:rPr lang="en-US" sz="1800" dirty="0"/>
              <a:t>Goldman Sachs: Top of Mind (Issue #28) on China Property Market (October 2014)</a:t>
            </a:r>
          </a:p>
          <a:p>
            <a:pPr>
              <a:lnSpc>
                <a:spcPct val="150000"/>
              </a:lnSpc>
            </a:pPr>
            <a:r>
              <a:rPr lang="en-US" sz="1800" dirty="0"/>
              <a:t>Y. Deng, J. Gyourko and J. Wu. “</a:t>
            </a:r>
            <a:r>
              <a:rPr lang="en-US" sz="1800" dirty="0">
                <a:hlinkClick r:id="rId3"/>
              </a:rPr>
              <a:t>Evaluating the Risk of Chinese Housing Markets: What We Know and What We Need to Know</a:t>
            </a:r>
            <a:r>
              <a:rPr lang="en-US" sz="1800" dirty="0"/>
              <a:t>”. April 2015. </a:t>
            </a:r>
          </a:p>
          <a:p>
            <a:pPr>
              <a:lnSpc>
                <a:spcPct val="150000"/>
              </a:lnSpc>
            </a:pPr>
            <a:r>
              <a:rPr lang="en-US" sz="1800" dirty="0"/>
              <a:t>H. Fang, Q. Gu, W. </a:t>
            </a:r>
            <a:r>
              <a:rPr lang="en-US" sz="1800" dirty="0" err="1"/>
              <a:t>Xiong</a:t>
            </a:r>
            <a:r>
              <a:rPr lang="en-US" sz="1800" dirty="0"/>
              <a:t> and L. Zhou. “</a:t>
            </a:r>
            <a:r>
              <a:rPr lang="en-US" sz="1800" dirty="0">
                <a:hlinkClick r:id="rId4"/>
              </a:rPr>
              <a:t>Demystifying the Chinese Housing Boom</a:t>
            </a:r>
            <a:r>
              <a:rPr lang="en-US" sz="1800" dirty="0"/>
              <a:t>”. April 2015. </a:t>
            </a:r>
          </a:p>
          <a:p>
            <a:pPr>
              <a:lnSpc>
                <a:spcPct val="150000"/>
              </a:lnSpc>
            </a:pPr>
            <a:r>
              <a:rPr lang="en-US" sz="1800" dirty="0"/>
              <a:t>B. Ambrose, Y. Deng and J. Wu. “</a:t>
            </a:r>
            <a:r>
              <a:rPr lang="en-US" sz="1800" dirty="0">
                <a:hlinkClick r:id="rId5"/>
              </a:rPr>
              <a:t>Understanding the Risk of China's Local Government Debts and its Linkage with Property Markets</a:t>
            </a:r>
            <a:r>
              <a:rPr lang="en-US" sz="1800" dirty="0"/>
              <a:t>”. January 2015. </a:t>
            </a:r>
          </a:p>
          <a:p>
            <a:pPr>
              <a:lnSpc>
                <a:spcPct val="150000"/>
              </a:lnSpc>
            </a:pPr>
            <a:r>
              <a:rPr lang="en-US" sz="1800" dirty="0"/>
              <a:t>M. </a:t>
            </a:r>
            <a:r>
              <a:rPr lang="en-US" sz="1800" dirty="0" err="1"/>
              <a:t>Chivakul</a:t>
            </a:r>
            <a:r>
              <a:rPr lang="en-US" sz="1800" dirty="0"/>
              <a:t>, W. Lam, X. Liu, W. </a:t>
            </a:r>
            <a:r>
              <a:rPr lang="en-US" sz="1800" dirty="0" err="1"/>
              <a:t>Maliszewski</a:t>
            </a:r>
            <a:r>
              <a:rPr lang="en-US" sz="1800" dirty="0"/>
              <a:t>, and A. Schipke. “</a:t>
            </a:r>
            <a:r>
              <a:rPr lang="en-US" sz="1800" dirty="0">
                <a:hlinkClick r:id="rId6"/>
              </a:rPr>
              <a:t>Understanding Residential Real Estate in China</a:t>
            </a:r>
            <a:r>
              <a:rPr lang="en-US" sz="1800" dirty="0"/>
              <a:t>”. April 2015. </a:t>
            </a:r>
          </a:p>
          <a:p>
            <a:pPr>
              <a:lnSpc>
                <a:spcPct val="150000"/>
              </a:lnSpc>
            </a:pPr>
            <a:r>
              <a:rPr lang="en-US" sz="1800" dirty="0"/>
              <a:t>The Unassuming  Economist: </a:t>
            </a:r>
            <a:r>
              <a:rPr lang="en-US" sz="1800" dirty="0">
                <a:hlinkClick r:id="rId7"/>
              </a:rPr>
              <a:t>http://unassumingeconomist.com/</a:t>
            </a:r>
            <a:r>
              <a:rPr lang="en-US" sz="1800" dirty="0"/>
              <a:t> </a:t>
            </a:r>
          </a:p>
          <a:p>
            <a:pPr>
              <a:lnSpc>
                <a:spcPct val="150000"/>
              </a:lnSpc>
            </a:pPr>
            <a:r>
              <a:rPr lang="en-US" sz="1800" dirty="0"/>
              <a:t>And Haver Analytics and The Economist magazine. </a:t>
            </a:r>
          </a:p>
          <a:p>
            <a:pPr>
              <a:lnSpc>
                <a:spcPct val="150000"/>
              </a:lnSpc>
            </a:pPr>
            <a:endParaRPr lang="en-US" sz="1800" dirty="0"/>
          </a:p>
          <a:p>
            <a:pPr>
              <a:lnSpc>
                <a:spcPct val="150000"/>
              </a:lnSpc>
            </a:pPr>
            <a:endParaRPr lang="en-US" sz="1800" dirty="0"/>
          </a:p>
          <a:p>
            <a:pPr>
              <a:lnSpc>
                <a:spcPct val="150000"/>
              </a:lnSpc>
            </a:pPr>
            <a:endParaRPr lang="en-US" sz="1800" dirty="0"/>
          </a:p>
          <a:p>
            <a:pPr>
              <a:lnSpc>
                <a:spcPct val="150000"/>
              </a:lnSpc>
            </a:pPr>
            <a:endParaRPr lang="en-US" sz="1800" dirty="0"/>
          </a:p>
          <a:p>
            <a:pPr>
              <a:lnSpc>
                <a:spcPct val="150000"/>
              </a:lnSpc>
            </a:pPr>
            <a:endParaRPr lang="en-US" sz="1800" dirty="0"/>
          </a:p>
        </p:txBody>
      </p:sp>
      <p:sp>
        <p:nvSpPr>
          <p:cNvPr id="4" name="Slide Number Placeholder 3">
            <a:extLst>
              <a:ext uri="{FF2B5EF4-FFF2-40B4-BE49-F238E27FC236}">
                <a16:creationId xmlns:a16="http://schemas.microsoft.com/office/drawing/2014/main" id="{00C370CD-D8F2-4E0A-9774-A563E20994D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012784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Some facts on China’s housing market </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Content Placeholder 2">
            <a:extLst>
              <a:ext uri="{FF2B5EF4-FFF2-40B4-BE49-F238E27FC236}">
                <a16:creationId xmlns:a16="http://schemas.microsoft.com/office/drawing/2014/main" id="{D52E7DC4-F91C-41A8-B700-9B50B49D1D8A}"/>
              </a:ext>
            </a:extLst>
          </p:cNvPr>
          <p:cNvSpPr>
            <a:spLocks noGrp="1"/>
          </p:cNvSpPr>
          <p:nvPr>
            <p:ph idx="1"/>
          </p:nvPr>
        </p:nvSpPr>
        <p:spPr>
          <a:xfrm>
            <a:off x="431800" y="2057400"/>
            <a:ext cx="8204199" cy="4038600"/>
          </a:xfrm>
        </p:spPr>
        <p:txBody>
          <a:bodyPr>
            <a:normAutofit fontScale="92500" lnSpcReduction="20000"/>
          </a:bodyPr>
          <a:lstStyle/>
          <a:p>
            <a:pPr>
              <a:lnSpc>
                <a:spcPct val="150000"/>
              </a:lnSpc>
              <a:buFont typeface="Arial" panose="020B0604020202020204" pitchFamily="34" charset="0"/>
              <a:buChar char="•"/>
            </a:pPr>
            <a:r>
              <a:rPr lang="en-US" sz="2800" b="1" dirty="0"/>
              <a:t>1998: </a:t>
            </a:r>
            <a:r>
              <a:rPr lang="en-US" sz="2800" dirty="0"/>
              <a:t>Year that China’s residential housing market was privatized</a:t>
            </a:r>
          </a:p>
          <a:p>
            <a:pPr>
              <a:lnSpc>
                <a:spcPct val="150000"/>
              </a:lnSpc>
              <a:buFont typeface="Arial" panose="020B0604020202020204" pitchFamily="34" charset="0"/>
              <a:buChar char="•"/>
            </a:pPr>
            <a:r>
              <a:rPr lang="en-US" sz="2800" b="1" dirty="0"/>
              <a:t>38%: </a:t>
            </a:r>
            <a:r>
              <a:rPr lang="en-US" sz="2800" dirty="0"/>
              <a:t>Share of urban housing constructed since 2000 (72% was constructed since 1990)</a:t>
            </a:r>
          </a:p>
          <a:p>
            <a:pPr>
              <a:lnSpc>
                <a:spcPct val="150000"/>
              </a:lnSpc>
              <a:buFont typeface="Arial" panose="020B0604020202020204" pitchFamily="34" charset="0"/>
              <a:buChar char="•"/>
            </a:pPr>
            <a:r>
              <a:rPr lang="en-US" sz="2800" b="1" dirty="0"/>
              <a:t>30%: </a:t>
            </a:r>
            <a:r>
              <a:rPr lang="en-US" sz="2800" dirty="0"/>
              <a:t>Minimum down payment for first-time homebuyers and second-time buyers with no outstanding mortgage debt (min. 60-70% for others)</a:t>
            </a:r>
          </a:p>
          <a:p>
            <a:pPr>
              <a:lnSpc>
                <a:spcPct val="150000"/>
              </a:lnSpc>
              <a:buFont typeface="Arial" panose="020B0604020202020204" pitchFamily="34" charset="0"/>
              <a:buChar char="•"/>
            </a:pPr>
            <a:endParaRPr lang="en-US" sz="2800" dirty="0"/>
          </a:p>
          <a:p>
            <a:pPr>
              <a:lnSpc>
                <a:spcPct val="150000"/>
              </a:lnSpc>
              <a:buFont typeface="Arial" panose="020B0604020202020204" pitchFamily="34" charset="0"/>
              <a:buChar char="•"/>
            </a:pPr>
            <a:endParaRPr lang="en-US" sz="2800" dirty="0"/>
          </a:p>
        </p:txBody>
      </p:sp>
    </p:spTree>
    <p:extLst>
      <p:ext uri="{BB962C8B-B14F-4D97-AF65-F5344CB8AC3E}">
        <p14:creationId xmlns:p14="http://schemas.microsoft.com/office/powerpoint/2010/main" val="1272791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Some more facts on China’s housing market </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Content Placeholder 2">
            <a:extLst>
              <a:ext uri="{FF2B5EF4-FFF2-40B4-BE49-F238E27FC236}">
                <a16:creationId xmlns:a16="http://schemas.microsoft.com/office/drawing/2014/main" id="{D52E7DC4-F91C-41A8-B700-9B50B49D1D8A}"/>
              </a:ext>
            </a:extLst>
          </p:cNvPr>
          <p:cNvSpPr>
            <a:spLocks noGrp="1"/>
          </p:cNvSpPr>
          <p:nvPr>
            <p:ph idx="1"/>
          </p:nvPr>
        </p:nvSpPr>
        <p:spPr>
          <a:xfrm>
            <a:off x="431800" y="2057400"/>
            <a:ext cx="8204199" cy="4038600"/>
          </a:xfrm>
        </p:spPr>
        <p:txBody>
          <a:bodyPr>
            <a:normAutofit lnSpcReduction="10000"/>
          </a:bodyPr>
          <a:lstStyle/>
          <a:p>
            <a:pPr>
              <a:lnSpc>
                <a:spcPct val="150000"/>
              </a:lnSpc>
              <a:buFont typeface="Arial" panose="020B0604020202020204" pitchFamily="34" charset="0"/>
              <a:buChar char="•"/>
            </a:pPr>
            <a:r>
              <a:rPr lang="en-US" sz="2800" b="1" dirty="0"/>
              <a:t>5 years: </a:t>
            </a:r>
            <a:r>
              <a:rPr lang="en-US" sz="2800" dirty="0"/>
              <a:t>Estimated average life of mortgage loans in China, where advance repayment is common (2010 data).</a:t>
            </a:r>
          </a:p>
          <a:p>
            <a:pPr>
              <a:lnSpc>
                <a:spcPct val="150000"/>
              </a:lnSpc>
              <a:buFont typeface="Arial" panose="020B0604020202020204" pitchFamily="34" charset="0"/>
              <a:buChar char="•"/>
            </a:pPr>
            <a:r>
              <a:rPr lang="en-US" sz="2800" b="1" dirty="0"/>
              <a:t>13%: </a:t>
            </a:r>
            <a:r>
              <a:rPr lang="en-US" sz="2800" dirty="0"/>
              <a:t>Share of investment home owners who rent out their properties.</a:t>
            </a:r>
          </a:p>
          <a:p>
            <a:pPr>
              <a:lnSpc>
                <a:spcPct val="150000"/>
              </a:lnSpc>
              <a:buFont typeface="Arial" panose="020B0604020202020204" pitchFamily="34" charset="0"/>
              <a:buChar char="•"/>
            </a:pPr>
            <a:r>
              <a:rPr lang="en-US" sz="2800" b="1" dirty="0"/>
              <a:t>20%: </a:t>
            </a:r>
            <a:r>
              <a:rPr lang="en-US" sz="2800" dirty="0"/>
              <a:t>Estimated housing vacancy rate in urban areas</a:t>
            </a:r>
          </a:p>
          <a:p>
            <a:pPr>
              <a:lnSpc>
                <a:spcPct val="150000"/>
              </a:lnSpc>
              <a:buFont typeface="Arial" panose="020B0604020202020204" pitchFamily="34" charset="0"/>
              <a:buChar char="•"/>
            </a:pPr>
            <a:endParaRPr lang="en-US" sz="2800" dirty="0"/>
          </a:p>
        </p:txBody>
      </p:sp>
    </p:spTree>
    <p:extLst>
      <p:ext uri="{BB962C8B-B14F-4D97-AF65-F5344CB8AC3E}">
        <p14:creationId xmlns:p14="http://schemas.microsoft.com/office/powerpoint/2010/main" val="2758718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Chinese cities are generally grouped into four categories:</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Content Placeholder 2">
            <a:extLst>
              <a:ext uri="{FF2B5EF4-FFF2-40B4-BE49-F238E27FC236}">
                <a16:creationId xmlns:a16="http://schemas.microsoft.com/office/drawing/2014/main" id="{D52E7DC4-F91C-41A8-B700-9B50B49D1D8A}"/>
              </a:ext>
            </a:extLst>
          </p:cNvPr>
          <p:cNvSpPr>
            <a:spLocks noGrp="1"/>
          </p:cNvSpPr>
          <p:nvPr>
            <p:ph idx="1"/>
          </p:nvPr>
        </p:nvSpPr>
        <p:spPr>
          <a:xfrm>
            <a:off x="431800" y="2057400"/>
            <a:ext cx="8204199" cy="4038600"/>
          </a:xfrm>
        </p:spPr>
        <p:txBody>
          <a:bodyPr>
            <a:normAutofit fontScale="70000" lnSpcReduction="20000"/>
          </a:bodyPr>
          <a:lstStyle/>
          <a:p>
            <a:pPr>
              <a:lnSpc>
                <a:spcPct val="150000"/>
              </a:lnSpc>
              <a:buFont typeface="Arial" panose="020B0604020202020204" pitchFamily="34" charset="0"/>
              <a:buChar char="•"/>
            </a:pPr>
            <a:r>
              <a:rPr lang="en-US" sz="2800" b="1" dirty="0"/>
              <a:t>Tier I cities include </a:t>
            </a:r>
            <a:r>
              <a:rPr lang="en-US" sz="2800" dirty="0"/>
              <a:t>Beijing, Shanghai, Guangzhou, and Shenzhen.</a:t>
            </a:r>
            <a:br>
              <a:rPr lang="en-US" sz="2800" dirty="0"/>
            </a:br>
            <a:endParaRPr lang="en-US" sz="2800" dirty="0"/>
          </a:p>
          <a:p>
            <a:pPr>
              <a:lnSpc>
                <a:spcPct val="150000"/>
              </a:lnSpc>
              <a:buFont typeface="Arial" panose="020B0604020202020204" pitchFamily="34" charset="0"/>
              <a:buChar char="•"/>
            </a:pPr>
            <a:r>
              <a:rPr lang="en-US" sz="2800" b="1" dirty="0"/>
              <a:t>Tier II cities include </a:t>
            </a:r>
            <a:r>
              <a:rPr lang="en-US" sz="2800" dirty="0"/>
              <a:t>Beihai, Changchun, Changsha, Chengdu, Chongqing, Dalian, Fuzhou, Guiyang, Haikou, Hangzhou, Harbin, Hefei, </a:t>
            </a:r>
            <a:r>
              <a:rPr lang="en-US" sz="2800" dirty="0" err="1"/>
              <a:t>Huhhot</a:t>
            </a:r>
            <a:r>
              <a:rPr lang="en-US" sz="2800" dirty="0"/>
              <a:t>, Jinan, Kunming, Lanzhou, Nanchang, Nanjing, Nanning, Ningbo, Qingdao, </a:t>
            </a:r>
            <a:r>
              <a:rPr lang="en-US" sz="2800" dirty="0" err="1"/>
              <a:t>Sanya</a:t>
            </a:r>
            <a:r>
              <a:rPr lang="en-US" sz="2800" dirty="0"/>
              <a:t>, Shenyang, Shijiazhuang, Suzhou, Taiyuan, Tianjin, Urumqi, Wenzhou, Wuhan, Wuxi, Xiamen, Xi'an, Yinchuan, and Zhengzhou.</a:t>
            </a:r>
            <a:br>
              <a:rPr lang="en-US" sz="2800" dirty="0"/>
            </a:br>
            <a:endParaRPr lang="en-US" sz="2800" dirty="0"/>
          </a:p>
          <a:p>
            <a:pPr>
              <a:lnSpc>
                <a:spcPct val="150000"/>
              </a:lnSpc>
              <a:buFont typeface="Arial" panose="020B0604020202020204" pitchFamily="34" charset="0"/>
              <a:buChar char="•"/>
            </a:pPr>
            <a:r>
              <a:rPr lang="en-US" sz="2800" dirty="0"/>
              <a:t>Other small and medium cities are grouped into Tier III or IV cities.</a:t>
            </a:r>
          </a:p>
        </p:txBody>
      </p:sp>
    </p:spTree>
    <p:extLst>
      <p:ext uri="{BB962C8B-B14F-4D97-AF65-F5344CB8AC3E}">
        <p14:creationId xmlns:p14="http://schemas.microsoft.com/office/powerpoint/2010/main" val="48532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a:xfrm>
            <a:off x="485975" y="609600"/>
            <a:ext cx="8133684" cy="1356360"/>
          </a:xfrm>
        </p:spPr>
        <p:txBody>
          <a:bodyPr>
            <a:normAutofit fontScale="90000"/>
          </a:bodyPr>
          <a:lstStyle/>
          <a:p>
            <a:r>
              <a:rPr lang="en-US" b="1" dirty="0"/>
              <a:t>China and the United States: Urbanization rate versus GDP per capita </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a:xfrm>
            <a:off x="6997147" y="6223828"/>
            <a:ext cx="1279663"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26</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pic>
        <p:nvPicPr>
          <p:cNvPr id="9" name="Picture 8">
            <a:extLst>
              <a:ext uri="{FF2B5EF4-FFF2-40B4-BE49-F238E27FC236}">
                <a16:creationId xmlns:a16="http://schemas.microsoft.com/office/drawing/2014/main" id="{1E61F755-8B62-4335-A334-E7AE5469AE7B}"/>
              </a:ext>
            </a:extLst>
          </p:cNvPr>
          <p:cNvPicPr>
            <a:picLocks noChangeAspect="1"/>
          </p:cNvPicPr>
          <p:nvPr/>
        </p:nvPicPr>
        <p:blipFill>
          <a:blip r:embed="rId2"/>
          <a:stretch>
            <a:fillRect/>
          </a:stretch>
        </p:blipFill>
        <p:spPr>
          <a:xfrm>
            <a:off x="1757788" y="2016953"/>
            <a:ext cx="5605564" cy="4572000"/>
          </a:xfrm>
          <a:prstGeom prst="rect">
            <a:avLst/>
          </a:prstGeom>
        </p:spPr>
      </p:pic>
    </p:spTree>
    <p:extLst>
      <p:ext uri="{BB962C8B-B14F-4D97-AF65-F5344CB8AC3E}">
        <p14:creationId xmlns:p14="http://schemas.microsoft.com/office/powerpoint/2010/main" val="648885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Urbanization and house prices</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Content Placeholder 2">
            <a:extLst>
              <a:ext uri="{FF2B5EF4-FFF2-40B4-BE49-F238E27FC236}">
                <a16:creationId xmlns:a16="http://schemas.microsoft.com/office/drawing/2014/main" id="{D52E7DC4-F91C-41A8-B700-9B50B49D1D8A}"/>
              </a:ext>
            </a:extLst>
          </p:cNvPr>
          <p:cNvSpPr>
            <a:spLocks noGrp="1"/>
          </p:cNvSpPr>
          <p:nvPr>
            <p:ph idx="1"/>
          </p:nvPr>
        </p:nvSpPr>
        <p:spPr>
          <a:xfrm>
            <a:off x="431800" y="2057400"/>
            <a:ext cx="8204199" cy="4038600"/>
          </a:xfrm>
        </p:spPr>
        <p:txBody>
          <a:bodyPr>
            <a:normAutofit fontScale="92500" lnSpcReduction="20000"/>
          </a:bodyPr>
          <a:lstStyle/>
          <a:p>
            <a:pPr>
              <a:lnSpc>
                <a:spcPct val="150000"/>
              </a:lnSpc>
            </a:pPr>
            <a:r>
              <a:rPr lang="en-US" sz="2800" dirty="0"/>
              <a:t>“(…) </a:t>
            </a:r>
            <a:r>
              <a:rPr lang="en-US" sz="2800" b="1" dirty="0"/>
              <a:t>in 1972, only 17% of the 862 million Chinese lived in urban areas </a:t>
            </a:r>
            <a:r>
              <a:rPr lang="en-US" sz="2800" dirty="0"/>
              <a:t>and the entire stock of housing was state owned. </a:t>
            </a:r>
          </a:p>
          <a:p>
            <a:pPr>
              <a:lnSpc>
                <a:spcPct val="150000"/>
              </a:lnSpc>
            </a:pPr>
            <a:r>
              <a:rPr lang="en-US" sz="2800" b="1" dirty="0"/>
              <a:t>Today, more than half of China’s 1.4 billion residents live in cities</a:t>
            </a:r>
            <a:r>
              <a:rPr lang="en-US" sz="2800" dirty="0"/>
              <a:t>, while 9 out of 10 households own their homes. Unsurprisingly, this housing revolution has brought with it a property price boom”.</a:t>
            </a:r>
          </a:p>
        </p:txBody>
      </p:sp>
    </p:spTree>
    <p:extLst>
      <p:ext uri="{BB962C8B-B14F-4D97-AF65-F5344CB8AC3E}">
        <p14:creationId xmlns:p14="http://schemas.microsoft.com/office/powerpoint/2010/main" val="1934806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China’s cement market has clearly undergone a very rapid expansion</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pic>
        <p:nvPicPr>
          <p:cNvPr id="3" name="Picture 2">
            <a:extLst>
              <a:ext uri="{FF2B5EF4-FFF2-40B4-BE49-F238E27FC236}">
                <a16:creationId xmlns:a16="http://schemas.microsoft.com/office/drawing/2014/main" id="{F6608F99-2431-48F7-9A4B-86CAE2CB15D9}"/>
              </a:ext>
            </a:extLst>
          </p:cNvPr>
          <p:cNvPicPr>
            <a:picLocks noChangeAspect="1"/>
          </p:cNvPicPr>
          <p:nvPr/>
        </p:nvPicPr>
        <p:blipFill>
          <a:blip r:embed="rId2"/>
          <a:stretch>
            <a:fillRect/>
          </a:stretch>
        </p:blipFill>
        <p:spPr>
          <a:xfrm>
            <a:off x="1817238" y="2016954"/>
            <a:ext cx="5477774" cy="4572000"/>
          </a:xfrm>
          <a:prstGeom prst="rect">
            <a:avLst/>
          </a:prstGeom>
        </p:spPr>
      </p:pic>
    </p:spTree>
    <p:extLst>
      <p:ext uri="{BB962C8B-B14F-4D97-AF65-F5344CB8AC3E}">
        <p14:creationId xmlns:p14="http://schemas.microsoft.com/office/powerpoint/2010/main" val="3009280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a:xfrm>
            <a:off x="857250" y="609600"/>
            <a:ext cx="7406640" cy="1356360"/>
          </a:xfrm>
        </p:spPr>
        <p:txBody>
          <a:bodyPr>
            <a:normAutofit/>
          </a:bodyPr>
          <a:lstStyle/>
          <a:p>
            <a:r>
              <a:rPr lang="en-US" b="1" dirty="0"/>
              <a:t>Outline</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a:xfrm>
            <a:off x="6997147" y="6223828"/>
            <a:ext cx="1279663"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29</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graphicFrame>
        <p:nvGraphicFramePr>
          <p:cNvPr id="6" name="Content Placeholder 2">
            <a:extLst>
              <a:ext uri="{FF2B5EF4-FFF2-40B4-BE49-F238E27FC236}">
                <a16:creationId xmlns:a16="http://schemas.microsoft.com/office/drawing/2014/main" id="{6458F43E-307D-4961-AD9B-E39A9B956D65}"/>
              </a:ext>
            </a:extLst>
          </p:cNvPr>
          <p:cNvGraphicFramePr>
            <a:graphicFrameLocks noGrp="1"/>
          </p:cNvGraphicFramePr>
          <p:nvPr>
            <p:ph idx="1"/>
          </p:nvPr>
        </p:nvGraphicFramePr>
        <p:xfrm>
          <a:off x="857250" y="2298530"/>
          <a:ext cx="7404497" cy="3797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8081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a:xfrm>
            <a:off x="857250" y="609600"/>
            <a:ext cx="7406640" cy="1356360"/>
          </a:xfrm>
        </p:spPr>
        <p:txBody>
          <a:bodyPr>
            <a:normAutofit/>
          </a:bodyPr>
          <a:lstStyle/>
          <a:p>
            <a:r>
              <a:rPr lang="en-US" b="1" dirty="0"/>
              <a:t>The price of the White House</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a:xfrm>
            <a:off x="6997147" y="6223828"/>
            <a:ext cx="1279663" cy="365125"/>
          </a:xfrm>
        </p:spPr>
        <p:txBody>
          <a:bodyPr>
            <a:normAutofit/>
          </a:bodyPr>
          <a:lstStyle/>
          <a:p>
            <a:pPr>
              <a:spcAft>
                <a:spcPts val="600"/>
              </a:spcAft>
            </a:pPr>
            <a:fld id="{8D58FCE5-7499-4D22-A96A-9C7ED3C4751D}" type="slidenum">
              <a:rPr lang="en-US" smtClean="0"/>
              <a:pPr>
                <a:spcAft>
                  <a:spcPts val="600"/>
                </a:spcAft>
              </a:pPr>
              <a:t>3</a:t>
            </a:fld>
            <a:endParaRPr lang="en-US"/>
          </a:p>
        </p:txBody>
      </p:sp>
      <p:graphicFrame>
        <p:nvGraphicFramePr>
          <p:cNvPr id="6" name="Content Placeholder 2">
            <a:extLst>
              <a:ext uri="{FF2B5EF4-FFF2-40B4-BE49-F238E27FC236}">
                <a16:creationId xmlns:a16="http://schemas.microsoft.com/office/drawing/2014/main" id="{BE177646-555B-410F-B6B7-58DDA6240920}"/>
              </a:ext>
            </a:extLst>
          </p:cNvPr>
          <p:cNvGraphicFramePr>
            <a:graphicFrameLocks noGrp="1"/>
          </p:cNvGraphicFramePr>
          <p:nvPr>
            <p:ph idx="1"/>
          </p:nvPr>
        </p:nvGraphicFramePr>
        <p:xfrm>
          <a:off x="857250" y="2298530"/>
          <a:ext cx="7404497" cy="3797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53323D6-FE52-4652-A710-8F969A375565}"/>
              </a:ext>
            </a:extLst>
          </p:cNvPr>
          <p:cNvSpPr txBox="1"/>
          <p:nvPr/>
        </p:nvSpPr>
        <p:spPr>
          <a:xfrm>
            <a:off x="1988660" y="5926168"/>
            <a:ext cx="5262596" cy="276999"/>
          </a:xfrm>
          <a:prstGeom prst="rect">
            <a:avLst/>
          </a:prstGeom>
          <a:solidFill>
            <a:schemeClr val="bg2"/>
          </a:solidFill>
        </p:spPr>
        <p:txBody>
          <a:bodyPr wrap="square" rtlCol="0">
            <a:spAutoFit/>
          </a:bodyPr>
          <a:lstStyle/>
          <a:p>
            <a:r>
              <a:rPr lang="en-US" sz="1200" dirty="0"/>
              <a:t>Source: Zillow</a:t>
            </a:r>
          </a:p>
        </p:txBody>
      </p:sp>
    </p:spTree>
    <p:extLst>
      <p:ext uri="{BB962C8B-B14F-4D97-AF65-F5344CB8AC3E}">
        <p14:creationId xmlns:p14="http://schemas.microsoft.com/office/powerpoint/2010/main" val="3470086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a:xfrm>
            <a:off x="476250" y="609600"/>
            <a:ext cx="8159750" cy="1356360"/>
          </a:xfrm>
        </p:spPr>
        <p:txBody>
          <a:bodyPr>
            <a:normAutofit/>
          </a:bodyPr>
          <a:lstStyle/>
          <a:p>
            <a:r>
              <a:rPr lang="en-US" b="1" dirty="0"/>
              <a:t>House prices in China</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a:xfrm>
            <a:off x="6997148" y="6223829"/>
            <a:ext cx="163885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pic>
        <p:nvPicPr>
          <p:cNvPr id="8" name="Picture 7">
            <a:extLst>
              <a:ext uri="{FF2B5EF4-FFF2-40B4-BE49-F238E27FC236}">
                <a16:creationId xmlns:a16="http://schemas.microsoft.com/office/drawing/2014/main" id="{3C672362-84F3-4608-AF0F-FF45D9575B64}"/>
              </a:ext>
            </a:extLst>
          </p:cNvPr>
          <p:cNvPicPr>
            <a:picLocks noChangeAspect="1"/>
          </p:cNvPicPr>
          <p:nvPr/>
        </p:nvPicPr>
        <p:blipFill>
          <a:blip r:embed="rId2"/>
          <a:stretch>
            <a:fillRect/>
          </a:stretch>
        </p:blipFill>
        <p:spPr>
          <a:xfrm>
            <a:off x="1343124" y="1996953"/>
            <a:ext cx="6426001" cy="4592001"/>
          </a:xfrm>
          <a:prstGeom prst="rect">
            <a:avLst/>
          </a:prstGeom>
        </p:spPr>
      </p:pic>
    </p:spTree>
    <p:extLst>
      <p:ext uri="{BB962C8B-B14F-4D97-AF65-F5344CB8AC3E}">
        <p14:creationId xmlns:p14="http://schemas.microsoft.com/office/powerpoint/2010/main" val="1492139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a:xfrm>
            <a:off x="476250" y="609600"/>
            <a:ext cx="8159750" cy="1356360"/>
          </a:xfrm>
        </p:spPr>
        <p:txBody>
          <a:bodyPr>
            <a:normAutofit fontScale="90000"/>
          </a:bodyPr>
          <a:lstStyle/>
          <a:p>
            <a:r>
              <a:rPr lang="en-US" b="1" dirty="0"/>
              <a:t>Experts have long been expressing concerns about China’s housing market</a:t>
            </a:r>
          </a:p>
        </p:txBody>
      </p:sp>
      <p:sp>
        <p:nvSpPr>
          <p:cNvPr id="3" name="Content Placeholder 2">
            <a:extLst>
              <a:ext uri="{FF2B5EF4-FFF2-40B4-BE49-F238E27FC236}">
                <a16:creationId xmlns:a16="http://schemas.microsoft.com/office/drawing/2014/main" id="{1CB655E4-2EF6-4F02-BE0F-77EC42F071B7}"/>
              </a:ext>
            </a:extLst>
          </p:cNvPr>
          <p:cNvSpPr>
            <a:spLocks noGrp="1"/>
          </p:cNvSpPr>
          <p:nvPr>
            <p:ph idx="1"/>
          </p:nvPr>
        </p:nvSpPr>
        <p:spPr>
          <a:xfrm>
            <a:off x="431800" y="2057400"/>
            <a:ext cx="8204199" cy="4038600"/>
          </a:xfrm>
        </p:spPr>
        <p:txBody>
          <a:bodyPr>
            <a:normAutofit fontScale="92500"/>
          </a:bodyPr>
          <a:lstStyle/>
          <a:p>
            <a:pPr marL="34290" indent="0">
              <a:lnSpc>
                <a:spcPct val="150000"/>
              </a:lnSpc>
              <a:buNone/>
            </a:pPr>
            <a:r>
              <a:rPr lang="en-US" sz="2400" b="1" dirty="0">
                <a:hlinkClick r:id="rId2"/>
              </a:rPr>
              <a:t>2008</a:t>
            </a:r>
            <a:r>
              <a:rPr lang="en-US" sz="2400" b="1" dirty="0"/>
              <a:t>: </a:t>
            </a:r>
            <a:r>
              <a:rPr lang="en-US" sz="2400" dirty="0"/>
              <a:t>“Boom to bust: China’s property bubble is about to burst” </a:t>
            </a:r>
          </a:p>
          <a:p>
            <a:pPr marL="34290" indent="0">
              <a:lnSpc>
                <a:spcPct val="150000"/>
              </a:lnSpc>
              <a:buNone/>
            </a:pPr>
            <a:r>
              <a:rPr lang="en-US" sz="2400" b="1" dirty="0">
                <a:hlinkClick r:id="rId3"/>
              </a:rPr>
              <a:t>2013</a:t>
            </a:r>
            <a:r>
              <a:rPr lang="en-US" sz="2400" b="1" dirty="0"/>
              <a:t>: </a:t>
            </a:r>
            <a:r>
              <a:rPr lang="en-US" sz="2400" dirty="0"/>
              <a:t>“Haunted housing: Even big developers and state-owned newspapers are beginning to express fears of a property bubble”. </a:t>
            </a:r>
          </a:p>
          <a:p>
            <a:pPr marL="34290" indent="0">
              <a:lnSpc>
                <a:spcPct val="150000"/>
              </a:lnSpc>
              <a:buNone/>
            </a:pPr>
            <a:r>
              <a:rPr lang="en-US" sz="2400" b="1" dirty="0">
                <a:hlinkClick r:id="rId4"/>
              </a:rPr>
              <a:t>2014</a:t>
            </a:r>
            <a:r>
              <a:rPr lang="en-US" sz="2400" b="1" dirty="0"/>
              <a:t>: </a:t>
            </a:r>
            <a:r>
              <a:rPr lang="en-US" sz="2400" dirty="0"/>
              <a:t>“End of the golden era: China’s property market is cooling off, at long last”. </a:t>
            </a:r>
          </a:p>
          <a:p>
            <a:pPr marL="34290" indent="0">
              <a:lnSpc>
                <a:spcPct val="150000"/>
              </a:lnSpc>
              <a:buNone/>
            </a:pPr>
            <a:r>
              <a:rPr lang="en-US" sz="2400" b="1" dirty="0">
                <a:hlinkClick r:id="rId5"/>
              </a:rPr>
              <a:t>2015</a:t>
            </a:r>
            <a:r>
              <a:rPr lang="en-US" sz="2400" b="1" dirty="0"/>
              <a:t>: </a:t>
            </a:r>
            <a:r>
              <a:rPr lang="en-US" sz="2400" dirty="0"/>
              <a:t>“Coming down to earth: Chinese growth is losing altitude. Will it be a soft or hard landing?”</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a:xfrm>
            <a:off x="6997148" y="6223829"/>
            <a:ext cx="163885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639125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A paper on China’s housing market</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Content Placeholder 2">
            <a:extLst>
              <a:ext uri="{FF2B5EF4-FFF2-40B4-BE49-F238E27FC236}">
                <a16:creationId xmlns:a16="http://schemas.microsoft.com/office/drawing/2014/main" id="{D52E7DC4-F91C-41A8-B700-9B50B49D1D8A}"/>
              </a:ext>
            </a:extLst>
          </p:cNvPr>
          <p:cNvSpPr>
            <a:spLocks noGrp="1"/>
          </p:cNvSpPr>
          <p:nvPr>
            <p:ph idx="1"/>
          </p:nvPr>
        </p:nvSpPr>
        <p:spPr>
          <a:xfrm>
            <a:off x="431800" y="2057400"/>
            <a:ext cx="8204199" cy="4038600"/>
          </a:xfrm>
        </p:spPr>
        <p:txBody>
          <a:bodyPr>
            <a:normAutofit/>
          </a:bodyPr>
          <a:lstStyle/>
          <a:p>
            <a:pPr>
              <a:lnSpc>
                <a:spcPct val="150000"/>
              </a:lnSpc>
              <a:buFont typeface="Arial" panose="020B0604020202020204" pitchFamily="34" charset="0"/>
              <a:buChar char="•"/>
            </a:pPr>
            <a:r>
              <a:rPr lang="en-US" sz="2800" dirty="0"/>
              <a:t>Y. Deng, J. Gyourko and J. Wu. “</a:t>
            </a:r>
            <a:r>
              <a:rPr lang="en-US" sz="2800" dirty="0">
                <a:hlinkClick r:id="rId2"/>
              </a:rPr>
              <a:t>Evaluating the Risk of Chinese Housing Markets: What We Know and What We Need to Know</a:t>
            </a:r>
            <a:r>
              <a:rPr lang="en-US" sz="2800" dirty="0"/>
              <a:t>”. April 2015. </a:t>
            </a:r>
          </a:p>
          <a:p>
            <a:pPr>
              <a:lnSpc>
                <a:spcPct val="150000"/>
              </a:lnSpc>
              <a:buFont typeface="Arial" panose="020B0604020202020204" pitchFamily="34" charset="0"/>
              <a:buChar char="•"/>
            </a:pPr>
            <a:endParaRPr lang="en-US" sz="2800" dirty="0"/>
          </a:p>
        </p:txBody>
      </p:sp>
    </p:spTree>
    <p:extLst>
      <p:ext uri="{BB962C8B-B14F-4D97-AF65-F5344CB8AC3E}">
        <p14:creationId xmlns:p14="http://schemas.microsoft.com/office/powerpoint/2010/main" val="3437339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Substantial heterogeneity across cities</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Content Placeholder 2">
            <a:extLst>
              <a:ext uri="{FF2B5EF4-FFF2-40B4-BE49-F238E27FC236}">
                <a16:creationId xmlns:a16="http://schemas.microsoft.com/office/drawing/2014/main" id="{D52E7DC4-F91C-41A8-B700-9B50B49D1D8A}"/>
              </a:ext>
            </a:extLst>
          </p:cNvPr>
          <p:cNvSpPr>
            <a:spLocks noGrp="1"/>
          </p:cNvSpPr>
          <p:nvPr>
            <p:ph idx="1"/>
          </p:nvPr>
        </p:nvSpPr>
        <p:spPr>
          <a:xfrm>
            <a:off x="431800" y="2057400"/>
            <a:ext cx="8204199" cy="4038600"/>
          </a:xfrm>
        </p:spPr>
        <p:txBody>
          <a:bodyPr>
            <a:normAutofit fontScale="85000" lnSpcReduction="10000"/>
          </a:bodyPr>
          <a:lstStyle/>
          <a:p>
            <a:pPr>
              <a:lnSpc>
                <a:spcPct val="150000"/>
              </a:lnSpc>
              <a:buFont typeface="Arial" panose="020B0604020202020204" pitchFamily="34" charset="0"/>
              <a:buChar char="•"/>
            </a:pPr>
            <a:r>
              <a:rPr lang="en-US" sz="2800" b="1" dirty="0">
                <a:solidFill>
                  <a:srgbClr val="FF0000"/>
                </a:solidFill>
              </a:rPr>
              <a:t>At one end, housing supply has outpaced demand in the interior part of the country</a:t>
            </a:r>
            <a:r>
              <a:rPr lang="en-US" sz="2800" dirty="0"/>
              <a:t>. Specifically, housing supply has outpaced demand by at least 30 percent in twelve major markets and by 10 to 29 percent in another eight markets. </a:t>
            </a:r>
          </a:p>
          <a:p>
            <a:pPr>
              <a:lnSpc>
                <a:spcPct val="150000"/>
              </a:lnSpc>
              <a:buFont typeface="Arial" panose="020B0604020202020204" pitchFamily="34" charset="0"/>
              <a:buChar char="•"/>
            </a:pPr>
            <a:r>
              <a:rPr lang="en-US" sz="2800" b="1" dirty="0">
                <a:solidFill>
                  <a:srgbClr val="FF0000"/>
                </a:solidFill>
              </a:rPr>
              <a:t>On the other end, housing demand has outpaced supply in most major eastern markets</a:t>
            </a:r>
            <a:r>
              <a:rPr lang="en-US" sz="2800" dirty="0"/>
              <a:t>. These include: Beijing, Hangzhou, Shanghai, and Shenzhen. </a:t>
            </a:r>
          </a:p>
        </p:txBody>
      </p:sp>
    </p:spTree>
    <p:extLst>
      <p:ext uri="{BB962C8B-B14F-4D97-AF65-F5344CB8AC3E}">
        <p14:creationId xmlns:p14="http://schemas.microsoft.com/office/powerpoint/2010/main" val="3508003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fontScale="90000"/>
          </a:bodyPr>
          <a:lstStyle/>
          <a:p>
            <a:r>
              <a:rPr lang="en-US" b="1" dirty="0"/>
              <a:t>Chinese National Real Land Price Index (35 Markets, Constant Quality Series)</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pic>
        <p:nvPicPr>
          <p:cNvPr id="3" name="Picture 2">
            <a:extLst>
              <a:ext uri="{FF2B5EF4-FFF2-40B4-BE49-F238E27FC236}">
                <a16:creationId xmlns:a16="http://schemas.microsoft.com/office/drawing/2014/main" id="{8C7DE807-9056-4983-BE91-9E13F6FA24AB}"/>
              </a:ext>
            </a:extLst>
          </p:cNvPr>
          <p:cNvPicPr>
            <a:picLocks noChangeAspect="1"/>
          </p:cNvPicPr>
          <p:nvPr/>
        </p:nvPicPr>
        <p:blipFill>
          <a:blip r:embed="rId2"/>
          <a:stretch>
            <a:fillRect/>
          </a:stretch>
        </p:blipFill>
        <p:spPr>
          <a:xfrm>
            <a:off x="990600" y="1996316"/>
            <a:ext cx="7162800" cy="4410075"/>
          </a:xfrm>
          <a:prstGeom prst="rect">
            <a:avLst/>
          </a:prstGeom>
        </p:spPr>
      </p:pic>
    </p:spTree>
    <p:extLst>
      <p:ext uri="{BB962C8B-B14F-4D97-AF65-F5344CB8AC3E}">
        <p14:creationId xmlns:p14="http://schemas.microsoft.com/office/powerpoint/2010/main" val="3151073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Chinese Regional Real Land Price Index</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pic>
        <p:nvPicPr>
          <p:cNvPr id="5" name="Picture 4">
            <a:extLst>
              <a:ext uri="{FF2B5EF4-FFF2-40B4-BE49-F238E27FC236}">
                <a16:creationId xmlns:a16="http://schemas.microsoft.com/office/drawing/2014/main" id="{7DF060D8-635F-427B-B4E1-9E0027340F3E}"/>
              </a:ext>
            </a:extLst>
          </p:cNvPr>
          <p:cNvPicPr>
            <a:picLocks noChangeAspect="1"/>
          </p:cNvPicPr>
          <p:nvPr/>
        </p:nvPicPr>
        <p:blipFill>
          <a:blip r:embed="rId2"/>
          <a:stretch>
            <a:fillRect/>
          </a:stretch>
        </p:blipFill>
        <p:spPr>
          <a:xfrm>
            <a:off x="343741" y="2521860"/>
            <a:ext cx="4212384" cy="3200400"/>
          </a:xfrm>
          <a:prstGeom prst="rect">
            <a:avLst/>
          </a:prstGeom>
        </p:spPr>
      </p:pic>
      <p:pic>
        <p:nvPicPr>
          <p:cNvPr id="6" name="Picture 5">
            <a:extLst>
              <a:ext uri="{FF2B5EF4-FFF2-40B4-BE49-F238E27FC236}">
                <a16:creationId xmlns:a16="http://schemas.microsoft.com/office/drawing/2014/main" id="{AF5B73BE-3508-4C0D-9E81-A739F36CC469}"/>
              </a:ext>
            </a:extLst>
          </p:cNvPr>
          <p:cNvPicPr>
            <a:picLocks noChangeAspect="1"/>
          </p:cNvPicPr>
          <p:nvPr/>
        </p:nvPicPr>
        <p:blipFill>
          <a:blip r:embed="rId3"/>
          <a:stretch>
            <a:fillRect/>
          </a:stretch>
        </p:blipFill>
        <p:spPr>
          <a:xfrm>
            <a:off x="4485109" y="2521860"/>
            <a:ext cx="4383010" cy="3108960"/>
          </a:xfrm>
          <a:prstGeom prst="rect">
            <a:avLst/>
          </a:prstGeom>
        </p:spPr>
      </p:pic>
    </p:spTree>
    <p:extLst>
      <p:ext uri="{BB962C8B-B14F-4D97-AF65-F5344CB8AC3E}">
        <p14:creationId xmlns:p14="http://schemas.microsoft.com/office/powerpoint/2010/main" val="933270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Another paper on China’s housing market</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Content Placeholder 2">
            <a:extLst>
              <a:ext uri="{FF2B5EF4-FFF2-40B4-BE49-F238E27FC236}">
                <a16:creationId xmlns:a16="http://schemas.microsoft.com/office/drawing/2014/main" id="{D52E7DC4-F91C-41A8-B700-9B50B49D1D8A}"/>
              </a:ext>
            </a:extLst>
          </p:cNvPr>
          <p:cNvSpPr>
            <a:spLocks noGrp="1"/>
          </p:cNvSpPr>
          <p:nvPr>
            <p:ph idx="1"/>
          </p:nvPr>
        </p:nvSpPr>
        <p:spPr>
          <a:xfrm>
            <a:off x="431800" y="2057400"/>
            <a:ext cx="8204199" cy="4038600"/>
          </a:xfrm>
        </p:spPr>
        <p:txBody>
          <a:bodyPr>
            <a:normAutofit/>
          </a:bodyPr>
          <a:lstStyle/>
          <a:p>
            <a:pPr>
              <a:lnSpc>
                <a:spcPct val="150000"/>
              </a:lnSpc>
              <a:buFont typeface="Arial" panose="020B0604020202020204" pitchFamily="34" charset="0"/>
              <a:buChar char="•"/>
            </a:pPr>
            <a:r>
              <a:rPr lang="en-US" sz="2800" dirty="0"/>
              <a:t>H. Fang, Q. Gu, W. </a:t>
            </a:r>
            <a:r>
              <a:rPr lang="en-US" sz="2800" dirty="0" err="1"/>
              <a:t>Xiong</a:t>
            </a:r>
            <a:r>
              <a:rPr lang="en-US" sz="2800" dirty="0"/>
              <a:t>, L. Zhou. “</a:t>
            </a:r>
            <a:r>
              <a:rPr lang="en-US" sz="2800" dirty="0">
                <a:hlinkClick r:id="rId2"/>
              </a:rPr>
              <a:t>Demystifying the Chinese Housing Boom</a:t>
            </a:r>
            <a:r>
              <a:rPr lang="en-US" sz="2800" dirty="0"/>
              <a:t>”. April 2015. </a:t>
            </a:r>
          </a:p>
          <a:p>
            <a:pPr>
              <a:lnSpc>
                <a:spcPct val="150000"/>
              </a:lnSpc>
              <a:buFont typeface="Arial" panose="020B0604020202020204" pitchFamily="34" charset="0"/>
              <a:buChar char="•"/>
            </a:pPr>
            <a:endParaRPr lang="en-US" sz="2800" dirty="0"/>
          </a:p>
        </p:txBody>
      </p:sp>
    </p:spTree>
    <p:extLst>
      <p:ext uri="{BB962C8B-B14F-4D97-AF65-F5344CB8AC3E}">
        <p14:creationId xmlns:p14="http://schemas.microsoft.com/office/powerpoint/2010/main" val="334110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Boom accompanied by high income growth and high down payment </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Content Placeholder 2">
            <a:extLst>
              <a:ext uri="{FF2B5EF4-FFF2-40B4-BE49-F238E27FC236}">
                <a16:creationId xmlns:a16="http://schemas.microsoft.com/office/drawing/2014/main" id="{D52E7DC4-F91C-41A8-B700-9B50B49D1D8A}"/>
              </a:ext>
            </a:extLst>
          </p:cNvPr>
          <p:cNvSpPr>
            <a:spLocks noGrp="1"/>
          </p:cNvSpPr>
          <p:nvPr>
            <p:ph idx="1"/>
          </p:nvPr>
        </p:nvSpPr>
        <p:spPr>
          <a:xfrm>
            <a:off x="431800" y="2057400"/>
            <a:ext cx="8204199" cy="4038600"/>
          </a:xfrm>
        </p:spPr>
        <p:txBody>
          <a:bodyPr>
            <a:normAutofit fontScale="77500" lnSpcReduction="20000"/>
          </a:bodyPr>
          <a:lstStyle/>
          <a:p>
            <a:pPr>
              <a:lnSpc>
                <a:spcPct val="150000"/>
              </a:lnSpc>
              <a:buFont typeface="Arial" panose="020B0604020202020204" pitchFamily="34" charset="0"/>
              <a:buChar char="•"/>
            </a:pPr>
            <a:r>
              <a:rPr lang="en-US" sz="2800" dirty="0"/>
              <a:t>This paper constructed a set of house price indices for 120 major cities in China and used a comprehensive data set of mortgage loans from 2003 to 2013. </a:t>
            </a:r>
          </a:p>
          <a:p>
            <a:pPr>
              <a:lnSpc>
                <a:spcPct val="150000"/>
              </a:lnSpc>
              <a:buFont typeface="Arial" panose="020B0604020202020204" pitchFamily="34" charset="0"/>
              <a:buChar char="•"/>
            </a:pPr>
            <a:r>
              <a:rPr lang="en-US" sz="2800" dirty="0"/>
              <a:t>The paper shows that the Chinese housing boom has been accompanied by strong growth in income, and high mortgage down payments. For a decade, household’s disposable income has had an average annual real growth of 9 percent at the national level. Also, down payments have been over 30 percent on all mortgage loans.</a:t>
            </a:r>
          </a:p>
        </p:txBody>
      </p:sp>
    </p:spTree>
    <p:extLst>
      <p:ext uri="{BB962C8B-B14F-4D97-AF65-F5344CB8AC3E}">
        <p14:creationId xmlns:p14="http://schemas.microsoft.com/office/powerpoint/2010/main" val="3721585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High mortgage down payment</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pic>
        <p:nvPicPr>
          <p:cNvPr id="7" name="Picture 6">
            <a:extLst>
              <a:ext uri="{FF2B5EF4-FFF2-40B4-BE49-F238E27FC236}">
                <a16:creationId xmlns:a16="http://schemas.microsoft.com/office/drawing/2014/main" id="{7082836C-F127-47A4-857A-A75CDBAB2997}"/>
              </a:ext>
            </a:extLst>
          </p:cNvPr>
          <p:cNvPicPr>
            <a:picLocks noChangeAspect="1"/>
          </p:cNvPicPr>
          <p:nvPr/>
        </p:nvPicPr>
        <p:blipFill>
          <a:blip r:embed="rId2"/>
          <a:stretch>
            <a:fillRect/>
          </a:stretch>
        </p:blipFill>
        <p:spPr>
          <a:xfrm>
            <a:off x="1614320" y="2057825"/>
            <a:ext cx="5915359" cy="4572000"/>
          </a:xfrm>
          <a:prstGeom prst="rect">
            <a:avLst/>
          </a:prstGeom>
        </p:spPr>
      </p:pic>
    </p:spTree>
    <p:extLst>
      <p:ext uri="{BB962C8B-B14F-4D97-AF65-F5344CB8AC3E}">
        <p14:creationId xmlns:p14="http://schemas.microsoft.com/office/powerpoint/2010/main" val="2657842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fontScale="90000"/>
          </a:bodyPr>
          <a:lstStyle/>
          <a:p>
            <a:r>
              <a:rPr lang="en-US" b="1" dirty="0"/>
              <a:t>Housing boom has been characterized by high price-to-income ratios</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pic>
        <p:nvPicPr>
          <p:cNvPr id="3" name="Picture 2">
            <a:extLst>
              <a:ext uri="{FF2B5EF4-FFF2-40B4-BE49-F238E27FC236}">
                <a16:creationId xmlns:a16="http://schemas.microsoft.com/office/drawing/2014/main" id="{BF376DAF-3960-4894-BB46-AF6AC8DCA4A8}"/>
              </a:ext>
            </a:extLst>
          </p:cNvPr>
          <p:cNvPicPr>
            <a:picLocks noChangeAspect="1"/>
          </p:cNvPicPr>
          <p:nvPr/>
        </p:nvPicPr>
        <p:blipFill>
          <a:blip r:embed="rId2"/>
          <a:stretch>
            <a:fillRect/>
          </a:stretch>
        </p:blipFill>
        <p:spPr>
          <a:xfrm>
            <a:off x="1453696" y="2060993"/>
            <a:ext cx="6204857" cy="4572000"/>
          </a:xfrm>
          <a:prstGeom prst="rect">
            <a:avLst/>
          </a:prstGeom>
        </p:spPr>
      </p:pic>
    </p:spTree>
    <p:extLst>
      <p:ext uri="{BB962C8B-B14F-4D97-AF65-F5344CB8AC3E}">
        <p14:creationId xmlns:p14="http://schemas.microsoft.com/office/powerpoint/2010/main" val="3998894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Headlines on affordability</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fld id="{8D58FCE5-7499-4D22-A96A-9C7ED3C4751D}" type="slidenum">
              <a:rPr lang="en-US" smtClean="0"/>
              <a:t>4</a:t>
            </a:fld>
            <a:endParaRPr lang="en-US"/>
          </a:p>
        </p:txBody>
      </p:sp>
      <p:pic>
        <p:nvPicPr>
          <p:cNvPr id="3" name="Picture 2">
            <a:extLst>
              <a:ext uri="{FF2B5EF4-FFF2-40B4-BE49-F238E27FC236}">
                <a16:creationId xmlns:a16="http://schemas.microsoft.com/office/drawing/2014/main" id="{95B45C90-253C-4712-B318-581DA91EB090}"/>
              </a:ext>
            </a:extLst>
          </p:cNvPr>
          <p:cNvPicPr>
            <a:picLocks noChangeAspect="1"/>
          </p:cNvPicPr>
          <p:nvPr/>
        </p:nvPicPr>
        <p:blipFill>
          <a:blip r:embed="rId2"/>
          <a:stretch>
            <a:fillRect/>
          </a:stretch>
        </p:blipFill>
        <p:spPr>
          <a:xfrm>
            <a:off x="476250" y="2057933"/>
            <a:ext cx="5715000" cy="1066800"/>
          </a:xfrm>
          <a:prstGeom prst="rect">
            <a:avLst/>
          </a:prstGeom>
          <a:ln>
            <a:solidFill>
              <a:schemeClr val="tx1"/>
            </a:solidFill>
          </a:ln>
        </p:spPr>
      </p:pic>
      <p:pic>
        <p:nvPicPr>
          <p:cNvPr id="5" name="Picture 4">
            <a:extLst>
              <a:ext uri="{FF2B5EF4-FFF2-40B4-BE49-F238E27FC236}">
                <a16:creationId xmlns:a16="http://schemas.microsoft.com/office/drawing/2014/main" id="{416AFF62-C8E3-422F-BFA0-FE2615EE4295}"/>
              </a:ext>
            </a:extLst>
          </p:cNvPr>
          <p:cNvPicPr>
            <a:picLocks noChangeAspect="1"/>
          </p:cNvPicPr>
          <p:nvPr/>
        </p:nvPicPr>
        <p:blipFill>
          <a:blip r:embed="rId3"/>
          <a:stretch>
            <a:fillRect/>
          </a:stretch>
        </p:blipFill>
        <p:spPr>
          <a:xfrm>
            <a:off x="3121024" y="3216706"/>
            <a:ext cx="5514975" cy="1057275"/>
          </a:xfrm>
          <a:prstGeom prst="rect">
            <a:avLst/>
          </a:prstGeom>
          <a:ln>
            <a:solidFill>
              <a:schemeClr val="tx1"/>
            </a:solidFill>
          </a:ln>
        </p:spPr>
      </p:pic>
      <p:pic>
        <p:nvPicPr>
          <p:cNvPr id="6" name="Picture 5">
            <a:extLst>
              <a:ext uri="{FF2B5EF4-FFF2-40B4-BE49-F238E27FC236}">
                <a16:creationId xmlns:a16="http://schemas.microsoft.com/office/drawing/2014/main" id="{7AA9A65F-B45F-4A68-9980-9DCD05F2735B}"/>
              </a:ext>
            </a:extLst>
          </p:cNvPr>
          <p:cNvPicPr>
            <a:picLocks noChangeAspect="1"/>
          </p:cNvPicPr>
          <p:nvPr/>
        </p:nvPicPr>
        <p:blipFill>
          <a:blip r:embed="rId4"/>
          <a:stretch>
            <a:fillRect/>
          </a:stretch>
        </p:blipFill>
        <p:spPr>
          <a:xfrm>
            <a:off x="476250" y="4403605"/>
            <a:ext cx="5781675" cy="1104900"/>
          </a:xfrm>
          <a:prstGeom prst="rect">
            <a:avLst/>
          </a:prstGeom>
          <a:ln>
            <a:solidFill>
              <a:schemeClr val="tx1"/>
            </a:solidFill>
          </a:ln>
        </p:spPr>
      </p:pic>
    </p:spTree>
    <p:extLst>
      <p:ext uri="{BB962C8B-B14F-4D97-AF65-F5344CB8AC3E}">
        <p14:creationId xmlns:p14="http://schemas.microsoft.com/office/powerpoint/2010/main" val="215595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fontScale="90000"/>
          </a:bodyPr>
          <a:lstStyle/>
          <a:p>
            <a:r>
              <a:rPr lang="en-US" b="1" dirty="0"/>
              <a:t>Assessing the risks to China’s housing market: role of expectations</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Content Placeholder 2">
            <a:extLst>
              <a:ext uri="{FF2B5EF4-FFF2-40B4-BE49-F238E27FC236}">
                <a16:creationId xmlns:a16="http://schemas.microsoft.com/office/drawing/2014/main" id="{D52E7DC4-F91C-41A8-B700-9B50B49D1D8A}"/>
              </a:ext>
            </a:extLst>
          </p:cNvPr>
          <p:cNvSpPr>
            <a:spLocks noGrp="1"/>
          </p:cNvSpPr>
          <p:nvPr>
            <p:ph idx="1"/>
          </p:nvPr>
        </p:nvSpPr>
        <p:spPr>
          <a:xfrm>
            <a:off x="431800" y="2057400"/>
            <a:ext cx="8204199" cy="4038600"/>
          </a:xfrm>
        </p:spPr>
        <p:txBody>
          <a:bodyPr>
            <a:normAutofit fontScale="70000" lnSpcReduction="20000"/>
          </a:bodyPr>
          <a:lstStyle/>
          <a:p>
            <a:pPr>
              <a:lnSpc>
                <a:spcPct val="150000"/>
              </a:lnSpc>
              <a:buFont typeface="Arial" panose="020B0604020202020204" pitchFamily="34" charset="0"/>
              <a:buChar char="•"/>
            </a:pPr>
            <a:r>
              <a:rPr lang="en-US" sz="2800" dirty="0"/>
              <a:t>The authors of both papers point out </a:t>
            </a:r>
            <a:r>
              <a:rPr lang="en-US" sz="2800"/>
              <a:t>that risks </a:t>
            </a:r>
            <a:r>
              <a:rPr lang="en-US" sz="2800" dirty="0"/>
              <a:t>in Chinese housing market could arise with a shift in expectations. </a:t>
            </a:r>
            <a:br>
              <a:rPr lang="en-US" sz="2800" dirty="0"/>
            </a:br>
            <a:endParaRPr lang="en-US" sz="2800" dirty="0"/>
          </a:p>
          <a:p>
            <a:pPr>
              <a:lnSpc>
                <a:spcPct val="150000"/>
              </a:lnSpc>
              <a:buFont typeface="Arial" panose="020B0604020202020204" pitchFamily="34" charset="0"/>
              <a:buChar char="•"/>
            </a:pPr>
            <a:r>
              <a:rPr lang="en-US" sz="2800" dirty="0"/>
              <a:t>Specifically, the willingness of low-income homebuyers to endure high price-to-income rations is explained by expectation of continued growth in income. However, the high expectation of future income growth may not be sustainable. Likewise, a modest downward shift in expectations could generate sharp decline in house prices</a:t>
            </a:r>
          </a:p>
        </p:txBody>
      </p:sp>
    </p:spTree>
    <p:extLst>
      <p:ext uri="{BB962C8B-B14F-4D97-AF65-F5344CB8AC3E}">
        <p14:creationId xmlns:p14="http://schemas.microsoft.com/office/powerpoint/2010/main" val="1295332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fontScale="90000"/>
          </a:bodyPr>
          <a:lstStyle/>
          <a:p>
            <a:r>
              <a:rPr lang="en-US" b="1" dirty="0"/>
              <a:t>Assessing the risks to China’s housing market: local government debt</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Content Placeholder 2">
            <a:extLst>
              <a:ext uri="{FF2B5EF4-FFF2-40B4-BE49-F238E27FC236}">
                <a16:creationId xmlns:a16="http://schemas.microsoft.com/office/drawing/2014/main" id="{D52E7DC4-F91C-41A8-B700-9B50B49D1D8A}"/>
              </a:ext>
            </a:extLst>
          </p:cNvPr>
          <p:cNvSpPr>
            <a:spLocks noGrp="1"/>
          </p:cNvSpPr>
          <p:nvPr>
            <p:ph idx="1"/>
          </p:nvPr>
        </p:nvSpPr>
        <p:spPr>
          <a:xfrm>
            <a:off x="431800" y="2057400"/>
            <a:ext cx="8204199" cy="4038600"/>
          </a:xfrm>
        </p:spPr>
        <p:txBody>
          <a:bodyPr>
            <a:normAutofit fontScale="62500" lnSpcReduction="20000"/>
          </a:bodyPr>
          <a:lstStyle/>
          <a:p>
            <a:pPr>
              <a:lnSpc>
                <a:spcPct val="150000"/>
              </a:lnSpc>
              <a:buFont typeface="Arial" panose="020B0604020202020204" pitchFamily="34" charset="0"/>
              <a:buChar char="•"/>
            </a:pPr>
            <a:r>
              <a:rPr lang="en-US" sz="2800" dirty="0"/>
              <a:t>A paper by Y. Deng and others notes that unlike local governments in western countries, local Chinese governments are prevented from directly issuing debt to fund mandated capital projects. Therefore, local governments tap into the growing housing market by selling public land to rise funding.</a:t>
            </a:r>
          </a:p>
          <a:p>
            <a:pPr>
              <a:lnSpc>
                <a:spcPct val="150000"/>
              </a:lnSpc>
              <a:buFont typeface="Arial" panose="020B0604020202020204" pitchFamily="34" charset="0"/>
              <a:buChar char="•"/>
            </a:pPr>
            <a:endParaRPr lang="en-US" sz="2800" dirty="0"/>
          </a:p>
          <a:p>
            <a:pPr>
              <a:lnSpc>
                <a:spcPct val="150000"/>
              </a:lnSpc>
              <a:buFont typeface="Arial" panose="020B0604020202020204" pitchFamily="34" charset="0"/>
              <a:buChar char="•"/>
            </a:pPr>
            <a:r>
              <a:rPr lang="en-US" sz="2800" dirty="0"/>
              <a:t>So, future land sales revenue are used to repay the local government’s debt and land parcels are the most widely-used collateral for local government debt. This implies that “a substantial drop in housing or land prices may increase the risk level of local government debt, or even trigger a systematic default”. </a:t>
            </a:r>
          </a:p>
        </p:txBody>
      </p:sp>
    </p:spTree>
    <p:extLst>
      <p:ext uri="{BB962C8B-B14F-4D97-AF65-F5344CB8AC3E}">
        <p14:creationId xmlns:p14="http://schemas.microsoft.com/office/powerpoint/2010/main" val="2406265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a:xfrm>
            <a:off x="857250" y="609600"/>
            <a:ext cx="7406640" cy="1356360"/>
          </a:xfrm>
        </p:spPr>
        <p:txBody>
          <a:bodyPr>
            <a:normAutofit/>
          </a:bodyPr>
          <a:lstStyle/>
          <a:p>
            <a:r>
              <a:rPr lang="en-US" b="1" dirty="0"/>
              <a:t>Outline</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a:xfrm>
            <a:off x="6997147" y="6223828"/>
            <a:ext cx="1279663"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42</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graphicFrame>
        <p:nvGraphicFramePr>
          <p:cNvPr id="6" name="Content Placeholder 2">
            <a:extLst>
              <a:ext uri="{FF2B5EF4-FFF2-40B4-BE49-F238E27FC236}">
                <a16:creationId xmlns:a16="http://schemas.microsoft.com/office/drawing/2014/main" id="{6458F43E-307D-4961-AD9B-E39A9B956D65}"/>
              </a:ext>
            </a:extLst>
          </p:cNvPr>
          <p:cNvGraphicFramePr>
            <a:graphicFrameLocks noGrp="1"/>
          </p:cNvGraphicFramePr>
          <p:nvPr>
            <p:ph idx="1"/>
          </p:nvPr>
        </p:nvGraphicFramePr>
        <p:xfrm>
          <a:off x="857250" y="2298530"/>
          <a:ext cx="7404497" cy="3797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3821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An IMF paper on China’s housing market</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Content Placeholder 2">
            <a:extLst>
              <a:ext uri="{FF2B5EF4-FFF2-40B4-BE49-F238E27FC236}">
                <a16:creationId xmlns:a16="http://schemas.microsoft.com/office/drawing/2014/main" id="{D52E7DC4-F91C-41A8-B700-9B50B49D1D8A}"/>
              </a:ext>
            </a:extLst>
          </p:cNvPr>
          <p:cNvSpPr>
            <a:spLocks noGrp="1"/>
          </p:cNvSpPr>
          <p:nvPr>
            <p:ph idx="1"/>
          </p:nvPr>
        </p:nvSpPr>
        <p:spPr>
          <a:xfrm>
            <a:off x="431800" y="2057400"/>
            <a:ext cx="8204199" cy="4038600"/>
          </a:xfrm>
        </p:spPr>
        <p:txBody>
          <a:bodyPr>
            <a:normAutofit/>
          </a:bodyPr>
          <a:lstStyle/>
          <a:p>
            <a:pPr>
              <a:lnSpc>
                <a:spcPct val="150000"/>
              </a:lnSpc>
              <a:buFont typeface="Arial" panose="020B0604020202020204" pitchFamily="34" charset="0"/>
              <a:buChar char="•"/>
            </a:pPr>
            <a:r>
              <a:rPr lang="en-US" sz="2800" dirty="0"/>
              <a:t>M. </a:t>
            </a:r>
            <a:r>
              <a:rPr lang="en-US" sz="2800" dirty="0" err="1"/>
              <a:t>Chivakul</a:t>
            </a:r>
            <a:r>
              <a:rPr lang="en-US" sz="2800" dirty="0"/>
              <a:t>, W. Lam, X. Liu, W. </a:t>
            </a:r>
            <a:r>
              <a:rPr lang="en-US" sz="2800" dirty="0" err="1"/>
              <a:t>Maliszewski</a:t>
            </a:r>
            <a:r>
              <a:rPr lang="en-US" sz="2800" dirty="0"/>
              <a:t>, and A. Schipke. “</a:t>
            </a:r>
            <a:r>
              <a:rPr lang="en-US" sz="2800" dirty="0">
                <a:hlinkClick r:id="rId2"/>
              </a:rPr>
              <a:t>Understanding Residential Real Estate in China</a:t>
            </a:r>
            <a:r>
              <a:rPr lang="en-US" sz="2800" dirty="0"/>
              <a:t>”. April 2015. </a:t>
            </a:r>
          </a:p>
          <a:p>
            <a:pPr>
              <a:lnSpc>
                <a:spcPct val="150000"/>
              </a:lnSpc>
              <a:buFont typeface="Arial" panose="020B0604020202020204" pitchFamily="34" charset="0"/>
              <a:buChar char="•"/>
            </a:pPr>
            <a:endParaRPr lang="en-US" sz="2800" dirty="0"/>
          </a:p>
        </p:txBody>
      </p:sp>
    </p:spTree>
    <p:extLst>
      <p:ext uri="{BB962C8B-B14F-4D97-AF65-F5344CB8AC3E}">
        <p14:creationId xmlns:p14="http://schemas.microsoft.com/office/powerpoint/2010/main" val="863974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fontScale="90000"/>
          </a:bodyPr>
          <a:lstStyle/>
          <a:p>
            <a:r>
              <a:rPr lang="en-US" b="1" dirty="0"/>
              <a:t>Main point: concerns about overbuilding and its impact on the economy</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Content Placeholder 2">
            <a:extLst>
              <a:ext uri="{FF2B5EF4-FFF2-40B4-BE49-F238E27FC236}">
                <a16:creationId xmlns:a16="http://schemas.microsoft.com/office/drawing/2014/main" id="{D52E7DC4-F91C-41A8-B700-9B50B49D1D8A}"/>
              </a:ext>
            </a:extLst>
          </p:cNvPr>
          <p:cNvSpPr>
            <a:spLocks noGrp="1"/>
          </p:cNvSpPr>
          <p:nvPr>
            <p:ph idx="1"/>
          </p:nvPr>
        </p:nvSpPr>
        <p:spPr>
          <a:xfrm>
            <a:off x="431800" y="2057400"/>
            <a:ext cx="8204199" cy="4038600"/>
          </a:xfrm>
        </p:spPr>
        <p:txBody>
          <a:bodyPr>
            <a:normAutofit fontScale="77500" lnSpcReduction="20000"/>
          </a:bodyPr>
          <a:lstStyle/>
          <a:p>
            <a:pPr>
              <a:lnSpc>
                <a:spcPct val="150000"/>
              </a:lnSpc>
              <a:buFont typeface="Arial" panose="020B0604020202020204" pitchFamily="34" charset="0"/>
              <a:buChar char="•"/>
            </a:pPr>
            <a:r>
              <a:rPr lang="en-US" sz="2800" dirty="0"/>
              <a:t>“Since 2014 </a:t>
            </a:r>
            <a:r>
              <a:rPr lang="en-US" sz="2800" b="1" dirty="0">
                <a:solidFill>
                  <a:srgbClr val="FF0000"/>
                </a:solidFill>
              </a:rPr>
              <a:t>the sector has softened visibly, reflecting overbuilding across many cities</a:t>
            </a:r>
            <a:r>
              <a:rPr lang="en-US" sz="2800" dirty="0"/>
              <a:t>. (…) The key questions are how severe the adjustment will be and how long it will last. This paper (…) highlights that the adjustment will be a multiyear process with adverse implications for investment and growth. </a:t>
            </a:r>
            <a:r>
              <a:rPr lang="en-US" sz="2800" b="1" dirty="0">
                <a:solidFill>
                  <a:srgbClr val="FF0000"/>
                </a:solidFill>
              </a:rPr>
              <a:t>Smaller cities, as well as those in the Northeast region, face more challenging demand-supply dynamics</a:t>
            </a:r>
            <a:r>
              <a:rPr lang="en-US" sz="2800" dirty="0"/>
              <a:t>. The key will be to allow the adjustment to take place, while avoiding a too sharp of an economic slowdown.”</a:t>
            </a:r>
          </a:p>
        </p:txBody>
      </p:sp>
    </p:spTree>
    <p:extLst>
      <p:ext uri="{BB962C8B-B14F-4D97-AF65-F5344CB8AC3E}">
        <p14:creationId xmlns:p14="http://schemas.microsoft.com/office/powerpoint/2010/main" val="4282089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Housing investment in percent of GDP</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pic>
        <p:nvPicPr>
          <p:cNvPr id="5" name="Picture 4">
            <a:extLst>
              <a:ext uri="{FF2B5EF4-FFF2-40B4-BE49-F238E27FC236}">
                <a16:creationId xmlns:a16="http://schemas.microsoft.com/office/drawing/2014/main" id="{8764A315-04E6-481F-9C3B-11C69FB8219E}"/>
              </a:ext>
            </a:extLst>
          </p:cNvPr>
          <p:cNvPicPr>
            <a:picLocks noChangeAspect="1"/>
          </p:cNvPicPr>
          <p:nvPr/>
        </p:nvPicPr>
        <p:blipFill>
          <a:blip r:embed="rId2"/>
          <a:stretch>
            <a:fillRect/>
          </a:stretch>
        </p:blipFill>
        <p:spPr>
          <a:xfrm>
            <a:off x="1278802" y="2016954"/>
            <a:ext cx="6586396" cy="4572000"/>
          </a:xfrm>
          <a:prstGeom prst="rect">
            <a:avLst/>
          </a:prstGeom>
        </p:spPr>
      </p:pic>
    </p:spTree>
    <p:extLst>
      <p:ext uri="{BB962C8B-B14F-4D97-AF65-F5344CB8AC3E}">
        <p14:creationId xmlns:p14="http://schemas.microsoft.com/office/powerpoint/2010/main" val="519975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Peak housing investment as percent of GDP</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pic>
        <p:nvPicPr>
          <p:cNvPr id="3" name="Picture 2">
            <a:extLst>
              <a:ext uri="{FF2B5EF4-FFF2-40B4-BE49-F238E27FC236}">
                <a16:creationId xmlns:a16="http://schemas.microsoft.com/office/drawing/2014/main" id="{95E63CAD-C32E-4115-9924-0C24A4A9A11A}"/>
              </a:ext>
            </a:extLst>
          </p:cNvPr>
          <p:cNvPicPr>
            <a:picLocks noChangeAspect="1"/>
          </p:cNvPicPr>
          <p:nvPr/>
        </p:nvPicPr>
        <p:blipFill>
          <a:blip r:embed="rId2"/>
          <a:stretch>
            <a:fillRect/>
          </a:stretch>
        </p:blipFill>
        <p:spPr>
          <a:xfrm>
            <a:off x="1379415" y="2016954"/>
            <a:ext cx="6385169" cy="4572000"/>
          </a:xfrm>
          <a:prstGeom prst="rect">
            <a:avLst/>
          </a:prstGeom>
        </p:spPr>
      </p:pic>
    </p:spTree>
    <p:extLst>
      <p:ext uri="{BB962C8B-B14F-4D97-AF65-F5344CB8AC3E}">
        <p14:creationId xmlns:p14="http://schemas.microsoft.com/office/powerpoint/2010/main" val="2092965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Housing inventory by tiers</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pic>
        <p:nvPicPr>
          <p:cNvPr id="3" name="Picture 2">
            <a:extLst>
              <a:ext uri="{FF2B5EF4-FFF2-40B4-BE49-F238E27FC236}">
                <a16:creationId xmlns:a16="http://schemas.microsoft.com/office/drawing/2014/main" id="{45E872CA-3A75-4345-956B-3F278AB79C7F}"/>
              </a:ext>
            </a:extLst>
          </p:cNvPr>
          <p:cNvPicPr>
            <a:picLocks noChangeAspect="1"/>
          </p:cNvPicPr>
          <p:nvPr/>
        </p:nvPicPr>
        <p:blipFill>
          <a:blip r:embed="rId2"/>
          <a:stretch>
            <a:fillRect/>
          </a:stretch>
        </p:blipFill>
        <p:spPr>
          <a:xfrm>
            <a:off x="1459466" y="2016954"/>
            <a:ext cx="6225068" cy="4572000"/>
          </a:xfrm>
          <a:prstGeom prst="rect">
            <a:avLst/>
          </a:prstGeom>
        </p:spPr>
      </p:pic>
    </p:spTree>
    <p:extLst>
      <p:ext uri="{BB962C8B-B14F-4D97-AF65-F5344CB8AC3E}">
        <p14:creationId xmlns:p14="http://schemas.microsoft.com/office/powerpoint/2010/main" val="24644533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Housing inventory by areas</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pic>
        <p:nvPicPr>
          <p:cNvPr id="3" name="Picture 2">
            <a:extLst>
              <a:ext uri="{FF2B5EF4-FFF2-40B4-BE49-F238E27FC236}">
                <a16:creationId xmlns:a16="http://schemas.microsoft.com/office/drawing/2014/main" id="{F717AD57-2A5F-4509-ADC2-0F8F9A8AD73A}"/>
              </a:ext>
            </a:extLst>
          </p:cNvPr>
          <p:cNvPicPr>
            <a:picLocks noChangeAspect="1"/>
          </p:cNvPicPr>
          <p:nvPr/>
        </p:nvPicPr>
        <p:blipFill>
          <a:blip r:embed="rId2"/>
          <a:stretch>
            <a:fillRect/>
          </a:stretch>
        </p:blipFill>
        <p:spPr>
          <a:xfrm>
            <a:off x="1365565" y="2016954"/>
            <a:ext cx="6381119" cy="4572000"/>
          </a:xfrm>
          <a:prstGeom prst="rect">
            <a:avLst/>
          </a:prstGeom>
        </p:spPr>
      </p:pic>
    </p:spTree>
    <p:extLst>
      <p:ext uri="{BB962C8B-B14F-4D97-AF65-F5344CB8AC3E}">
        <p14:creationId xmlns:p14="http://schemas.microsoft.com/office/powerpoint/2010/main" val="17474832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IMF assessment in </a:t>
            </a:r>
            <a:r>
              <a:rPr lang="en-US" b="1" dirty="0">
                <a:hlinkClick r:id="rId2"/>
              </a:rPr>
              <a:t>2017</a:t>
            </a:r>
            <a:endParaRPr lang="en-US" b="1" dirty="0"/>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Content Placeholder 2">
            <a:extLst>
              <a:ext uri="{FF2B5EF4-FFF2-40B4-BE49-F238E27FC236}">
                <a16:creationId xmlns:a16="http://schemas.microsoft.com/office/drawing/2014/main" id="{D52E7DC4-F91C-41A8-B700-9B50B49D1D8A}"/>
              </a:ext>
            </a:extLst>
          </p:cNvPr>
          <p:cNvSpPr>
            <a:spLocks noGrp="1"/>
          </p:cNvSpPr>
          <p:nvPr>
            <p:ph idx="1"/>
          </p:nvPr>
        </p:nvSpPr>
        <p:spPr>
          <a:xfrm>
            <a:off x="431800" y="2057400"/>
            <a:ext cx="8204199" cy="4038600"/>
          </a:xfrm>
        </p:spPr>
        <p:txBody>
          <a:bodyPr>
            <a:normAutofit fontScale="62500" lnSpcReduction="20000"/>
          </a:bodyPr>
          <a:lstStyle/>
          <a:p>
            <a:pPr>
              <a:lnSpc>
                <a:spcPct val="150000"/>
              </a:lnSpc>
              <a:buFont typeface="Arial" panose="020B0604020202020204" pitchFamily="34" charset="0"/>
              <a:buChar char="•"/>
            </a:pPr>
            <a:r>
              <a:rPr lang="en-US" sz="2800" dirty="0"/>
              <a:t>“China’s real estate market rebounded sharply after a temporary slowdown in 2014-2015. The tightening measures since late 2016 seem to have dampened market activity, </a:t>
            </a:r>
            <a:r>
              <a:rPr lang="en-US" sz="2800" b="1" dirty="0">
                <a:solidFill>
                  <a:srgbClr val="FF0000"/>
                </a:solidFill>
              </a:rPr>
              <a:t>but house prices and sales remain strong, particularly in smaller cities</a:t>
            </a:r>
            <a:r>
              <a:rPr lang="en-US" sz="2800" dirty="0"/>
              <a:t>.”</a:t>
            </a:r>
          </a:p>
          <a:p>
            <a:pPr>
              <a:lnSpc>
                <a:spcPct val="150000"/>
              </a:lnSpc>
              <a:buFont typeface="Arial" panose="020B0604020202020204" pitchFamily="34" charset="0"/>
              <a:buChar char="•"/>
            </a:pPr>
            <a:endParaRPr lang="en-US" sz="2800" dirty="0"/>
          </a:p>
          <a:p>
            <a:pPr>
              <a:lnSpc>
                <a:spcPct val="150000"/>
              </a:lnSpc>
              <a:buFont typeface="Arial" panose="020B0604020202020204" pitchFamily="34" charset="0"/>
              <a:buChar char="•"/>
            </a:pPr>
            <a:r>
              <a:rPr lang="en-US" sz="2800" dirty="0"/>
              <a:t>“Risks are significant on the downside. If house prices rise further beyond “fundamental” levels and the bubble expands to smaller cities, it would </a:t>
            </a:r>
            <a:r>
              <a:rPr lang="en-US" sz="2800" b="1" dirty="0">
                <a:solidFill>
                  <a:srgbClr val="FF0000"/>
                </a:solidFill>
              </a:rPr>
              <a:t>increase the likelihood and costs of a sharp correction</a:t>
            </a:r>
            <a:r>
              <a:rPr lang="en-US" sz="2800" dirty="0"/>
              <a:t>, which would weaken overall growth, undermine financial stability, reduce local government spending room, and spur capital outflows.”</a:t>
            </a:r>
          </a:p>
        </p:txBody>
      </p:sp>
    </p:spTree>
    <p:extLst>
      <p:ext uri="{BB962C8B-B14F-4D97-AF65-F5344CB8AC3E}">
        <p14:creationId xmlns:p14="http://schemas.microsoft.com/office/powerpoint/2010/main" val="3534567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Headlines on short-term rentals and housing</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fld id="{8D58FCE5-7499-4D22-A96A-9C7ED3C4751D}" type="slidenum">
              <a:rPr lang="en-US" smtClean="0"/>
              <a:t>5</a:t>
            </a:fld>
            <a:endParaRPr lang="en-US"/>
          </a:p>
        </p:txBody>
      </p:sp>
      <p:pic>
        <p:nvPicPr>
          <p:cNvPr id="5" name="Picture 4">
            <a:extLst>
              <a:ext uri="{FF2B5EF4-FFF2-40B4-BE49-F238E27FC236}">
                <a16:creationId xmlns:a16="http://schemas.microsoft.com/office/drawing/2014/main" id="{FFEAE83F-D83C-4A26-A8B4-ECF4F09F671A}"/>
              </a:ext>
            </a:extLst>
          </p:cNvPr>
          <p:cNvPicPr>
            <a:picLocks noChangeAspect="1"/>
          </p:cNvPicPr>
          <p:nvPr/>
        </p:nvPicPr>
        <p:blipFill>
          <a:blip r:embed="rId2"/>
          <a:stretch>
            <a:fillRect/>
          </a:stretch>
        </p:blipFill>
        <p:spPr>
          <a:xfrm>
            <a:off x="476250" y="2050051"/>
            <a:ext cx="5686425" cy="1057275"/>
          </a:xfrm>
          <a:prstGeom prst="rect">
            <a:avLst/>
          </a:prstGeom>
          <a:ln>
            <a:solidFill>
              <a:schemeClr val="accent1"/>
            </a:solidFill>
          </a:ln>
        </p:spPr>
      </p:pic>
      <p:pic>
        <p:nvPicPr>
          <p:cNvPr id="6" name="Picture 5">
            <a:extLst>
              <a:ext uri="{FF2B5EF4-FFF2-40B4-BE49-F238E27FC236}">
                <a16:creationId xmlns:a16="http://schemas.microsoft.com/office/drawing/2014/main" id="{C1463024-705C-4770-9153-AEF2DF4D9D80}"/>
              </a:ext>
            </a:extLst>
          </p:cNvPr>
          <p:cNvPicPr>
            <a:picLocks noChangeAspect="1"/>
          </p:cNvPicPr>
          <p:nvPr/>
        </p:nvPicPr>
        <p:blipFill>
          <a:blip r:embed="rId3"/>
          <a:stretch>
            <a:fillRect/>
          </a:stretch>
        </p:blipFill>
        <p:spPr>
          <a:xfrm>
            <a:off x="2997199" y="3191417"/>
            <a:ext cx="5638800" cy="1085850"/>
          </a:xfrm>
          <a:prstGeom prst="rect">
            <a:avLst/>
          </a:prstGeom>
          <a:ln>
            <a:solidFill>
              <a:schemeClr val="accent1"/>
            </a:solidFill>
          </a:ln>
        </p:spPr>
      </p:pic>
      <p:pic>
        <p:nvPicPr>
          <p:cNvPr id="7" name="Picture 6">
            <a:extLst>
              <a:ext uri="{FF2B5EF4-FFF2-40B4-BE49-F238E27FC236}">
                <a16:creationId xmlns:a16="http://schemas.microsoft.com/office/drawing/2014/main" id="{965EA203-3E4B-4097-BEFA-88F27E2B7291}"/>
              </a:ext>
            </a:extLst>
          </p:cNvPr>
          <p:cNvPicPr>
            <a:picLocks noChangeAspect="1"/>
          </p:cNvPicPr>
          <p:nvPr/>
        </p:nvPicPr>
        <p:blipFill>
          <a:blip r:embed="rId4"/>
          <a:stretch>
            <a:fillRect/>
          </a:stretch>
        </p:blipFill>
        <p:spPr>
          <a:xfrm>
            <a:off x="476250" y="4361358"/>
            <a:ext cx="5753100" cy="1362075"/>
          </a:xfrm>
          <a:prstGeom prst="rect">
            <a:avLst/>
          </a:prstGeom>
          <a:ln>
            <a:solidFill>
              <a:schemeClr val="accent1"/>
            </a:solidFill>
          </a:ln>
        </p:spPr>
      </p:pic>
    </p:spTree>
    <p:extLst>
      <p:ext uri="{BB962C8B-B14F-4D97-AF65-F5344CB8AC3E}">
        <p14:creationId xmlns:p14="http://schemas.microsoft.com/office/powerpoint/2010/main" val="20996701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IMF assessment in </a:t>
            </a:r>
            <a:r>
              <a:rPr lang="en-US" b="1" dirty="0">
                <a:hlinkClick r:id="rId2"/>
              </a:rPr>
              <a:t>2017</a:t>
            </a:r>
            <a:endParaRPr lang="en-US" b="1" dirty="0"/>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Content Placeholder 2">
            <a:extLst>
              <a:ext uri="{FF2B5EF4-FFF2-40B4-BE49-F238E27FC236}">
                <a16:creationId xmlns:a16="http://schemas.microsoft.com/office/drawing/2014/main" id="{D52E7DC4-F91C-41A8-B700-9B50B49D1D8A}"/>
              </a:ext>
            </a:extLst>
          </p:cNvPr>
          <p:cNvSpPr>
            <a:spLocks noGrp="1"/>
          </p:cNvSpPr>
          <p:nvPr>
            <p:ph idx="1"/>
          </p:nvPr>
        </p:nvSpPr>
        <p:spPr>
          <a:xfrm>
            <a:off x="431800" y="2057400"/>
            <a:ext cx="8204199" cy="4038600"/>
          </a:xfrm>
        </p:spPr>
        <p:txBody>
          <a:bodyPr>
            <a:normAutofit fontScale="70000" lnSpcReduction="20000"/>
          </a:bodyPr>
          <a:lstStyle/>
          <a:p>
            <a:pPr>
              <a:lnSpc>
                <a:spcPct val="150000"/>
              </a:lnSpc>
              <a:buFont typeface="Arial" panose="020B0604020202020204" pitchFamily="34" charset="0"/>
              <a:buChar char="•"/>
            </a:pPr>
            <a:r>
              <a:rPr lang="en-US" sz="2800" dirty="0"/>
              <a:t>“To stave off such risks, the </a:t>
            </a:r>
            <a:r>
              <a:rPr lang="en-US" sz="2800" b="1" dirty="0">
                <a:solidFill>
                  <a:srgbClr val="FF0000"/>
                </a:solidFill>
              </a:rPr>
              <a:t>increasing intensity of macro-prudential and city-specific policies</a:t>
            </a:r>
            <a:r>
              <a:rPr lang="en-US" sz="2800" dirty="0"/>
              <a:t> is appropriate, given the diversity in housing conditions, and should continue to be deployed to ensure a smooth adjustment.”</a:t>
            </a:r>
          </a:p>
          <a:p>
            <a:pPr>
              <a:lnSpc>
                <a:spcPct val="150000"/>
              </a:lnSpc>
              <a:buFont typeface="Arial" panose="020B0604020202020204" pitchFamily="34" charset="0"/>
              <a:buChar char="•"/>
            </a:pPr>
            <a:endParaRPr lang="en-US" sz="2800" dirty="0"/>
          </a:p>
          <a:p>
            <a:pPr>
              <a:lnSpc>
                <a:spcPct val="150000"/>
              </a:lnSpc>
              <a:buFont typeface="Arial" panose="020B0604020202020204" pitchFamily="34" charset="0"/>
              <a:buChar char="•"/>
            </a:pPr>
            <a:r>
              <a:rPr lang="en-US" sz="2800" dirty="0"/>
              <a:t>“A longer-term solution to manage better the frequent house price cycles is to introduce recurrent property taxes, </a:t>
            </a:r>
            <a:r>
              <a:rPr lang="en-US" sz="2800" b="1" dirty="0">
                <a:solidFill>
                  <a:srgbClr val="FF0000"/>
                </a:solidFill>
              </a:rPr>
              <a:t>resolve land supply constraints in large cities, mitigate local governments’ reliance on land sales</a:t>
            </a:r>
            <a:r>
              <a:rPr lang="en-US" sz="2800" dirty="0"/>
              <a:t>, (…)”. </a:t>
            </a:r>
          </a:p>
        </p:txBody>
      </p:sp>
    </p:spTree>
    <p:extLst>
      <p:ext uri="{BB962C8B-B14F-4D97-AF65-F5344CB8AC3E}">
        <p14:creationId xmlns:p14="http://schemas.microsoft.com/office/powerpoint/2010/main" val="42621965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IMF assessment in </a:t>
            </a:r>
            <a:r>
              <a:rPr lang="en-US" b="1" dirty="0">
                <a:hlinkClick r:id="rId2"/>
              </a:rPr>
              <a:t>2017</a:t>
            </a:r>
            <a:endParaRPr lang="en-US" b="1" dirty="0"/>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pic>
        <p:nvPicPr>
          <p:cNvPr id="2050" name="Picture 2" descr="http://unassumingeconomist.com/wp-content/uploads/2017/08/CHN1.jpg">
            <a:extLst>
              <a:ext uri="{FF2B5EF4-FFF2-40B4-BE49-F238E27FC236}">
                <a16:creationId xmlns:a16="http://schemas.microsoft.com/office/drawing/2014/main" id="{A7CDB6A4-1C1D-49CF-AE55-958BCDC2F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444" y="2016954"/>
            <a:ext cx="6551112"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7294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IMF assessment in </a:t>
            </a:r>
            <a:r>
              <a:rPr lang="en-US" b="1" dirty="0">
                <a:hlinkClick r:id="rId2"/>
              </a:rPr>
              <a:t>2018</a:t>
            </a:r>
            <a:endParaRPr lang="en-US" b="1" dirty="0"/>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Content Placeholder 2">
            <a:extLst>
              <a:ext uri="{FF2B5EF4-FFF2-40B4-BE49-F238E27FC236}">
                <a16:creationId xmlns:a16="http://schemas.microsoft.com/office/drawing/2014/main" id="{D52E7DC4-F91C-41A8-B700-9B50B49D1D8A}"/>
              </a:ext>
            </a:extLst>
          </p:cNvPr>
          <p:cNvSpPr>
            <a:spLocks noGrp="1"/>
          </p:cNvSpPr>
          <p:nvPr>
            <p:ph idx="1"/>
          </p:nvPr>
        </p:nvSpPr>
        <p:spPr>
          <a:xfrm>
            <a:off x="431800" y="2057400"/>
            <a:ext cx="8204199" cy="4038600"/>
          </a:xfrm>
        </p:spPr>
        <p:txBody>
          <a:bodyPr>
            <a:normAutofit/>
          </a:bodyPr>
          <a:lstStyle/>
          <a:p>
            <a:pPr>
              <a:lnSpc>
                <a:spcPct val="150000"/>
              </a:lnSpc>
              <a:buFont typeface="Arial" panose="020B0604020202020204" pitchFamily="34" charset="0"/>
              <a:buChar char="•"/>
            </a:pPr>
            <a:r>
              <a:rPr lang="en-US" sz="2800" dirty="0"/>
              <a:t>“</a:t>
            </a:r>
            <a:r>
              <a:rPr lang="en-US" sz="2800" b="1" dirty="0">
                <a:solidFill>
                  <a:srgbClr val="FF0000"/>
                </a:solidFill>
              </a:rPr>
              <a:t>Housing inventories </a:t>
            </a:r>
            <a:r>
              <a:rPr lang="en-US" sz="2800" dirty="0"/>
              <a:t>in smaller cities declined considerably, due in part to social housing programs. House price growth moderated following the tightening measures since late 2016.”</a:t>
            </a:r>
          </a:p>
        </p:txBody>
      </p:sp>
    </p:spTree>
    <p:extLst>
      <p:ext uri="{BB962C8B-B14F-4D97-AF65-F5344CB8AC3E}">
        <p14:creationId xmlns:p14="http://schemas.microsoft.com/office/powerpoint/2010/main" val="21882665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IMF assessment in </a:t>
            </a:r>
            <a:r>
              <a:rPr lang="en-US" b="1" dirty="0">
                <a:hlinkClick r:id="rId2"/>
              </a:rPr>
              <a:t>2018</a:t>
            </a:r>
            <a:endParaRPr lang="en-US" b="1" dirty="0"/>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pic>
        <p:nvPicPr>
          <p:cNvPr id="1026" name="Picture 2" descr="http://unassumingeconomist.com/wp-content/uploads/2018/07/CHN_1.jpg">
            <a:extLst>
              <a:ext uri="{FF2B5EF4-FFF2-40B4-BE49-F238E27FC236}">
                <a16:creationId xmlns:a16="http://schemas.microsoft.com/office/drawing/2014/main" id="{720EF6B4-3E83-4404-8DD9-F328E60EC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055369"/>
            <a:ext cx="4895850"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7459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IMF assessment in </a:t>
            </a:r>
            <a:r>
              <a:rPr lang="en-US" b="1" dirty="0">
                <a:hlinkClick r:id="rId2"/>
              </a:rPr>
              <a:t>2018</a:t>
            </a:r>
            <a:endParaRPr lang="en-US" b="1" dirty="0"/>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5" name="Content Placeholder 2">
            <a:extLst>
              <a:ext uri="{FF2B5EF4-FFF2-40B4-BE49-F238E27FC236}">
                <a16:creationId xmlns:a16="http://schemas.microsoft.com/office/drawing/2014/main" id="{D52E7DC4-F91C-41A8-B700-9B50B49D1D8A}"/>
              </a:ext>
            </a:extLst>
          </p:cNvPr>
          <p:cNvSpPr>
            <a:spLocks noGrp="1"/>
          </p:cNvSpPr>
          <p:nvPr>
            <p:ph idx="1"/>
          </p:nvPr>
        </p:nvSpPr>
        <p:spPr>
          <a:xfrm>
            <a:off x="431800" y="2057400"/>
            <a:ext cx="8204199" cy="4038600"/>
          </a:xfrm>
        </p:spPr>
        <p:txBody>
          <a:bodyPr>
            <a:normAutofit fontScale="62500" lnSpcReduction="20000"/>
          </a:bodyPr>
          <a:lstStyle/>
          <a:p>
            <a:pPr>
              <a:lnSpc>
                <a:spcPct val="150000"/>
              </a:lnSpc>
              <a:buFont typeface="Arial" panose="020B0604020202020204" pitchFamily="34" charset="0"/>
              <a:buChar char="•"/>
            </a:pPr>
            <a:r>
              <a:rPr lang="en-US" sz="2800" dirty="0"/>
              <a:t>“A more sustainable housing market. The government’s long-term mechanism for housing appropriately focuses on </a:t>
            </a:r>
            <a:r>
              <a:rPr lang="en-US" sz="2800" b="1" dirty="0">
                <a:solidFill>
                  <a:srgbClr val="FF0000"/>
                </a:solidFill>
              </a:rPr>
              <a:t>addressing fundamental supply-demand imbalances</a:t>
            </a:r>
            <a:r>
              <a:rPr lang="en-US" sz="2800" dirty="0"/>
              <a:t>. Ensuring long-run sustainability of the housing market requires increasing land supply for residential housing, promoting rental markets, and </a:t>
            </a:r>
            <a:r>
              <a:rPr lang="en-US" sz="2800" b="1" dirty="0">
                <a:solidFill>
                  <a:srgbClr val="FF0000"/>
                </a:solidFill>
              </a:rPr>
              <a:t>reducing the reliance of local governments on land sales</a:t>
            </a:r>
            <a:r>
              <a:rPr lang="en-US" sz="2800" dirty="0"/>
              <a:t>. De-emphasizing growth targets would allow </a:t>
            </a:r>
            <a:r>
              <a:rPr lang="en-US" sz="2800" b="1" dirty="0">
                <a:solidFill>
                  <a:srgbClr val="FF0000"/>
                </a:solidFill>
              </a:rPr>
              <a:t>housing investment </a:t>
            </a:r>
            <a:r>
              <a:rPr lang="en-US" sz="2800" dirty="0"/>
              <a:t>to be driven by long-run fundamentals, rather than the need to manage economic cycles. Staff’s projection indicates that residential investment, a key growth engine over the last decade, will decline as a share of GDP over the medium term as household income and consumption growth moderates.”</a:t>
            </a:r>
          </a:p>
        </p:txBody>
      </p:sp>
    </p:spTree>
    <p:extLst>
      <p:ext uri="{BB962C8B-B14F-4D97-AF65-F5344CB8AC3E}">
        <p14:creationId xmlns:p14="http://schemas.microsoft.com/office/powerpoint/2010/main" val="10861464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a:xfrm>
            <a:off x="857250" y="609600"/>
            <a:ext cx="7406640" cy="1356360"/>
          </a:xfrm>
        </p:spPr>
        <p:txBody>
          <a:bodyPr>
            <a:normAutofit/>
          </a:bodyPr>
          <a:lstStyle/>
          <a:p>
            <a:r>
              <a:rPr lang="en-US" b="1" dirty="0"/>
              <a:t>Outline</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a:xfrm>
            <a:off x="6997147" y="6223828"/>
            <a:ext cx="1279663"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55</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graphicFrame>
        <p:nvGraphicFramePr>
          <p:cNvPr id="6" name="Content Placeholder 2">
            <a:extLst>
              <a:ext uri="{FF2B5EF4-FFF2-40B4-BE49-F238E27FC236}">
                <a16:creationId xmlns:a16="http://schemas.microsoft.com/office/drawing/2014/main" id="{6458F43E-307D-4961-AD9B-E39A9B956D65}"/>
              </a:ext>
            </a:extLst>
          </p:cNvPr>
          <p:cNvGraphicFramePr>
            <a:graphicFrameLocks noGrp="1"/>
          </p:cNvGraphicFramePr>
          <p:nvPr>
            <p:ph idx="1"/>
          </p:nvPr>
        </p:nvGraphicFramePr>
        <p:xfrm>
          <a:off x="857250" y="2298530"/>
          <a:ext cx="7404497" cy="3797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84442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77FA6-947C-440A-8287-92A5CE9CBBD8}"/>
              </a:ext>
            </a:extLst>
          </p:cNvPr>
          <p:cNvSpPr>
            <a:spLocks noGrp="1"/>
          </p:cNvSpPr>
          <p:nvPr>
            <p:ph type="title"/>
          </p:nvPr>
        </p:nvSpPr>
        <p:spPr/>
        <p:txBody>
          <a:bodyPr/>
          <a:lstStyle/>
          <a:p>
            <a:r>
              <a:rPr lang="en-US" b="1" dirty="0"/>
              <a:t>Data from Haver Analytics</a:t>
            </a:r>
          </a:p>
        </p:txBody>
      </p:sp>
      <p:sp>
        <p:nvSpPr>
          <p:cNvPr id="4" name="Slide Number Placeholder 3">
            <a:extLst>
              <a:ext uri="{FF2B5EF4-FFF2-40B4-BE49-F238E27FC236}">
                <a16:creationId xmlns:a16="http://schemas.microsoft.com/office/drawing/2014/main" id="{00C370CD-D8F2-4E0A-9774-A563E20994D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58FCE5-7499-4D22-A96A-9C7ED3C4751D}" type="slidenum">
              <a:rPr kumimoji="0" lang="en-US" sz="10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000" b="0" i="0" u="none" strike="noStrike" kern="1200" cap="none" spc="0" normalizeH="0" baseline="0" noProof="0">
              <a:ln>
                <a:noFill/>
              </a:ln>
              <a:solidFill>
                <a:srgbClr val="000000"/>
              </a:solidFill>
              <a:effectLst/>
              <a:uLnTx/>
              <a:uFillTx/>
              <a:latin typeface="Corbel" panose="020B0503020204020204"/>
              <a:ea typeface="+mn-ea"/>
              <a:cs typeface="+mn-cs"/>
            </a:endParaRPr>
          </a:p>
        </p:txBody>
      </p:sp>
      <p:pic>
        <p:nvPicPr>
          <p:cNvPr id="7" name="Picture 6">
            <a:extLst>
              <a:ext uri="{FF2B5EF4-FFF2-40B4-BE49-F238E27FC236}">
                <a16:creationId xmlns:a16="http://schemas.microsoft.com/office/drawing/2014/main" id="{14AD21B7-B02B-4472-899C-19E68B06D483}"/>
              </a:ext>
            </a:extLst>
          </p:cNvPr>
          <p:cNvPicPr>
            <a:picLocks noChangeAspect="1"/>
          </p:cNvPicPr>
          <p:nvPr/>
        </p:nvPicPr>
        <p:blipFill>
          <a:blip r:embed="rId2"/>
          <a:stretch>
            <a:fillRect/>
          </a:stretch>
        </p:blipFill>
        <p:spPr>
          <a:xfrm>
            <a:off x="322509" y="2118457"/>
            <a:ext cx="4114800" cy="3736635"/>
          </a:xfrm>
          <a:prstGeom prst="rect">
            <a:avLst/>
          </a:prstGeom>
        </p:spPr>
      </p:pic>
      <p:pic>
        <p:nvPicPr>
          <p:cNvPr id="8" name="Picture 7">
            <a:extLst>
              <a:ext uri="{FF2B5EF4-FFF2-40B4-BE49-F238E27FC236}">
                <a16:creationId xmlns:a16="http://schemas.microsoft.com/office/drawing/2014/main" id="{ACDF768F-0763-41E2-AE8E-01E1647FE44A}"/>
              </a:ext>
            </a:extLst>
          </p:cNvPr>
          <p:cNvPicPr>
            <a:picLocks noChangeAspect="1"/>
          </p:cNvPicPr>
          <p:nvPr/>
        </p:nvPicPr>
        <p:blipFill>
          <a:blip r:embed="rId3"/>
          <a:stretch>
            <a:fillRect/>
          </a:stretch>
        </p:blipFill>
        <p:spPr>
          <a:xfrm>
            <a:off x="4521199" y="2233124"/>
            <a:ext cx="4114800" cy="3507300"/>
          </a:xfrm>
          <a:prstGeom prst="rect">
            <a:avLst/>
          </a:prstGeom>
        </p:spPr>
      </p:pic>
    </p:spTree>
    <p:extLst>
      <p:ext uri="{BB962C8B-B14F-4D97-AF65-F5344CB8AC3E}">
        <p14:creationId xmlns:p14="http://schemas.microsoft.com/office/powerpoint/2010/main" val="396065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Share of income spent on mortgage</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fld id="{8D58FCE5-7499-4D22-A96A-9C7ED3C4751D}" type="slidenum">
              <a:rPr lang="en-US" smtClean="0"/>
              <a:t>6</a:t>
            </a:fld>
            <a:endParaRPr lang="en-US"/>
          </a:p>
        </p:txBody>
      </p:sp>
      <p:pic>
        <p:nvPicPr>
          <p:cNvPr id="5" name="Picture 4">
            <a:extLst>
              <a:ext uri="{FF2B5EF4-FFF2-40B4-BE49-F238E27FC236}">
                <a16:creationId xmlns:a16="http://schemas.microsoft.com/office/drawing/2014/main" id="{A4F69042-4BF5-4463-933A-F6E628B4D8C0}"/>
              </a:ext>
            </a:extLst>
          </p:cNvPr>
          <p:cNvPicPr>
            <a:picLocks noChangeAspect="1"/>
          </p:cNvPicPr>
          <p:nvPr/>
        </p:nvPicPr>
        <p:blipFill>
          <a:blip r:embed="rId2"/>
          <a:stretch>
            <a:fillRect/>
          </a:stretch>
        </p:blipFill>
        <p:spPr>
          <a:xfrm>
            <a:off x="1222375" y="2053466"/>
            <a:ext cx="6667500" cy="4352925"/>
          </a:xfrm>
          <a:prstGeom prst="rect">
            <a:avLst/>
          </a:prstGeom>
        </p:spPr>
      </p:pic>
    </p:spTree>
    <p:extLst>
      <p:ext uri="{BB962C8B-B14F-4D97-AF65-F5344CB8AC3E}">
        <p14:creationId xmlns:p14="http://schemas.microsoft.com/office/powerpoint/2010/main" val="982817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A look at share of income spent on mortgage in select cities</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fld id="{8D58FCE5-7499-4D22-A96A-9C7ED3C4751D}" type="slidenum">
              <a:rPr lang="en-US" smtClean="0"/>
              <a:t>7</a:t>
            </a:fld>
            <a:endParaRPr lang="en-US"/>
          </a:p>
        </p:txBody>
      </p:sp>
      <p:pic>
        <p:nvPicPr>
          <p:cNvPr id="6" name="Picture 5">
            <a:extLst>
              <a:ext uri="{FF2B5EF4-FFF2-40B4-BE49-F238E27FC236}">
                <a16:creationId xmlns:a16="http://schemas.microsoft.com/office/drawing/2014/main" id="{6076C7E3-BFB4-4B7A-B509-78CBEA4A8873}"/>
              </a:ext>
            </a:extLst>
          </p:cNvPr>
          <p:cNvPicPr>
            <a:picLocks noChangeAspect="1"/>
          </p:cNvPicPr>
          <p:nvPr/>
        </p:nvPicPr>
        <p:blipFill>
          <a:blip r:embed="rId2"/>
          <a:stretch>
            <a:fillRect/>
          </a:stretch>
        </p:blipFill>
        <p:spPr>
          <a:xfrm>
            <a:off x="998226" y="2065875"/>
            <a:ext cx="3368172" cy="2194560"/>
          </a:xfrm>
          <a:prstGeom prst="rect">
            <a:avLst/>
          </a:prstGeom>
        </p:spPr>
      </p:pic>
      <p:pic>
        <p:nvPicPr>
          <p:cNvPr id="7" name="Picture 6">
            <a:extLst>
              <a:ext uri="{FF2B5EF4-FFF2-40B4-BE49-F238E27FC236}">
                <a16:creationId xmlns:a16="http://schemas.microsoft.com/office/drawing/2014/main" id="{52249B53-3BCF-4E69-882E-92282466AF9F}"/>
              </a:ext>
            </a:extLst>
          </p:cNvPr>
          <p:cNvPicPr>
            <a:picLocks noChangeAspect="1"/>
          </p:cNvPicPr>
          <p:nvPr/>
        </p:nvPicPr>
        <p:blipFill>
          <a:blip r:embed="rId3"/>
          <a:stretch>
            <a:fillRect/>
          </a:stretch>
        </p:blipFill>
        <p:spPr>
          <a:xfrm>
            <a:off x="998226" y="4260435"/>
            <a:ext cx="3370387" cy="2194560"/>
          </a:xfrm>
          <a:prstGeom prst="rect">
            <a:avLst/>
          </a:prstGeom>
        </p:spPr>
      </p:pic>
      <p:pic>
        <p:nvPicPr>
          <p:cNvPr id="8" name="Picture 7">
            <a:extLst>
              <a:ext uri="{FF2B5EF4-FFF2-40B4-BE49-F238E27FC236}">
                <a16:creationId xmlns:a16="http://schemas.microsoft.com/office/drawing/2014/main" id="{D242A4B3-C8E4-4DBB-8AB8-791579E6560C}"/>
              </a:ext>
            </a:extLst>
          </p:cNvPr>
          <p:cNvPicPr>
            <a:picLocks noChangeAspect="1"/>
          </p:cNvPicPr>
          <p:nvPr/>
        </p:nvPicPr>
        <p:blipFill>
          <a:blip r:embed="rId4"/>
          <a:stretch>
            <a:fillRect/>
          </a:stretch>
        </p:blipFill>
        <p:spPr>
          <a:xfrm>
            <a:off x="4572000" y="2065875"/>
            <a:ext cx="3360866" cy="2194560"/>
          </a:xfrm>
          <a:prstGeom prst="rect">
            <a:avLst/>
          </a:prstGeom>
        </p:spPr>
      </p:pic>
      <p:pic>
        <p:nvPicPr>
          <p:cNvPr id="9" name="Picture 8">
            <a:extLst>
              <a:ext uri="{FF2B5EF4-FFF2-40B4-BE49-F238E27FC236}">
                <a16:creationId xmlns:a16="http://schemas.microsoft.com/office/drawing/2014/main" id="{B841E8C0-39FC-4184-92B0-4C2DCCDA7585}"/>
              </a:ext>
            </a:extLst>
          </p:cNvPr>
          <p:cNvPicPr>
            <a:picLocks noChangeAspect="1"/>
          </p:cNvPicPr>
          <p:nvPr/>
        </p:nvPicPr>
        <p:blipFill>
          <a:blip r:embed="rId5"/>
          <a:stretch>
            <a:fillRect/>
          </a:stretch>
        </p:blipFill>
        <p:spPr>
          <a:xfrm>
            <a:off x="4572000" y="4260435"/>
            <a:ext cx="3425064" cy="2194560"/>
          </a:xfrm>
          <a:prstGeom prst="rect">
            <a:avLst/>
          </a:prstGeom>
        </p:spPr>
      </p:pic>
    </p:spTree>
    <p:extLst>
      <p:ext uri="{BB962C8B-B14F-4D97-AF65-F5344CB8AC3E}">
        <p14:creationId xmlns:p14="http://schemas.microsoft.com/office/powerpoint/2010/main" val="2612394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A look at annual income in select cities</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fld id="{8D58FCE5-7499-4D22-A96A-9C7ED3C4751D}" type="slidenum">
              <a:rPr lang="en-US" smtClean="0"/>
              <a:t>8</a:t>
            </a:fld>
            <a:endParaRPr lang="en-US"/>
          </a:p>
        </p:txBody>
      </p:sp>
      <p:pic>
        <p:nvPicPr>
          <p:cNvPr id="5" name="Picture 4">
            <a:extLst>
              <a:ext uri="{FF2B5EF4-FFF2-40B4-BE49-F238E27FC236}">
                <a16:creationId xmlns:a16="http://schemas.microsoft.com/office/drawing/2014/main" id="{2079A082-3392-4A9D-A77F-CC854DDD88C1}"/>
              </a:ext>
            </a:extLst>
          </p:cNvPr>
          <p:cNvPicPr>
            <a:picLocks noChangeAspect="1"/>
          </p:cNvPicPr>
          <p:nvPr/>
        </p:nvPicPr>
        <p:blipFill>
          <a:blip r:embed="rId2"/>
          <a:stretch>
            <a:fillRect/>
          </a:stretch>
        </p:blipFill>
        <p:spPr>
          <a:xfrm>
            <a:off x="1027582" y="2063201"/>
            <a:ext cx="3343422" cy="2194560"/>
          </a:xfrm>
          <a:prstGeom prst="rect">
            <a:avLst/>
          </a:prstGeom>
        </p:spPr>
      </p:pic>
      <p:pic>
        <p:nvPicPr>
          <p:cNvPr id="6" name="Picture 5">
            <a:extLst>
              <a:ext uri="{FF2B5EF4-FFF2-40B4-BE49-F238E27FC236}">
                <a16:creationId xmlns:a16="http://schemas.microsoft.com/office/drawing/2014/main" id="{A6DBA5BB-3288-4A57-900C-B7A407FEC0E3}"/>
              </a:ext>
            </a:extLst>
          </p:cNvPr>
          <p:cNvPicPr>
            <a:picLocks noChangeAspect="1"/>
          </p:cNvPicPr>
          <p:nvPr/>
        </p:nvPicPr>
        <p:blipFill>
          <a:blip r:embed="rId3"/>
          <a:stretch>
            <a:fillRect/>
          </a:stretch>
        </p:blipFill>
        <p:spPr>
          <a:xfrm>
            <a:off x="4493746" y="4257761"/>
            <a:ext cx="3368172" cy="2194560"/>
          </a:xfrm>
          <a:prstGeom prst="rect">
            <a:avLst/>
          </a:prstGeom>
        </p:spPr>
      </p:pic>
      <p:pic>
        <p:nvPicPr>
          <p:cNvPr id="7" name="Picture 6">
            <a:extLst>
              <a:ext uri="{FF2B5EF4-FFF2-40B4-BE49-F238E27FC236}">
                <a16:creationId xmlns:a16="http://schemas.microsoft.com/office/drawing/2014/main" id="{E910790D-57BE-44FD-A0C8-FBF480FF7A46}"/>
              </a:ext>
            </a:extLst>
          </p:cNvPr>
          <p:cNvPicPr>
            <a:picLocks noChangeAspect="1"/>
          </p:cNvPicPr>
          <p:nvPr/>
        </p:nvPicPr>
        <p:blipFill>
          <a:blip r:embed="rId4"/>
          <a:stretch>
            <a:fillRect/>
          </a:stretch>
        </p:blipFill>
        <p:spPr>
          <a:xfrm>
            <a:off x="1027582" y="4257761"/>
            <a:ext cx="3372591" cy="2194560"/>
          </a:xfrm>
          <a:prstGeom prst="rect">
            <a:avLst/>
          </a:prstGeom>
        </p:spPr>
      </p:pic>
      <p:pic>
        <p:nvPicPr>
          <p:cNvPr id="8" name="Picture 7">
            <a:extLst>
              <a:ext uri="{FF2B5EF4-FFF2-40B4-BE49-F238E27FC236}">
                <a16:creationId xmlns:a16="http://schemas.microsoft.com/office/drawing/2014/main" id="{F505C461-B855-4A89-AB20-60A6CF521A71}"/>
              </a:ext>
            </a:extLst>
          </p:cNvPr>
          <p:cNvPicPr>
            <a:picLocks noChangeAspect="1"/>
          </p:cNvPicPr>
          <p:nvPr/>
        </p:nvPicPr>
        <p:blipFill>
          <a:blip r:embed="rId5"/>
          <a:stretch>
            <a:fillRect/>
          </a:stretch>
        </p:blipFill>
        <p:spPr>
          <a:xfrm>
            <a:off x="4493746" y="2026197"/>
            <a:ext cx="3436855" cy="2194560"/>
          </a:xfrm>
          <a:prstGeom prst="rect">
            <a:avLst/>
          </a:prstGeom>
        </p:spPr>
      </p:pic>
    </p:spTree>
    <p:extLst>
      <p:ext uri="{BB962C8B-B14F-4D97-AF65-F5344CB8AC3E}">
        <p14:creationId xmlns:p14="http://schemas.microsoft.com/office/powerpoint/2010/main" val="1763619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EE1C-9C90-4BB2-8A5E-AF59BEE55725}"/>
              </a:ext>
            </a:extLst>
          </p:cNvPr>
          <p:cNvSpPr>
            <a:spLocks noGrp="1"/>
          </p:cNvSpPr>
          <p:nvPr>
            <p:ph type="title"/>
          </p:nvPr>
        </p:nvSpPr>
        <p:spPr/>
        <p:txBody>
          <a:bodyPr>
            <a:normAutofit/>
          </a:bodyPr>
          <a:lstStyle/>
          <a:p>
            <a:r>
              <a:rPr lang="en-US" b="1" dirty="0"/>
              <a:t>Home values over time</a:t>
            </a:r>
          </a:p>
        </p:txBody>
      </p:sp>
      <p:sp>
        <p:nvSpPr>
          <p:cNvPr id="4" name="Slide Number Placeholder 3">
            <a:extLst>
              <a:ext uri="{FF2B5EF4-FFF2-40B4-BE49-F238E27FC236}">
                <a16:creationId xmlns:a16="http://schemas.microsoft.com/office/drawing/2014/main" id="{84EEE69F-C2C2-40B4-9336-FD840B75A613}"/>
              </a:ext>
            </a:extLst>
          </p:cNvPr>
          <p:cNvSpPr>
            <a:spLocks noGrp="1"/>
          </p:cNvSpPr>
          <p:nvPr>
            <p:ph type="sldNum" sz="quarter" idx="12"/>
          </p:nvPr>
        </p:nvSpPr>
        <p:spPr/>
        <p:txBody>
          <a:bodyPr/>
          <a:lstStyle/>
          <a:p>
            <a:fld id="{8D58FCE5-7499-4D22-A96A-9C7ED3C4751D}" type="slidenum">
              <a:rPr lang="en-US" smtClean="0"/>
              <a:t>9</a:t>
            </a:fld>
            <a:endParaRPr lang="en-US"/>
          </a:p>
        </p:txBody>
      </p:sp>
      <p:pic>
        <p:nvPicPr>
          <p:cNvPr id="5" name="Picture 4">
            <a:extLst>
              <a:ext uri="{FF2B5EF4-FFF2-40B4-BE49-F238E27FC236}">
                <a16:creationId xmlns:a16="http://schemas.microsoft.com/office/drawing/2014/main" id="{FEAE68D8-B0DE-4747-9A32-CE80FBAEF166}"/>
              </a:ext>
            </a:extLst>
          </p:cNvPr>
          <p:cNvPicPr>
            <a:picLocks noChangeAspect="1"/>
          </p:cNvPicPr>
          <p:nvPr/>
        </p:nvPicPr>
        <p:blipFill>
          <a:blip r:embed="rId2"/>
          <a:stretch>
            <a:fillRect/>
          </a:stretch>
        </p:blipFill>
        <p:spPr>
          <a:xfrm>
            <a:off x="885825" y="2274243"/>
            <a:ext cx="7372350" cy="3038475"/>
          </a:xfrm>
          <a:prstGeom prst="rect">
            <a:avLst/>
          </a:prstGeom>
        </p:spPr>
      </p:pic>
    </p:spTree>
    <p:extLst>
      <p:ext uri="{BB962C8B-B14F-4D97-AF65-F5344CB8AC3E}">
        <p14:creationId xmlns:p14="http://schemas.microsoft.com/office/powerpoint/2010/main" val="1899133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1920</Words>
  <Application>Microsoft Office PowerPoint</Application>
  <PresentationFormat>On-screen Show (4:3)</PresentationFormat>
  <Paragraphs>222</Paragraphs>
  <Slides>56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56</vt:i4>
      </vt:variant>
    </vt:vector>
  </HeadingPairs>
  <TitlesOfParts>
    <vt:vector size="61" baseType="lpstr">
      <vt:lpstr>Arial</vt:lpstr>
      <vt:lpstr>Calibri</vt:lpstr>
      <vt:lpstr>Corbel</vt:lpstr>
      <vt:lpstr>Office Theme</vt:lpstr>
      <vt:lpstr>Basis</vt:lpstr>
      <vt:lpstr>PowerPoint Presentation</vt:lpstr>
      <vt:lpstr>House prices over the long-run</vt:lpstr>
      <vt:lpstr>The price of the White House</vt:lpstr>
      <vt:lpstr>Headlines on affordability</vt:lpstr>
      <vt:lpstr>Headlines on short-term rentals and housing</vt:lpstr>
      <vt:lpstr>Share of income spent on mortgage</vt:lpstr>
      <vt:lpstr>A look at share of income spent on mortgage in select cities</vt:lpstr>
      <vt:lpstr>A look at annual income in select cities</vt:lpstr>
      <vt:lpstr>Home values over time</vt:lpstr>
      <vt:lpstr>A look at home values in select cities</vt:lpstr>
      <vt:lpstr>Chicago</vt:lpstr>
      <vt:lpstr>San Francisco</vt:lpstr>
      <vt:lpstr>Washington DC area</vt:lpstr>
      <vt:lpstr>Data on house prices</vt:lpstr>
      <vt:lpstr>Global Housing Watch</vt:lpstr>
      <vt:lpstr>Organisation for Economic Co-operation and Development (OECD)</vt:lpstr>
      <vt:lpstr>Bank for International Settlements (BIS)</vt:lpstr>
      <vt:lpstr>Global Property Guide</vt:lpstr>
      <vt:lpstr>Knight Frank</vt:lpstr>
      <vt:lpstr>China’s  housing market </vt:lpstr>
      <vt:lpstr>Outline</vt:lpstr>
      <vt:lpstr>This presentation draws on material from the sources below.</vt:lpstr>
      <vt:lpstr>Some facts on China’s housing market </vt:lpstr>
      <vt:lpstr>Some more facts on China’s housing market </vt:lpstr>
      <vt:lpstr>Chinese cities are generally grouped into four categories:</vt:lpstr>
      <vt:lpstr>China and the United States: Urbanization rate versus GDP per capita </vt:lpstr>
      <vt:lpstr>Urbanization and house prices</vt:lpstr>
      <vt:lpstr>China’s cement market has clearly undergone a very rapid expansion</vt:lpstr>
      <vt:lpstr>Outline</vt:lpstr>
      <vt:lpstr>House prices in China</vt:lpstr>
      <vt:lpstr>Experts have long been expressing concerns about China’s housing market</vt:lpstr>
      <vt:lpstr>A paper on China’s housing market</vt:lpstr>
      <vt:lpstr>Substantial heterogeneity across cities</vt:lpstr>
      <vt:lpstr>Chinese National Real Land Price Index (35 Markets, Constant Quality Series)</vt:lpstr>
      <vt:lpstr>Chinese Regional Real Land Price Index</vt:lpstr>
      <vt:lpstr>Another paper on China’s housing market</vt:lpstr>
      <vt:lpstr>Boom accompanied by high income growth and high down payment </vt:lpstr>
      <vt:lpstr>High mortgage down payment</vt:lpstr>
      <vt:lpstr>Housing boom has been characterized by high price-to-income ratios</vt:lpstr>
      <vt:lpstr>Assessing the risks to China’s housing market: role of expectations</vt:lpstr>
      <vt:lpstr>Assessing the risks to China’s housing market: local government debt</vt:lpstr>
      <vt:lpstr>Outline</vt:lpstr>
      <vt:lpstr>An IMF paper on China’s housing market</vt:lpstr>
      <vt:lpstr>Main point: concerns about overbuilding and its impact on the economy</vt:lpstr>
      <vt:lpstr>Housing investment in percent of GDP</vt:lpstr>
      <vt:lpstr>Peak housing investment as percent of GDP</vt:lpstr>
      <vt:lpstr>Housing inventory by tiers</vt:lpstr>
      <vt:lpstr>Housing inventory by areas</vt:lpstr>
      <vt:lpstr>IMF assessment in 2017</vt:lpstr>
      <vt:lpstr>IMF assessment in 2017</vt:lpstr>
      <vt:lpstr>IMF assessment in 2017</vt:lpstr>
      <vt:lpstr>IMF assessment in 2018</vt:lpstr>
      <vt:lpstr>IMF assessment in 2018</vt:lpstr>
      <vt:lpstr>IMF assessment in 2018</vt:lpstr>
      <vt:lpstr>Outline</vt:lpstr>
      <vt:lpstr>Data from Haver Analytics</vt:lpstr>
    </vt:vector>
  </TitlesOfParts>
  <Company>International Monetary Fund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hahir</dc:creator>
  <cp:lastModifiedBy>Loungani, Prakash</cp:lastModifiedBy>
  <cp:revision>590</cp:revision>
  <dcterms:created xsi:type="dcterms:W3CDTF">2015-03-13T20:26:13Z</dcterms:created>
  <dcterms:modified xsi:type="dcterms:W3CDTF">2020-03-30T21:09:48Z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-975973243</vt:i4>
  </property>
  <property fmtid="{D5CDD505-2E9C-101B-9397-08002B2CF9AE}" pid="3" name="_NewReviewCycle">
    <vt:lpwstr/>
  </property>
  <property fmtid="{D5CDD505-2E9C-101B-9397-08002B2CF9AE}" pid="4" name="_EmailSubject">
    <vt:lpwstr>china charts</vt:lpwstr>
  </property>
  <property fmtid="{D5CDD505-2E9C-101B-9397-08002B2CF9AE}" pid="5" name="_AuthorEmail">
    <vt:lpwstr>HAhir@imf.org</vt:lpwstr>
  </property>
  <property fmtid="{D5CDD505-2E9C-101B-9397-08002B2CF9AE}" pid="6" name="_AuthorEmailDisplayName">
    <vt:lpwstr>Ahir, Hites</vt:lpwstr>
  </property>
  <property fmtid="{D5CDD505-2E9C-101B-9397-08002B2CF9AE}" pid="7" name="_PreviousAdHocReviewCycleID">
    <vt:i4>1303520311</vt:i4>
  </property>
  <property fmtid="{D5CDD505-2E9C-101B-9397-08002B2CF9AE}" pid="8" name="eDOCS AutoSave">
    <vt:lpwstr/>
  </property>
</Properties>
</file>