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49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8" r:id="rId11"/>
    <p:sldId id="559" r:id="rId12"/>
    <p:sldId id="560" r:id="rId13"/>
    <p:sldId id="561" r:id="rId14"/>
    <p:sldId id="562" r:id="rId15"/>
    <p:sldId id="563" r:id="rId16"/>
    <p:sldId id="474" r:id="rId17"/>
    <p:sldId id="514" r:id="rId18"/>
    <p:sldId id="519" r:id="rId19"/>
    <p:sldId id="517" r:id="rId20"/>
    <p:sldId id="520" r:id="rId21"/>
    <p:sldId id="527" r:id="rId22"/>
    <p:sldId id="528" r:id="rId23"/>
    <p:sldId id="529" r:id="rId24"/>
    <p:sldId id="531" r:id="rId25"/>
    <p:sldId id="530" r:id="rId26"/>
    <p:sldId id="532" r:id="rId27"/>
    <p:sldId id="533" r:id="rId28"/>
    <p:sldId id="544" r:id="rId29"/>
    <p:sldId id="545" r:id="rId30"/>
    <p:sldId id="546" r:id="rId31"/>
    <p:sldId id="547" r:id="rId32"/>
    <p:sldId id="548" r:id="rId3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71" d="100"/>
          <a:sy n="71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E8F0-3488-42C2-9038-597F7169915D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F6B1-5779-4B62-A2F9-5E1113F14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CF5EA4D-D653-42A5-8363-EB1DBBCBEAE0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FA9DE005-1222-4AE0-9C63-E1A8FE8610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DE005-1222-4AE0-9C63-E1A8FE8610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2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4C57-ED11-4D83-BD0B-A15F4AAD2220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154-C246-4834-BB5B-D84FACA5FD2D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C19-E9F9-43D9-B91B-4F651C8D25E7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D3A0-36C8-435A-8CB5-AF51E43D72BA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9C57-9453-45AC-A3C8-1FFE18253170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698B-C225-41E0-B141-7C6E2EA6B000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4A4-3C61-4942-AE51-5FE362814794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A95F-CC62-4599-8584-D125E8DE06A7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0441-5153-487E-AD4C-6CC247D94D42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78E-0BA1-40A9-BED6-4746D68262C6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6F3-6851-4C2E-A5DE-7F0360A6C929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4483-AF1C-4EB4-8C08-9A537CA91F80}" type="datetime1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820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Global Perspectives in Real Estate</a:t>
            </a:r>
          </a:p>
          <a:p>
            <a:pPr algn="l"/>
            <a:br>
              <a:rPr lang="en-US" sz="4000" b="1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  <a:p>
            <a:pPr algn="l"/>
            <a:endParaRPr lang="en-US" sz="3100" dirty="0">
              <a:solidFill>
                <a:schemeClr val="tx1"/>
              </a:solidFill>
            </a:endParaRPr>
          </a:p>
          <a:p>
            <a:pPr algn="l"/>
            <a:endParaRPr lang="en-US" sz="3100" dirty="0">
              <a:solidFill>
                <a:schemeClr val="tx1"/>
              </a:solidFill>
            </a:endParaRPr>
          </a:p>
          <a:p>
            <a:r>
              <a:rPr lang="en-US" sz="3100" dirty="0">
                <a:solidFill>
                  <a:schemeClr val="tx1"/>
                </a:solidFill>
              </a:rPr>
              <a:t>April 13,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1242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FF956-1B78-429B-A0FA-192847FF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33895-7594-46E3-AF99-E53F7366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810000"/>
            <a:ext cx="8381999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2F1B9-BD09-42C3-BB76-B3F580F4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676400"/>
            <a:ext cx="83820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704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736CE-E4DD-44F5-BBDF-EDE4082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1D072-0DEC-472D-A0B7-63C983E8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5334"/>
            <a:ext cx="8382000" cy="5927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699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F1A21-2C28-46A7-8A18-75DD566A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A1D9C-D1BA-484D-B8B8-7F61CDD4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80273"/>
            <a:ext cx="8305800" cy="5297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466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A303B-D5EC-4463-972E-B4C45BC6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7E7C-6004-400D-884C-9980336E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68" y="457200"/>
            <a:ext cx="7898264" cy="5899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24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FA287-649D-4B1C-9EFE-9DDA3E6D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E0E59-64D9-4BEF-9EC5-8EDA1BEF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7" y="981000"/>
            <a:ext cx="8674426" cy="489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8F234-5052-49A6-9C31-04E32E34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325" y="6032350"/>
            <a:ext cx="143775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961EC-C3DC-4C8E-94F9-10E80BF9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CD123-BBA9-412B-B352-BBDEEA0B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2" y="879000"/>
            <a:ext cx="8770276" cy="51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2F05F-77D4-4503-8206-E3FA1DBD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073475"/>
            <a:ext cx="143775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8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D452-1AD7-4473-80DF-BAC7E45692D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The total risk premium puzzle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482CF-3933-4653-94C9-3039A7EE6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Jorda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Schularick</a:t>
            </a:r>
            <a:r>
              <a:rPr lang="en-US" dirty="0">
                <a:solidFill>
                  <a:srgbClr val="FF0000"/>
                </a:solidFill>
              </a:rPr>
              <a:t>, Taylor NBER #25653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18AF-AD02-4897-BE99-024736C7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7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7D75E-DCD1-4A0B-BAFA-85322A0D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F155E-BA55-4559-A4F7-90193C21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5800"/>
            <a:ext cx="7924800" cy="536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6274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F8FFD-B11A-4A38-8262-3AC4BC9F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14347-EA6D-4F50-94A4-1680FE68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69000"/>
            <a:ext cx="6890625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505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9E7C5-3888-4D10-85CA-BFEF5C97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9226D-BE95-4491-96EA-2C197C6C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781"/>
            <a:ext cx="8610600" cy="4114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430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D452-1AD7-4473-80DF-BAC7E45692D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Role of Foreign investors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482CF-3933-4653-94C9-3039A7EE6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NAR publication</a:t>
            </a:r>
          </a:p>
          <a:p>
            <a:r>
              <a:rPr lang="en-US" dirty="0"/>
              <a:t>Paper by Ari, Puy and Shi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18AF-AD02-4897-BE99-024736C7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8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43751-DBBB-44D8-99CE-4B2EB74F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74814-3D9E-4FDE-AF87-AD2554B1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4744"/>
            <a:ext cx="8305800" cy="272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3CB13-E3C2-4EAA-81AE-4651618E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105400"/>
            <a:ext cx="8305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6002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AFFC-7174-4E22-A4CF-6A3C2DC8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51D58-FD46-4FDB-A818-D2F1750A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9698"/>
            <a:ext cx="8153400" cy="3658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879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AFFC-7174-4E22-A4CF-6A3C2DC8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823A1-1410-4EA3-A945-85E11E55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49458"/>
            <a:ext cx="8458200" cy="2159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062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6C0D3-35F6-41F5-9CDE-EDCEC8D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9F819-192D-4475-A76C-42E15706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34155"/>
            <a:ext cx="8534400" cy="3589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5971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AFFC-7174-4E22-A4CF-6A3C2DC8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4D635-0ED8-43EA-876B-CF1CB3D12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7446"/>
            <a:ext cx="8458200" cy="5623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48083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AFFC-7174-4E22-A4CF-6A3C2DC8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C6B31-DF98-4956-B8D4-F90ED085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3811"/>
            <a:ext cx="8305800" cy="4590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101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6C0D3-35F6-41F5-9CDE-EDCEC8D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AA0FB-818E-4D80-A745-C27C5796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7104"/>
            <a:ext cx="8458200" cy="5563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1784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AFFC-7174-4E22-A4CF-6A3C2DC8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86107-9F21-4D2E-8A1E-E45C2B22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72474"/>
            <a:ext cx="8382000" cy="4913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0212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C1CA1-32B3-444B-959E-61D1220E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15A6E-5361-4B3D-B830-42ACDD14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41325"/>
            <a:ext cx="8305800" cy="35753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5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DA2D5-08C9-47AC-B93B-5347A8F2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8802F-E58F-4E3E-903C-12263026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96416"/>
            <a:ext cx="8534400" cy="4065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1019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0ECB9-7216-423B-A6D6-62DA453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823B30-9B2C-4888-823A-FAED9B16D1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8229600" cy="3322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B7206-2973-44BD-811D-CE6FACE2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5533475"/>
            <a:ext cx="4114799" cy="11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039D5-DA60-4CEA-B4C6-7DF4DB52B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86200"/>
            <a:ext cx="4114800" cy="17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6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60CC5-CE0A-44E2-B418-3BFFAB8C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C5D50-3142-4C9D-B779-9E2684E3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2" y="1071000"/>
            <a:ext cx="8386876" cy="47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9001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2D81C-36D5-447F-B5C6-527B0679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1F729-23FD-4EC9-876A-7676B6337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1771"/>
            <a:ext cx="8534400" cy="2794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36533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E1183-98DE-48B6-AE65-6E231B8D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0F146-5976-4F56-BFE0-37394964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7787"/>
            <a:ext cx="8534400" cy="3522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53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59075-DF6E-43CB-8B52-247B43B0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7D966-C816-4A8B-B8FD-0D0F3FC3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4" y="873000"/>
            <a:ext cx="8530651" cy="511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3078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E213E-D1AA-4CD1-B59B-8A26A34B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C49B4-BB26-4065-9B45-9C19DED5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99" y="561000"/>
            <a:ext cx="8434801" cy="573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480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CD8097-674A-4B58-9DC8-AFEBBB0C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B66E4-19D3-4F30-ACBD-3F25861F4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74" y="1053000"/>
            <a:ext cx="5846851" cy="47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545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764BC-40A4-4965-9189-E0F0FE4D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8F9A-9969-4D77-9001-07249330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3178"/>
            <a:ext cx="8534400" cy="567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8602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6CABB-A21E-4049-8DBC-D88ED6F7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23132-3057-4F84-A994-DADDA45F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7" y="801000"/>
            <a:ext cx="8674426" cy="52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4407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E929-1FA7-4CF3-88FA-A4C33523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CD217-6F12-45AF-ADAE-275E637C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1"/>
            <a:ext cx="8534400" cy="3047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1517B-896D-476D-9A5E-DFDFB007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8534400" cy="2774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478E-2A61-402A-9A45-C6943D718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0"/>
            <a:ext cx="143775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On-screen Show (4:3)</PresentationFormat>
  <Paragraphs>44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Role of Foreign investors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total risk premium puzzle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hahir</dc:creator>
  <cp:lastModifiedBy>Loungani, Prakash</cp:lastModifiedBy>
  <cp:revision>583</cp:revision>
  <dcterms:created xsi:type="dcterms:W3CDTF">2015-03-13T20:26:13Z</dcterms:created>
  <dcterms:modified xsi:type="dcterms:W3CDTF">2020-04-10T19:45:36Z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-975973243</vt:i4>
  </property>
  <property fmtid="{D5CDD505-2E9C-101B-9397-08002B2CF9AE}" pid="3" name="_NewReviewCycle">
    <vt:lpwstr/>
  </property>
  <property fmtid="{D5CDD505-2E9C-101B-9397-08002B2CF9AE}" pid="4" name="_EmailSubject">
    <vt:lpwstr>china charts</vt:lpwstr>
  </property>
  <property fmtid="{D5CDD505-2E9C-101B-9397-08002B2CF9AE}" pid="5" name="_AuthorEmail">
    <vt:lpwstr>HAhir@imf.org</vt:lpwstr>
  </property>
  <property fmtid="{D5CDD505-2E9C-101B-9397-08002B2CF9AE}" pid="6" name="_AuthorEmailDisplayName">
    <vt:lpwstr>Ahir, Hites</vt:lpwstr>
  </property>
  <property fmtid="{D5CDD505-2E9C-101B-9397-08002B2CF9AE}" pid="7" name="_PreviousAdHocReviewCycleID">
    <vt:i4>1303520311</vt:i4>
  </property>
  <property fmtid="{D5CDD505-2E9C-101B-9397-08002B2CF9AE}" pid="8" name="eDOCS AutoSave">
    <vt:lpwstr/>
  </property>
</Properties>
</file>