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0" r:id="rId2"/>
    <p:sldId id="358" r:id="rId3"/>
    <p:sldId id="359" r:id="rId4"/>
    <p:sldId id="370" r:id="rId5"/>
    <p:sldId id="361" r:id="rId6"/>
    <p:sldId id="354" r:id="rId7"/>
    <p:sldId id="355" r:id="rId8"/>
    <p:sldId id="376" r:id="rId9"/>
    <p:sldId id="377" r:id="rId10"/>
    <p:sldId id="326" r:id="rId11"/>
    <p:sldId id="327" r:id="rId12"/>
    <p:sldId id="328" r:id="rId13"/>
    <p:sldId id="329" r:id="rId14"/>
    <p:sldId id="330" r:id="rId15"/>
    <p:sldId id="372" r:id="rId16"/>
    <p:sldId id="373" r:id="rId17"/>
    <p:sldId id="374" r:id="rId18"/>
    <p:sldId id="375" r:id="rId19"/>
    <p:sldId id="371" r:id="rId20"/>
    <p:sldId id="362" r:id="rId21"/>
    <p:sldId id="363" r:id="rId22"/>
    <p:sldId id="365" r:id="rId23"/>
    <p:sldId id="368" r:id="rId24"/>
    <p:sldId id="378" r:id="rId25"/>
  </p:sldIdLst>
  <p:sldSz cx="9144000" cy="6858000" type="screen4x3"/>
  <p:notesSz cx="7099300" cy="9398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Forecast%20Accuracy%202003%20to%202012\ForecastPerformance_2008to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61212392989691E-2"/>
          <c:y val="0.1399993620589095"/>
          <c:w val="0.91237670392007453"/>
          <c:h val="0.7859554990522018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542418084836198E-3"/>
                  <c:y val="-2.4720217264508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4A-4A21-A0F2-2C90DF5BBC05}"/>
                </c:ext>
              </c:extLst>
            </c:dLbl>
            <c:dLbl>
              <c:idx val="1"/>
              <c:layout>
                <c:manualLayout>
                  <c:x val="-2.2401433691756297E-3"/>
                  <c:y val="8.25853474044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4A-4A21-A0F2-2C90DF5BBC05}"/>
                </c:ext>
              </c:extLst>
            </c:dLbl>
            <c:dLbl>
              <c:idx val="2"/>
              <c:layout>
                <c:manualLayout>
                  <c:x val="-1.4647362628058601E-3"/>
                  <c:y val="3.5863681102362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4A-4A21-A0F2-2C90DF5BBC05}"/>
                </c:ext>
              </c:extLst>
            </c:dLbl>
            <c:dLbl>
              <c:idx val="3"/>
              <c:layout>
                <c:manualLayout>
                  <c:x val="-2.2401433691756297E-3"/>
                  <c:y val="-7.3848516331291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4A-4A21-A0F2-2C90DF5BBC05}"/>
                </c:ext>
              </c:extLst>
            </c:dLbl>
            <c:dLbl>
              <c:idx val="4"/>
              <c:layout>
                <c:manualLayout>
                  <c:x val="0"/>
                  <c:y val="-5.968394575678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4A-4A21-A0F2-2C90DF5BB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charts!$B$4:$B$8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7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4A-4A21-A0F2-2C90DF5BB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841088"/>
        <c:axId val="282842624"/>
      </c:barChart>
      <c:catAx>
        <c:axId val="2828410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82842624"/>
        <c:crosses val="autoZero"/>
        <c:auto val="1"/>
        <c:lblAlgn val="ctr"/>
        <c:lblOffset val="100"/>
        <c:noMultiLvlLbl val="0"/>
      </c:catAx>
      <c:valAx>
        <c:axId val="282842624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284108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Reality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9.4366524496937942E-2"/>
          <c:w val="0.91013656055089887"/>
          <c:h val="0.8315883366141748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542418084836202E-3"/>
                  <c:y val="-1.404609580052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37-400C-AEED-0BA53DFF1828}"/>
                </c:ext>
              </c:extLst>
            </c:dLbl>
            <c:dLbl>
              <c:idx val="1"/>
              <c:layout>
                <c:manualLayout>
                  <c:x val="0"/>
                  <c:y val="-1.290076370662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37-400C-AEED-0BA53DFF1828}"/>
                </c:ext>
              </c:extLst>
            </c:dLbl>
            <c:dLbl>
              <c:idx val="2"/>
              <c:layout>
                <c:manualLayout>
                  <c:x val="-1.4647362628058601E-3"/>
                  <c:y val="-5.0941874453193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37-400C-AEED-0BA53DFF1828}"/>
                </c:ext>
              </c:extLst>
            </c:dLbl>
            <c:dLbl>
              <c:idx val="3"/>
              <c:layout>
                <c:manualLayout>
                  <c:x val="-2.2401433691756306E-3"/>
                  <c:y val="-1.027837015164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7-400C-AEED-0BA53DFF1828}"/>
                </c:ext>
              </c:extLst>
            </c:dLbl>
            <c:dLbl>
              <c:idx val="4"/>
              <c:layout>
                <c:manualLayout>
                  <c:x val="-2.2401433691756306E-3"/>
                  <c:y val="-1.75424686497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37-400C-AEED-0BA53DFF18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charts!$C$4:$C$8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37-400C-AEED-0BA53DFF1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799936"/>
        <c:axId val="283801472"/>
      </c:barChart>
      <c:catAx>
        <c:axId val="2837999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801472"/>
        <c:crosses val="autoZero"/>
        <c:auto val="1"/>
        <c:lblAlgn val="ctr"/>
        <c:lblOffset val="100"/>
        <c:noMultiLvlLbl val="0"/>
      </c:catAx>
      <c:valAx>
        <c:axId val="283801472"/>
        <c:scaling>
          <c:orientation val="minMax"/>
          <c:max val="3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79993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Reality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488339495197507"/>
          <c:y val="0.1175146726450861"/>
          <c:w val="0.8922153548010795"/>
          <c:h val="0.8071093977836103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542418084836202E-3"/>
                  <c:y val="-1.404609580052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C1-4AEC-B31F-C0EA5DA93679}"/>
                </c:ext>
              </c:extLst>
            </c:dLbl>
            <c:dLbl>
              <c:idx val="1"/>
              <c:layout>
                <c:manualLayout>
                  <c:x val="0"/>
                  <c:y val="-1.290076370662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C1-4AEC-B31F-C0EA5DA93679}"/>
                </c:ext>
              </c:extLst>
            </c:dLbl>
            <c:dLbl>
              <c:idx val="2"/>
              <c:layout>
                <c:manualLayout>
                  <c:x val="-1.4647362628058601E-3"/>
                  <c:y val="-5.0941874453193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C1-4AEC-B31F-C0EA5DA93679}"/>
                </c:ext>
              </c:extLst>
            </c:dLbl>
            <c:dLbl>
              <c:idx val="3"/>
              <c:layout>
                <c:manualLayout>
                  <c:x val="-2.2401433691756306E-3"/>
                  <c:y val="-1.027837015164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C1-4AEC-B31F-C0EA5DA93679}"/>
                </c:ext>
              </c:extLst>
            </c:dLbl>
            <c:dLbl>
              <c:idx val="4"/>
              <c:layout>
                <c:manualLayout>
                  <c:x val="-2.2401433691756306E-3"/>
                  <c:y val="-1.75424686497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C1-4AEC-B31F-C0EA5DA936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charts!$C$4:$C$8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4C1-4AEC-B31F-C0EA5DA93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919872"/>
        <c:axId val="283921408"/>
      </c:barChart>
      <c:catAx>
        <c:axId val="28391987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921408"/>
        <c:crosses val="autoZero"/>
        <c:auto val="1"/>
        <c:lblAlgn val="ctr"/>
        <c:lblOffset val="100"/>
        <c:noMultiLvlLbl val="0"/>
      </c:catAx>
      <c:valAx>
        <c:axId val="283921408"/>
        <c:scaling>
          <c:orientation val="minMax"/>
          <c:max val="3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91987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June(t-1):</a:t>
            </a:r>
            <a:r>
              <a:rPr lang="en-US" baseline="0" dirty="0"/>
              <a:t> Predicted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2964679279838845"/>
          <c:w val="0.92180416875535831"/>
          <c:h val="0.782512109493988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154804027863E-3"/>
                  <c:y val="-9.2824362942367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DB-4CC9-B903-5610C1A3D58E}"/>
                </c:ext>
              </c:extLst>
            </c:dLbl>
            <c:dLbl>
              <c:idx val="1"/>
              <c:layout>
                <c:manualLayout>
                  <c:x val="-1.830424303883874E-3"/>
                  <c:y val="-5.2438210565322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DB-4CC9-B903-5610C1A3D58E}"/>
                </c:ext>
              </c:extLst>
            </c:dLbl>
            <c:dLbl>
              <c:idx val="2"/>
              <c:layout>
                <c:manualLayout>
                  <c:x val="-3.7048796319814926E-3"/>
                  <c:y val="-1.95617800379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DB-4CC9-B903-5610C1A3D58E}"/>
                </c:ext>
              </c:extLst>
            </c:dLbl>
            <c:dLbl>
              <c:idx val="3"/>
              <c:layout>
                <c:manualLayout>
                  <c:x val="-4.4802867383512612E-3"/>
                  <c:y val="-1.606540718868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DB-4CC9-B903-5610C1A3D58E}"/>
                </c:ext>
              </c:extLst>
            </c:dLbl>
            <c:dLbl>
              <c:idx val="4"/>
              <c:layout>
                <c:manualLayout>
                  <c:x val="-4.4802867383512612E-3"/>
                  <c:y val="-8.8621409303004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DB-4CC9-B903-5610C1A3D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charts!$A$21:$A$25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charts!$B$21:$B$25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DB-4CC9-B903-5610C1A3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945600"/>
        <c:axId val="283836800"/>
      </c:barChart>
      <c:catAx>
        <c:axId val="2839456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836800"/>
        <c:crosses val="autoZero"/>
        <c:auto val="1"/>
        <c:lblAlgn val="ctr"/>
        <c:lblOffset val="100"/>
        <c:noMultiLvlLbl val="0"/>
      </c:catAx>
      <c:valAx>
        <c:axId val="283836800"/>
        <c:scaling>
          <c:orientation val="minMax"/>
          <c:max val="3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94560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Reality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3198226523767861"/>
          <c:w val="0.91013656055089887"/>
          <c:h val="0.7939725958734325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542418084836202E-3"/>
                  <c:y val="-1.4046095800524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3C-4EFE-A22A-91AEC76D3240}"/>
                </c:ext>
              </c:extLst>
            </c:dLbl>
            <c:dLbl>
              <c:idx val="1"/>
              <c:layout>
                <c:manualLayout>
                  <c:x val="0"/>
                  <c:y val="-1.2900763706620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C-4EFE-A22A-91AEC76D3240}"/>
                </c:ext>
              </c:extLst>
            </c:dLbl>
            <c:dLbl>
              <c:idx val="2"/>
              <c:layout>
                <c:manualLayout>
                  <c:x val="-1.4647362628058601E-3"/>
                  <c:y val="-5.0941874453193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3C-4EFE-A22A-91AEC76D3240}"/>
                </c:ext>
              </c:extLst>
            </c:dLbl>
            <c:dLbl>
              <c:idx val="3"/>
              <c:layout>
                <c:manualLayout>
                  <c:x val="-2.2401433691756306E-3"/>
                  <c:y val="-1.0278370151647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3C-4EFE-A22A-91AEC76D3240}"/>
                </c:ext>
              </c:extLst>
            </c:dLbl>
            <c:dLbl>
              <c:idx val="4"/>
              <c:layout>
                <c:manualLayout>
                  <c:x val="-2.2401433691756306E-3"/>
                  <c:y val="-1.754246864975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3C-4EFE-A22A-91AEC76D3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charts!$C$4:$C$8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3C-4EFE-A22A-91AEC76D3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877760"/>
        <c:axId val="283879296"/>
      </c:barChart>
      <c:catAx>
        <c:axId val="28387776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879296"/>
        <c:crosses val="autoZero"/>
        <c:auto val="1"/>
        <c:lblAlgn val="ctr"/>
        <c:lblOffset val="100"/>
        <c:noMultiLvlLbl val="0"/>
      </c:catAx>
      <c:valAx>
        <c:axId val="283879296"/>
        <c:scaling>
          <c:orientation val="minMax"/>
          <c:max val="3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87776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December(t):</a:t>
            </a:r>
            <a:r>
              <a:rPr lang="en-US" baseline="0" dirty="0"/>
              <a:t> Predicted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2964679279838845"/>
          <c:w val="0.92180416875535831"/>
          <c:h val="0.7825121094939881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154804027863E-3"/>
                  <c:y val="-9.2824362942367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66-48DD-B5B3-F8C5355ACE4A}"/>
                </c:ext>
              </c:extLst>
            </c:dLbl>
            <c:dLbl>
              <c:idx val="1"/>
              <c:layout>
                <c:manualLayout>
                  <c:x val="-1.830424303883874E-3"/>
                  <c:y val="-5.24382105653224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66-48DD-B5B3-F8C5355ACE4A}"/>
                </c:ext>
              </c:extLst>
            </c:dLbl>
            <c:dLbl>
              <c:idx val="2"/>
              <c:layout>
                <c:manualLayout>
                  <c:x val="-1.4647362628058601E-3"/>
                  <c:y val="-1.95617800379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66-48DD-B5B3-F8C5355ACE4A}"/>
                </c:ext>
              </c:extLst>
            </c:dLbl>
            <c:dLbl>
              <c:idx val="3"/>
              <c:layout>
                <c:manualLayout>
                  <c:x val="0"/>
                  <c:y val="-1.02783701516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66-48DD-B5B3-F8C5355ACE4A}"/>
                </c:ext>
              </c:extLst>
            </c:dLbl>
            <c:dLbl>
              <c:idx val="4"/>
              <c:layout>
                <c:manualLayout>
                  <c:x val="0"/>
                  <c:y val="-2.043621500437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66-48DD-B5B3-F8C5355ACE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charts!$A$21:$A$25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charts!$E$21:$E$25</c:f>
              <c:numCache>
                <c:formatCode>General</c:formatCode>
                <c:ptCount val="5"/>
                <c:pt idx="0">
                  <c:v>3</c:v>
                </c:pt>
                <c:pt idx="1">
                  <c:v>24</c:v>
                </c:pt>
                <c:pt idx="2">
                  <c:v>1</c:v>
                </c:pt>
                <c:pt idx="3">
                  <c:v>3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66-48DD-B5B3-F8C5355A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977216"/>
        <c:axId val="283978752"/>
      </c:barChart>
      <c:catAx>
        <c:axId val="28397721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978752"/>
        <c:crosses val="autoZero"/>
        <c:auto val="1"/>
        <c:lblAlgn val="ctr"/>
        <c:lblOffset val="100"/>
        <c:noMultiLvlLbl val="0"/>
      </c:catAx>
      <c:valAx>
        <c:axId val="283978752"/>
        <c:scaling>
          <c:orientation val="minMax"/>
          <c:max val="3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97721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April(t-1):</a:t>
            </a:r>
            <a:r>
              <a:rPr lang="en-US" baseline="0" dirty="0"/>
              <a:t> Predicted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236944600674916"/>
          <c:w val="0.92180416875535853"/>
          <c:h val="0.7884645669291335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154804027863E-3"/>
                  <c:y val="-9.282436294236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8A-4CBC-93F6-4BD4F9112785}"/>
                </c:ext>
              </c:extLst>
            </c:dLbl>
            <c:dLbl>
              <c:idx val="1"/>
              <c:layout>
                <c:manualLayout>
                  <c:x val="-1.8304243038838733E-3"/>
                  <c:y val="-5.2438210565322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8A-4CBC-93F6-4BD4F9112785}"/>
                </c:ext>
              </c:extLst>
            </c:dLbl>
            <c:dLbl>
              <c:idx val="2"/>
              <c:layout>
                <c:manualLayout>
                  <c:x val="-1.4647362628058601E-3"/>
                  <c:y val="7.881784959171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8A-4CBC-93F6-4BD4F9112785}"/>
                </c:ext>
              </c:extLst>
            </c:dLbl>
            <c:dLbl>
              <c:idx val="3"/>
              <c:layout>
                <c:manualLayout>
                  <c:x val="-2.2401433691756297E-3"/>
                  <c:y val="-2.1852444225721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8A-4CBC-93F6-4BD4F9112785}"/>
                </c:ext>
              </c:extLst>
            </c:dLbl>
            <c:dLbl>
              <c:idx val="4"/>
              <c:layout>
                <c:manualLayout>
                  <c:x val="0"/>
                  <c:y val="-5.9686224117818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8A-4CBC-93F6-4BD4F91127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charts!$A$13:$A$17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charts!$B$13:$B$17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8A-4CBC-93F6-4BD4F9112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751744"/>
        <c:axId val="282753280"/>
      </c:barChart>
      <c:catAx>
        <c:axId val="2827517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753280"/>
        <c:crosses val="autoZero"/>
        <c:auto val="1"/>
        <c:lblAlgn val="ctr"/>
        <c:lblOffset val="100"/>
        <c:noMultiLvlLbl val="0"/>
      </c:catAx>
      <c:valAx>
        <c:axId val="282753280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75174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Reality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399993620589095"/>
          <c:w val="0.91237670392007453"/>
          <c:h val="0.7859554990522018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542418084836198E-3"/>
                  <c:y val="-2.4720217264508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99-4824-982D-594B75A64A36}"/>
                </c:ext>
              </c:extLst>
            </c:dLbl>
            <c:dLbl>
              <c:idx val="1"/>
              <c:layout>
                <c:manualLayout>
                  <c:x val="-2.2401433691756297E-3"/>
                  <c:y val="8.25853474044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99-4824-982D-594B75A64A36}"/>
                </c:ext>
              </c:extLst>
            </c:dLbl>
            <c:dLbl>
              <c:idx val="2"/>
              <c:layout>
                <c:manualLayout>
                  <c:x val="-1.4647362628058601E-3"/>
                  <c:y val="3.5863681102362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99-4824-982D-594B75A64A36}"/>
                </c:ext>
              </c:extLst>
            </c:dLbl>
            <c:dLbl>
              <c:idx val="3"/>
              <c:layout>
                <c:manualLayout>
                  <c:x val="-2.2401433691756297E-3"/>
                  <c:y val="-7.3848516331291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99-4824-982D-594B75A64A36}"/>
                </c:ext>
              </c:extLst>
            </c:dLbl>
            <c:dLbl>
              <c:idx val="4"/>
              <c:layout>
                <c:manualLayout>
                  <c:x val="0"/>
                  <c:y val="-5.9683945756780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99-4824-982D-594B75A64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charts!$B$4:$B$8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7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99-4824-982D-594B75A64A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18848"/>
        <c:axId val="283520384"/>
      </c:barChart>
      <c:catAx>
        <c:axId val="2835188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83520384"/>
        <c:crosses val="autoZero"/>
        <c:auto val="1"/>
        <c:lblAlgn val="ctr"/>
        <c:lblOffset val="100"/>
        <c:noMultiLvlLbl val="0"/>
      </c:catAx>
      <c:valAx>
        <c:axId val="283520384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3518848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Reality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399993620589095"/>
          <c:w val="0.91237670392007453"/>
          <c:h val="0.7859554990522018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3260449298676375E-3"/>
                  <c:y val="9.1020523476232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B6-4CF9-9663-CBF6BAFB383E}"/>
                </c:ext>
              </c:extLst>
            </c:dLbl>
            <c:dLbl>
              <c:idx val="1"/>
              <c:layout>
                <c:manualLayout>
                  <c:x val="-2.2401433691756297E-3"/>
                  <c:y val="8.25853474044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B6-4CF9-9663-CBF6BAFB383E}"/>
                </c:ext>
              </c:extLst>
            </c:dLbl>
            <c:dLbl>
              <c:idx val="2"/>
              <c:layout>
                <c:manualLayout>
                  <c:x val="-1.4647362628058601E-3"/>
                  <c:y val="-2.20066892680081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B6-4CF9-9663-CBF6BAFB383E}"/>
                </c:ext>
              </c:extLst>
            </c:dLbl>
            <c:dLbl>
              <c:idx val="3"/>
              <c:layout>
                <c:manualLayout>
                  <c:x val="0"/>
                  <c:y val="7.0827409594634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B6-4CF9-9663-CBF6BAFB383E}"/>
                </c:ext>
              </c:extLst>
            </c:dLbl>
            <c:dLbl>
              <c:idx val="4"/>
              <c:layout>
                <c:manualLayout>
                  <c:x val="2.2401433691756297E-3"/>
                  <c:y val="-3.0748760571595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B6-4CF9-9663-CBF6BAFB3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charts!$B$4:$B$8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7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B6-4CF9-9663-CBF6BAFB3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540864"/>
        <c:axId val="282932352"/>
      </c:barChart>
      <c:catAx>
        <c:axId val="28354086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82932352"/>
        <c:crosses val="autoZero"/>
        <c:auto val="1"/>
        <c:lblAlgn val="ctr"/>
        <c:lblOffset val="100"/>
        <c:noMultiLvlLbl val="0"/>
      </c:catAx>
      <c:valAx>
        <c:axId val="282932352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354086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September(t-1):</a:t>
            </a:r>
            <a:r>
              <a:rPr lang="en-US" baseline="0" dirty="0"/>
              <a:t> Predicted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2964679279838845"/>
          <c:w val="0.92180416875535853"/>
          <c:h val="0.782512109493988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154804027863E-3"/>
                  <c:y val="-9.282436294236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30-490A-89FA-E33D315EAB0E}"/>
                </c:ext>
              </c:extLst>
            </c:dLbl>
            <c:dLbl>
              <c:idx val="1"/>
              <c:layout>
                <c:manualLayout>
                  <c:x val="-1.8304243038838733E-3"/>
                  <c:y val="-5.2438210565322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30-490A-89FA-E33D315EAB0E}"/>
                </c:ext>
              </c:extLst>
            </c:dLbl>
            <c:dLbl>
              <c:idx val="2"/>
              <c:layout>
                <c:manualLayout>
                  <c:x val="-3.7048796319814909E-3"/>
                  <c:y val="-5.0941874453193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30-490A-89FA-E33D315EAB0E}"/>
                </c:ext>
              </c:extLst>
            </c:dLbl>
            <c:dLbl>
              <c:idx val="3"/>
              <c:layout>
                <c:manualLayout>
                  <c:x val="-4.4802867383512595E-3"/>
                  <c:y val="-1.5978145960920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30-490A-89FA-E33D315EAB0E}"/>
                </c:ext>
              </c:extLst>
            </c:dLbl>
            <c:dLbl>
              <c:idx val="4"/>
              <c:layout>
                <c:manualLayout>
                  <c:x val="-2.2401433691756297E-3"/>
                  <c:y val="-5.9683945756780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30-490A-89FA-E33D315EA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charts!$A$13:$A$17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charts!$C$13:$C$17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9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30-490A-89FA-E33D315EA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948352"/>
        <c:axId val="282949888"/>
      </c:barChart>
      <c:catAx>
        <c:axId val="28294835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949888"/>
        <c:crosses val="autoZero"/>
        <c:auto val="1"/>
        <c:lblAlgn val="ctr"/>
        <c:lblOffset val="100"/>
        <c:noMultiLvlLbl val="0"/>
      </c:catAx>
      <c:valAx>
        <c:axId val="282949888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2948352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Reality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399993620589095"/>
          <c:w val="0.91237670392007453"/>
          <c:h val="0.7859554990522018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1542418084836198E-3"/>
                  <c:y val="-2.4720217264508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A3-40D5-BDA1-E40EC6FAF556}"/>
                </c:ext>
              </c:extLst>
            </c:dLbl>
            <c:dLbl>
              <c:idx val="1"/>
              <c:layout>
                <c:manualLayout>
                  <c:x val="-2.2401433691756297E-3"/>
                  <c:y val="8.25853474044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A3-40D5-BDA1-E40EC6FAF556}"/>
                </c:ext>
              </c:extLst>
            </c:dLbl>
            <c:dLbl>
              <c:idx val="2"/>
              <c:layout>
                <c:manualLayout>
                  <c:x val="3.0155504755453983E-3"/>
                  <c:y val="-1.3774743000874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A3-40D5-BDA1-E40EC6FAF556}"/>
                </c:ext>
              </c:extLst>
            </c:dLbl>
            <c:dLbl>
              <c:idx val="3"/>
              <c:layout>
                <c:manualLayout>
                  <c:x val="-2.2401433691756297E-3"/>
                  <c:y val="-1.02783701516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A3-40D5-BDA1-E40EC6FAF556}"/>
                </c:ext>
              </c:extLst>
            </c:dLbl>
            <c:dLbl>
              <c:idx val="4"/>
              <c:layout>
                <c:manualLayout>
                  <c:x val="0"/>
                  <c:y val="-3.0748760571595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A3-40D5-BDA1-E40EC6FAF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charts!$B$4:$B$8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7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A3-40D5-BDA1-E40EC6FAF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74176"/>
        <c:axId val="283488256"/>
      </c:barChart>
      <c:catAx>
        <c:axId val="28347417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83488256"/>
        <c:crosses val="autoZero"/>
        <c:auto val="1"/>
        <c:lblAlgn val="ctr"/>
        <c:lblOffset val="100"/>
        <c:noMultiLvlLbl val="0"/>
      </c:catAx>
      <c:valAx>
        <c:axId val="283488256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3474176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April(t):</a:t>
            </a:r>
            <a:r>
              <a:rPr lang="en-US" baseline="0" dirty="0"/>
              <a:t> Predicted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2964679279838845"/>
          <c:w val="0.92180416875535853"/>
          <c:h val="0.782512109493988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154804027863E-3"/>
                  <c:y val="-9.282436294236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D7-408D-A5C5-0E7135974BD8}"/>
                </c:ext>
              </c:extLst>
            </c:dLbl>
            <c:dLbl>
              <c:idx val="1"/>
              <c:layout>
                <c:manualLayout>
                  <c:x val="-1.8304243038838733E-3"/>
                  <c:y val="-5.2438210565322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7-408D-A5C5-0E7135974BD8}"/>
                </c:ext>
              </c:extLst>
            </c:dLbl>
            <c:dLbl>
              <c:idx val="2"/>
              <c:layout>
                <c:manualLayout>
                  <c:x val="-3.7048796319814909E-3"/>
                  <c:y val="-5.0941874453192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7-408D-A5C5-0E7135974BD8}"/>
                </c:ext>
              </c:extLst>
            </c:dLbl>
            <c:dLbl>
              <c:idx val="3"/>
              <c:layout>
                <c:manualLayout>
                  <c:x val="0"/>
                  <c:y val="-1.606563502478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7-408D-A5C5-0E7135974BD8}"/>
                </c:ext>
              </c:extLst>
            </c:dLbl>
            <c:dLbl>
              <c:idx val="4"/>
              <c:layout>
                <c:manualLayout>
                  <c:x val="0"/>
                  <c:y val="-1.1755659448818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D7-408D-A5C5-0E7135974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charts!$A$13:$A$17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charts!$D$13:$D$17</c:f>
              <c:numCache>
                <c:formatCode>General</c:formatCode>
                <c:ptCount val="5"/>
                <c:pt idx="0">
                  <c:v>0</c:v>
                </c:pt>
                <c:pt idx="1">
                  <c:v>54</c:v>
                </c:pt>
                <c:pt idx="2">
                  <c:v>7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0D7-408D-A5C5-0E7135974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99904"/>
        <c:axId val="283583616"/>
      </c:barChart>
      <c:catAx>
        <c:axId val="2834999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583616"/>
        <c:crosses val="autoZero"/>
        <c:auto val="1"/>
        <c:lblAlgn val="ctr"/>
        <c:lblOffset val="100"/>
        <c:noMultiLvlLbl val="0"/>
      </c:catAx>
      <c:valAx>
        <c:axId val="283583616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49990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Reality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399993620589095"/>
          <c:w val="0.91237670392007453"/>
          <c:h val="0.7859554990522018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851776592361E-3"/>
                  <c:y val="4.2149679206765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D85-4341-958D-E242C9FB17E2}"/>
                </c:ext>
              </c:extLst>
            </c:dLbl>
            <c:dLbl>
              <c:idx val="1"/>
              <c:layout>
                <c:manualLayout>
                  <c:x val="-2.2401433691756297E-3"/>
                  <c:y val="8.258534740449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85-4341-958D-E242C9FB17E2}"/>
                </c:ext>
              </c:extLst>
            </c:dLbl>
            <c:dLbl>
              <c:idx val="2"/>
              <c:layout>
                <c:manualLayout>
                  <c:x val="-1.4647362628058601E-3"/>
                  <c:y val="6.92849591717701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85-4341-958D-E242C9FB17E2}"/>
                </c:ext>
              </c:extLst>
            </c:dLbl>
            <c:dLbl>
              <c:idx val="3"/>
              <c:layout>
                <c:manualLayout>
                  <c:x val="-2.2401433691756297E-3"/>
                  <c:y val="1.2957039224263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85-4341-958D-E242C9FB17E2}"/>
                </c:ext>
              </c:extLst>
            </c:dLbl>
            <c:dLbl>
              <c:idx val="4"/>
              <c:layout>
                <c:manualLayout>
                  <c:x val="-2.2401433691756297E-3"/>
                  <c:y val="-5.9683945756780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85-4341-958D-E242C9FB1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charts!$A$4:$A$8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charts!$B$4:$B$8</c:f>
              <c:numCache>
                <c:formatCode>General</c:formatCode>
                <c:ptCount val="5"/>
                <c:pt idx="0">
                  <c:v>13</c:v>
                </c:pt>
                <c:pt idx="1">
                  <c:v>49</c:v>
                </c:pt>
                <c:pt idx="2">
                  <c:v>7</c:v>
                </c:pt>
                <c:pt idx="3">
                  <c:v>4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D85-4341-958D-E242C9FB1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616384"/>
        <c:axId val="283617920"/>
      </c:barChart>
      <c:catAx>
        <c:axId val="283616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crossAx val="283617920"/>
        <c:crosses val="autoZero"/>
        <c:auto val="1"/>
        <c:lblAlgn val="ctr"/>
        <c:lblOffset val="100"/>
        <c:noMultiLvlLbl val="0"/>
      </c:catAx>
      <c:valAx>
        <c:axId val="283617920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3616384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September(t):</a:t>
            </a:r>
            <a:r>
              <a:rPr lang="en-US" baseline="0" dirty="0"/>
              <a:t> Predicted</a:t>
            </a:r>
            <a:endParaRPr lang="en-US" dirty="0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7961212392989691E-2"/>
          <c:y val="0.12964679279838845"/>
          <c:w val="0.92180416875535853"/>
          <c:h val="0.7825121094939884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rgbClr val="EBCA21"/>
                </a:gs>
                <a:gs pos="100000">
                  <a:srgbClr val="CCD8EF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3943154804027863E-3"/>
                  <c:y val="-9.282436294236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71-43E9-BED5-C42BC0E6351C}"/>
                </c:ext>
              </c:extLst>
            </c:dLbl>
            <c:dLbl>
              <c:idx val="1"/>
              <c:layout>
                <c:manualLayout>
                  <c:x val="2.6498955775689378E-3"/>
                  <c:y val="7.8667933435403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71-43E9-BED5-C42BC0E6351C}"/>
                </c:ext>
              </c:extLst>
            </c:dLbl>
            <c:dLbl>
              <c:idx val="2"/>
              <c:layout>
                <c:manualLayout>
                  <c:x val="-3.7048796319814909E-3"/>
                  <c:y val="-7.9877059638379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71-43E9-BED5-C42BC0E6351C}"/>
                </c:ext>
              </c:extLst>
            </c:dLbl>
            <c:dLbl>
              <c:idx val="3"/>
              <c:layout>
                <c:manualLayout>
                  <c:x val="-4.4802867383512595E-3"/>
                  <c:y val="-1.597814596092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71-43E9-BED5-C42BC0E6351C}"/>
                </c:ext>
              </c:extLst>
            </c:dLbl>
            <c:dLbl>
              <c:idx val="4"/>
              <c:layout>
                <c:manualLayout>
                  <c:x val="-2.2401433691756297E-3"/>
                  <c:y val="-1.81357538641003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71-43E9-BED5-C42BC0E635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charts!$A$13:$A$17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charts!$E$13:$E$17</c:f>
              <c:numCache>
                <c:formatCode>General</c:formatCode>
                <c:ptCount val="5"/>
                <c:pt idx="0">
                  <c:v>4</c:v>
                </c:pt>
                <c:pt idx="1">
                  <c:v>57</c:v>
                </c:pt>
                <c:pt idx="2">
                  <c:v>7</c:v>
                </c:pt>
                <c:pt idx="3">
                  <c:v>3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71-43E9-BED5-C42BC0E63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654400"/>
        <c:axId val="283680768"/>
      </c:barChart>
      <c:catAx>
        <c:axId val="283654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680768"/>
        <c:crosses val="autoZero"/>
        <c:auto val="1"/>
        <c:lblAlgn val="ctr"/>
        <c:lblOffset val="100"/>
        <c:noMultiLvlLbl val="0"/>
      </c:catAx>
      <c:valAx>
        <c:axId val="283680768"/>
        <c:scaling>
          <c:orientation val="minMax"/>
          <c:max val="60"/>
        </c:scaling>
        <c:delete val="0"/>
        <c:axPos val="l"/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3654400"/>
        <c:crosses val="autoZero"/>
        <c:crossBetween val="between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B1355-D6A5-4CE2-A888-35AB5756E74D}" type="datetimeFigureOut">
              <a:rPr lang="en-US" smtClean="0"/>
              <a:pPr/>
              <a:t>3/20/2019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64050"/>
            <a:ext cx="5680075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5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26513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2C81-4D54-4927-B6CF-9A95148273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7FF40-8BD7-4010-96C3-485AF8ECCE3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87A6-D69F-4445-BCB0-FFA8C985B3F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29289-350B-4AA8-99C6-64E4FE45B7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32C54-29A6-4B7D-8800-7AE1CA4FB1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2655-F1CD-4901-A56E-503043B0E4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A5AF0-F673-4EAF-9FFA-7D94CC48A5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E922A-E08E-4120-A9F4-67AE8A761EC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2FB01-A47D-4036-AB53-0749BD13DB3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A9FD4-AD78-4CF7-ABD0-5BAFC9B87D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3608-64DA-48C7-A0D2-9108B4C011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A7137-EF28-47DB-8B9D-91D95EC7946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4E8778-9F94-41D7-9280-D721623DA50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businesscycle.com/ecri-news-events/news-details/economic-cycle-research-ecri-crude-oil-price-volatility-the-greater-moderation-1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Fail Again? Fail Better?</a:t>
            </a:r>
            <a:br>
              <a:rPr lang="en-US" sz="2800" dirty="0"/>
            </a:br>
            <a:r>
              <a:rPr lang="en-US" sz="2800" dirty="0"/>
              <a:t>On the Inability to Forecast Recessions</a:t>
            </a:r>
          </a:p>
        </p:txBody>
      </p:sp>
      <p:pic>
        <p:nvPicPr>
          <p:cNvPr id="2051" name="Picture 3" descr="C:\Users\PLoungani\Pictures\forecast god know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778" y="1905000"/>
            <a:ext cx="403860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2" descr="C:\Users\PLoungani\Pictures\look out the window forecast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5624" y="1895383"/>
            <a:ext cx="4038600" cy="3962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Number of “recessions”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in a sample of 77 countries, 2008-12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52600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452569"/>
              </p:ext>
            </p:extLst>
          </p:nvPr>
        </p:nvGraphicFramePr>
        <p:xfrm>
          <a:off x="914400" y="1983346"/>
          <a:ext cx="73152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Number of recessions predicted by April of the previous yea</a:t>
            </a:r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0584"/>
              </p:ext>
            </p:extLst>
          </p:nvPr>
        </p:nvGraphicFramePr>
        <p:xfrm>
          <a:off x="4572000" y="2133601"/>
          <a:ext cx="41910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517143"/>
              </p:ext>
            </p:extLst>
          </p:nvPr>
        </p:nvGraphicFramePr>
        <p:xfrm>
          <a:off x="162616" y="2034861"/>
          <a:ext cx="3875984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310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8820"/>
            <a:ext cx="868680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Number of recessions predicted by September of the previous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29294"/>
              </p:ext>
            </p:extLst>
          </p:nvPr>
        </p:nvGraphicFramePr>
        <p:xfrm>
          <a:off x="162616" y="2034861"/>
          <a:ext cx="4180784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52886"/>
              </p:ext>
            </p:extLst>
          </p:nvPr>
        </p:nvGraphicFramePr>
        <p:xfrm>
          <a:off x="4551736" y="2071567"/>
          <a:ext cx="42519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900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Number of recessions predicted by April of the year in which the recession occurred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16986"/>
              </p:ext>
            </p:extLst>
          </p:nvPr>
        </p:nvGraphicFramePr>
        <p:xfrm>
          <a:off x="162616" y="2034861"/>
          <a:ext cx="42519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296663"/>
              </p:ext>
            </p:extLst>
          </p:nvPr>
        </p:nvGraphicFramePr>
        <p:xfrm>
          <a:off x="4551736" y="2057399"/>
          <a:ext cx="4251960" cy="436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0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Number of recessions predicted by September of the year of the recession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80949"/>
              </p:ext>
            </p:extLst>
          </p:nvPr>
        </p:nvGraphicFramePr>
        <p:xfrm>
          <a:off x="162616" y="1905000"/>
          <a:ext cx="4251960" cy="45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610187"/>
              </p:ext>
            </p:extLst>
          </p:nvPr>
        </p:nvGraphicFramePr>
        <p:xfrm>
          <a:off x="4688896" y="1981200"/>
          <a:ext cx="425196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9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Number of recessions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in OECD Sample (28 countries)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90199"/>
              </p:ext>
            </p:extLst>
          </p:nvPr>
        </p:nvGraphicFramePr>
        <p:xfrm>
          <a:off x="1371600" y="1920146"/>
          <a:ext cx="62484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Number of recessions predicted by June of the previous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348064"/>
              </p:ext>
            </p:extLst>
          </p:nvPr>
        </p:nvGraphicFramePr>
        <p:xfrm>
          <a:off x="162616" y="1920146"/>
          <a:ext cx="42519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42348"/>
              </p:ext>
            </p:extLst>
          </p:nvPr>
        </p:nvGraphicFramePr>
        <p:xfrm>
          <a:off x="4572000" y="1828800"/>
          <a:ext cx="4267200" cy="455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69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Time’s up! Number of recessions predicted by December of the year of the recession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2211"/>
              </p:ext>
            </p:extLst>
          </p:nvPr>
        </p:nvGraphicFramePr>
        <p:xfrm>
          <a:off x="162616" y="1920146"/>
          <a:ext cx="425196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565263"/>
              </p:ext>
            </p:extLst>
          </p:nvPr>
        </p:nvGraphicFramePr>
        <p:xfrm>
          <a:off x="4688896" y="1981415"/>
          <a:ext cx="3997904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01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/>
              <a:t>Forecasts eventually </a:t>
            </a:r>
            <a:br>
              <a:rPr lang="en-US" sz="3600" dirty="0"/>
            </a:br>
            <a:r>
              <a:rPr lang="en-US" sz="3600" dirty="0"/>
              <a:t>catch up with reality</a:t>
            </a:r>
          </a:p>
        </p:txBody>
      </p:sp>
      <p:pic>
        <p:nvPicPr>
          <p:cNvPr id="4098" name="Picture 2" descr="C:\Users\PLoungani\Pictures\look out the window foreca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676400"/>
            <a:ext cx="4038600" cy="43011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The “coin toss” criticism of these findings</a:t>
            </a:r>
          </a:p>
        </p:txBody>
      </p:sp>
      <p:pic>
        <p:nvPicPr>
          <p:cNvPr id="5122" name="Picture 2" descr="C:\Users\PLoungani\Pictures\economic_foreca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077200" cy="3200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9600" y="5486400"/>
            <a:ext cx="8077200" cy="121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Wouldn’t an ex post assessment of a “coin toss” experiment similarly make forecasters look bad?</a:t>
            </a:r>
          </a:p>
          <a:p>
            <a:r>
              <a:rPr lang="en-US" sz="1600" dirty="0"/>
              <a:t>Sure, but if real GDP growth is a “coin toss”, why do we invest so much effort in forecasting it?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/>
              <a:t>We didn’t see this recession coming </a:t>
            </a:r>
            <a:r>
              <a:rPr lang="en-US" sz="4000" dirty="0"/>
              <a:t>…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81000" y="1219200"/>
            <a:ext cx="8382000" cy="5181600"/>
            <a:chOff x="0" y="768"/>
            <a:chExt cx="5760" cy="3552"/>
          </a:xfrm>
        </p:grpSpPr>
        <p:sp>
          <p:nvSpPr>
            <p:cNvPr id="3080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768"/>
              <a:ext cx="5760" cy="3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52" y="887"/>
              <a:ext cx="5382" cy="2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352" y="977"/>
              <a:ext cx="5408" cy="28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381" y="1013"/>
              <a:ext cx="300" cy="1139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741" y="1066"/>
              <a:ext cx="298" cy="1086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099" y="1169"/>
              <a:ext cx="299" cy="983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458" y="1254"/>
              <a:ext cx="299" cy="898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816" y="1342"/>
              <a:ext cx="300" cy="810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2176" y="1420"/>
              <a:ext cx="298" cy="732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2534" y="1529"/>
              <a:ext cx="299" cy="623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2893" y="1545"/>
              <a:ext cx="299" cy="607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3251" y="1563"/>
              <a:ext cx="300" cy="589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3611" y="2139"/>
              <a:ext cx="298" cy="13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3969" y="2152"/>
              <a:ext cx="299" cy="257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4328" y="2152"/>
              <a:ext cx="299" cy="554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4686" y="2152"/>
              <a:ext cx="300" cy="742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5045" y="2152"/>
              <a:ext cx="299" cy="883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5404" y="2152"/>
              <a:ext cx="299" cy="1190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>
              <a:off x="352" y="887"/>
              <a:ext cx="0" cy="29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>
              <a:off x="352" y="3839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>
              <a:off x="352" y="3417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>
              <a:off x="352" y="2996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352" y="2574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352" y="2152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352" y="1730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352" y="1308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7" name="Line 35"/>
            <p:cNvSpPr>
              <a:spLocks noChangeShapeType="1"/>
            </p:cNvSpPr>
            <p:nvPr/>
          </p:nvSpPr>
          <p:spPr bwMode="auto">
            <a:xfrm>
              <a:off x="352" y="887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>
              <a:off x="352" y="2152"/>
              <a:ext cx="538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V="1">
              <a:off x="352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V="1">
              <a:off x="711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flipV="1">
              <a:off x="1070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 flipV="1">
              <a:off x="1429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 flipV="1">
              <a:off x="1787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 flipV="1">
              <a:off x="2146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5" name="Line 43"/>
            <p:cNvSpPr>
              <a:spLocks noChangeShapeType="1"/>
            </p:cNvSpPr>
            <p:nvPr/>
          </p:nvSpPr>
          <p:spPr bwMode="auto">
            <a:xfrm flipV="1">
              <a:off x="2505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6" name="Line 44"/>
            <p:cNvSpPr>
              <a:spLocks noChangeShapeType="1"/>
            </p:cNvSpPr>
            <p:nvPr/>
          </p:nvSpPr>
          <p:spPr bwMode="auto">
            <a:xfrm flipV="1">
              <a:off x="2864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 flipV="1">
              <a:off x="3222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V="1">
              <a:off x="3581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V="1">
              <a:off x="3939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 flipV="1">
              <a:off x="4299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 flipV="1">
              <a:off x="4657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 flipV="1">
              <a:off x="5016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 flipV="1">
              <a:off x="5374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4" name="Line 52"/>
            <p:cNvSpPr>
              <a:spLocks noChangeShapeType="1"/>
            </p:cNvSpPr>
            <p:nvPr/>
          </p:nvSpPr>
          <p:spPr bwMode="auto">
            <a:xfrm flipV="1">
              <a:off x="5734" y="2119"/>
              <a:ext cx="0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101" y="3778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-4.0</a:t>
              </a:r>
              <a:endParaRPr lang="en-US" dirty="0"/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101" y="3356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-3.0</a:t>
              </a:r>
              <a:endParaRPr lang="en-US" dirty="0"/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101" y="2935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-2.0</a:t>
              </a:r>
              <a:endParaRPr lang="en-US" dirty="0"/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101" y="2513"/>
              <a:ext cx="1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-1.0</a:t>
              </a:r>
              <a:endParaRPr lang="en-US" dirty="0"/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138" y="2090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0.0</a:t>
              </a:r>
              <a:endParaRPr lang="en-US" dirty="0"/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138" y="166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1.0</a:t>
              </a:r>
              <a:endParaRPr lang="en-US" dirty="0"/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138" y="1247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2.0</a:t>
              </a:r>
              <a:endParaRPr lang="en-US" dirty="0"/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138" y="825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3.0</a:t>
              </a:r>
              <a:endParaRPr lang="en-US" dirty="0"/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 rot="16200000">
              <a:off x="360" y="3968"/>
              <a:ext cx="31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Jan-08</a:t>
              </a:r>
              <a:endParaRPr lang="en-US" dirty="0"/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 rot="16200000">
              <a:off x="714" y="3971"/>
              <a:ext cx="33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Feb-08</a:t>
              </a:r>
              <a:endParaRPr lang="en-US" dirty="0"/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 rot="16200000">
              <a:off x="1073" y="3973"/>
              <a:ext cx="33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Mar-08</a:t>
              </a:r>
              <a:endParaRPr lang="en-US" dirty="0"/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 rot="16200000">
              <a:off x="1442" y="3964"/>
              <a:ext cx="3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Apr-08</a:t>
              </a:r>
              <a:endParaRPr lang="en-US" dirty="0"/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 rot="16200000">
              <a:off x="1784" y="3977"/>
              <a:ext cx="34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May-08</a:t>
              </a:r>
              <a:endParaRPr lang="en-US" dirty="0"/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 rot="16200000">
              <a:off x="2158" y="3968"/>
              <a:ext cx="31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Jun-08</a:t>
              </a:r>
              <a:endParaRPr lang="en-US" dirty="0"/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 rot="16200000">
              <a:off x="2535" y="3951"/>
              <a:ext cx="2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Jul-08</a:t>
              </a:r>
              <a:endParaRPr lang="en-US" dirty="0"/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 rot="16200000">
              <a:off x="2868" y="3974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Aug-08</a:t>
              </a:r>
              <a:endParaRPr lang="en-US" dirty="0"/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 rot="16200000">
              <a:off x="3227" y="3974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Sep-08</a:t>
              </a:r>
              <a:endParaRPr lang="en-US" dirty="0"/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 rot="16200000">
              <a:off x="3596" y="3965"/>
              <a:ext cx="313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Oct-08</a:t>
              </a:r>
              <a:endParaRPr lang="en-US" dirty="0"/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 rot="16200000">
              <a:off x="3945" y="3971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Nov-08</a:t>
              </a:r>
              <a:endParaRPr lang="en-US" dirty="0"/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 rot="16200000">
              <a:off x="4303" y="3971"/>
              <a:ext cx="33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Dec-08</a:t>
              </a:r>
              <a:endParaRPr lang="en-US" dirty="0"/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 rot="16200000">
              <a:off x="4670" y="3965"/>
              <a:ext cx="31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Jan-09</a:t>
              </a:r>
              <a:endParaRPr lang="en-US" dirty="0"/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 rot="16200000">
              <a:off x="5022" y="3968"/>
              <a:ext cx="33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Feb-09</a:t>
              </a:r>
              <a:endParaRPr lang="en-US" dirty="0"/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 rot="16200000">
              <a:off x="5382" y="3970"/>
              <a:ext cx="33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Mar-09</a:t>
              </a:r>
              <a:endParaRPr lang="en-US" dirty="0"/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2738" y="1040"/>
              <a:ext cx="255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Consensus Forecast </a:t>
              </a:r>
            </a:p>
            <a:p>
              <a:r>
                <a:rPr lang="en-US" sz="1500" dirty="0">
                  <a:solidFill>
                    <a:srgbClr val="000000"/>
                  </a:solidFill>
                </a:rPr>
                <a:t>for U.S. Real GDP Growth in 2009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Loungani\Pictures\forecast cri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8077200" cy="381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Explanations for failure to predict recessions: Lack of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5867400"/>
            <a:ext cx="8077200" cy="83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/>
              <a:t>Many turning points occur for reasons that are difficult to predict (e.g. geopolitical events or political turmoil)</a:t>
            </a:r>
          </a:p>
          <a:p>
            <a:r>
              <a:rPr lang="en-US" sz="1600" dirty="0"/>
              <a:t>Macro models are “too linear” to capture outlier events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26" y="1905000"/>
            <a:ext cx="7666074" cy="3200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Explanations for failure to predict recessions: Lack of incentives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9600" y="5867400"/>
            <a:ext cx="8077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600" dirty="0"/>
              <a:t>	There are few incentives for producing an "outlier" GDP forecast. Reputational loss from incorrectly calling a recession may exceed benefits from correctly calling one.</a:t>
            </a:r>
          </a:p>
          <a:p>
            <a:pPr>
              <a:buNone/>
            </a:pPr>
            <a:r>
              <a:rPr lang="en-US" sz="1600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Explanations for failure to predict recessions: Behavioral reasons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09600" y="5638800"/>
            <a:ext cx="80772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600" dirty="0"/>
              <a:t>	Emphasized by Nordhaus (1987): as forecasters, we tend to break the “bad news to ourselves slowly, taking too long to allow surprises to be incorporated into our forecasts.”</a:t>
            </a:r>
          </a:p>
        </p:txBody>
      </p:sp>
      <p:pic>
        <p:nvPicPr>
          <p:cNvPr id="5123" name="Picture 3" descr="C:\Users\PLoungani\Pictures\hope over exper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1676400"/>
            <a:ext cx="5080000" cy="3733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How to get forecasters to do better:</a:t>
            </a:r>
            <a:br>
              <a:rPr lang="en-US" sz="2800" dirty="0"/>
            </a:br>
            <a:r>
              <a:rPr lang="en-US" sz="2800" dirty="0"/>
              <a:t>Give a ‘Stekler Award’ for Courage in Forecasting</a:t>
            </a:r>
          </a:p>
        </p:txBody>
      </p:sp>
      <p:pic>
        <p:nvPicPr>
          <p:cNvPr id="6146" name="Picture 2" descr="C:\Users\PLoungani\Pictures\Herman Stekler and his special issue Jan 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55240"/>
            <a:ext cx="4038600" cy="4015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28801"/>
            <a:ext cx="4038600" cy="40385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000" dirty="0"/>
              <a:t>	“I personally believe that the cost of a recession is so great that a forecaster should never miss one. </a:t>
            </a:r>
          </a:p>
          <a:p>
            <a:pPr>
              <a:buNone/>
            </a:pPr>
            <a:r>
              <a:rPr lang="en-US" sz="2000" dirty="0"/>
              <a:t>	Some people argue that turning points are unpredictable. I disagree. </a:t>
            </a:r>
          </a:p>
          <a:p>
            <a:pPr>
              <a:buNone/>
            </a:pPr>
            <a:r>
              <a:rPr lang="en-US" sz="2000" dirty="0"/>
              <a:t>	I have never had trouble predicting recessions. In fact, I have predicted n+x of the last n recessions.’’</a:t>
            </a:r>
          </a:p>
          <a:p>
            <a:pPr>
              <a:buNone/>
            </a:pPr>
            <a:r>
              <a:rPr lang="en-US" sz="2000" dirty="0"/>
              <a:t>		Stekler (2010 interview)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/>
              <a:t>Winner of First ‘Stekler Award’:</a:t>
            </a:r>
            <a:br>
              <a:rPr lang="en-US" sz="2400" dirty="0"/>
            </a:br>
            <a:r>
              <a:rPr lang="en-US" sz="2400" dirty="0"/>
              <a:t>Lakshman </a:t>
            </a:r>
            <a:r>
              <a:rPr lang="en-US" sz="2400" dirty="0" err="1"/>
              <a:t>Achuthan</a:t>
            </a:r>
            <a:r>
              <a:rPr lang="en-US" sz="2400" dirty="0"/>
              <a:t> (Economic Cycle Research Institute)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400" dirty="0"/>
              <a:t>“On September 21, 2011, ECRI notified clients that the U.S. economy is indeed tipping into a new recession. And there's nothing that policy makers can do to head it off…”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“</a:t>
            </a:r>
            <a:r>
              <a:rPr lang="en-US" sz="2000" dirty="0">
                <a:hlinkClick r:id="rId2"/>
              </a:rPr>
              <a:t>our September 2011 U.S. recession forecast did turn out to be a false alarm</a:t>
            </a:r>
            <a:r>
              <a:rPr lang="en-US" sz="2000" dirty="0"/>
              <a:t>.”</a:t>
            </a:r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“the 2012-13 cyclical downturn turned out to be the worst “non-recession” in half a century rather than a full-blown recession”</a:t>
            </a:r>
          </a:p>
          <a:p>
            <a:endParaRPr lang="en-US" sz="2000" dirty="0"/>
          </a:p>
          <a:p>
            <a:r>
              <a:rPr lang="en-US" sz="2000" dirty="0"/>
              <a:t>“key to avoiding recession in 2012 was the fortuitous plunge in oil price volatility”</a:t>
            </a:r>
          </a:p>
        </p:txBody>
      </p:sp>
      <p:pic>
        <p:nvPicPr>
          <p:cNvPr id="7172" name="Picture 4" descr="C:\Users\PLoungani\Pictures\lakshman-achutan-ec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3429000" cy="3200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/>
              <a:t>(virtually) no one did …</a:t>
            </a: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22385" y="1074738"/>
            <a:ext cx="8440615" cy="5326062"/>
            <a:chOff x="0" y="677"/>
            <a:chExt cx="5760" cy="3643"/>
          </a:xfrm>
        </p:grpSpPr>
        <p:sp>
          <p:nvSpPr>
            <p:cNvPr id="4101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677"/>
              <a:ext cx="5760" cy="3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72" y="799"/>
              <a:ext cx="5455" cy="3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272" y="799"/>
              <a:ext cx="5455" cy="302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212" y="3726"/>
              <a:ext cx="302" cy="101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3575" y="3019"/>
              <a:ext cx="303" cy="808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938" y="1708"/>
              <a:ext cx="304" cy="2119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4303" y="1708"/>
              <a:ext cx="302" cy="2119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4666" y="1202"/>
              <a:ext cx="303" cy="2625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5029" y="1404"/>
              <a:ext cx="304" cy="2423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5394" y="1303"/>
              <a:ext cx="302" cy="2524"/>
            </a:xfrm>
            <a:prstGeom prst="rect">
              <a:avLst/>
            </a:prstGeom>
            <a:solidFill>
              <a:srgbClr val="9999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>
              <a:off x="272" y="799"/>
              <a:ext cx="0" cy="30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272" y="3827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272" y="3322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72" y="2818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272" y="2313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272" y="1808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272" y="1303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272" y="799"/>
              <a:ext cx="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272" y="3827"/>
              <a:ext cx="54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 flipV="1">
              <a:off x="272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V="1">
              <a:off x="635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V="1">
              <a:off x="1000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flipV="1">
              <a:off x="1363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 flipV="1">
              <a:off x="1726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V="1">
              <a:off x="2091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V="1">
              <a:off x="2454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V="1">
              <a:off x="2817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V="1">
              <a:off x="3182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 flipV="1">
              <a:off x="3545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 flipV="1">
              <a:off x="3908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 flipV="1">
              <a:off x="4272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 flipV="1">
              <a:off x="4636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V="1">
              <a:off x="4999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 flipV="1">
              <a:off x="5363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 flipV="1">
              <a:off x="5727" y="3793"/>
              <a:ext cx="0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352" y="932"/>
              <a:ext cx="346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           Number of Forecasters 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Predicting a U.S. Recession in 2009 </a:t>
              </a:r>
              <a:endParaRPr lang="en-US" dirty="0"/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116" y="3764"/>
              <a:ext cx="12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0</a:t>
              </a:r>
              <a:endParaRPr lang="en-US" dirty="0"/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116" y="3259"/>
              <a:ext cx="120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5</a:t>
              </a:r>
              <a:endParaRPr lang="en-US" dirty="0"/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51" y="2755"/>
              <a:ext cx="18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10</a:t>
              </a:r>
              <a:endParaRPr lang="en-US" dirty="0"/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51" y="2250"/>
              <a:ext cx="18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15</a:t>
              </a:r>
              <a:endParaRPr lang="en-US" dirty="0"/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51" y="1745"/>
              <a:ext cx="18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20</a:t>
              </a:r>
              <a:endParaRPr lang="en-US" dirty="0"/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51" y="1240"/>
              <a:ext cx="18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25</a:t>
              </a:r>
              <a:endParaRPr lang="en-US" dirty="0"/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51" y="736"/>
              <a:ext cx="18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30</a:t>
              </a:r>
              <a:endParaRPr lang="en-US" dirty="0"/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 rot="16200000">
              <a:off x="246" y="3957"/>
              <a:ext cx="42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Jan-08</a:t>
              </a:r>
              <a:endParaRPr lang="en-US" dirty="0"/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 rot="16200000">
              <a:off x="603" y="3962"/>
              <a:ext cx="43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Feb-08</a:t>
              </a:r>
              <a:endParaRPr lang="en-US" dirty="0"/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 rot="16200000">
              <a:off x="966" y="3962"/>
              <a:ext cx="43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Mar-08</a:t>
              </a:r>
              <a:endParaRPr lang="en-US" dirty="0"/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 rot="16200000">
              <a:off x="1340" y="3955"/>
              <a:ext cx="41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Apr-08</a:t>
              </a:r>
              <a:endParaRPr lang="en-US" dirty="0"/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 rot="16200000">
              <a:off x="1684" y="3969"/>
              <a:ext cx="45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May-08</a:t>
              </a:r>
              <a:endParaRPr lang="en-US" dirty="0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 rot="16200000">
              <a:off x="2063" y="3957"/>
              <a:ext cx="42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Jun-08</a:t>
              </a:r>
              <a:endParaRPr lang="en-US" dirty="0"/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 rot="16200000">
              <a:off x="2448" y="3941"/>
              <a:ext cx="38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Jul-08</a:t>
              </a:r>
              <a:endParaRPr lang="en-US" dirty="0"/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 rot="16200000">
              <a:off x="2783" y="3966"/>
              <a:ext cx="44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Aug-08</a:t>
              </a:r>
              <a:endParaRPr lang="en-US" dirty="0"/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 rot="16200000">
              <a:off x="3146" y="3966"/>
              <a:ext cx="44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Sep-08</a:t>
              </a:r>
              <a:endParaRPr lang="en-US" dirty="0"/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 rot="16200000">
              <a:off x="3522" y="3954"/>
              <a:ext cx="417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Oct-08</a:t>
              </a:r>
              <a:endParaRPr lang="en-US" dirty="0"/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 rot="16200000">
              <a:off x="3873" y="3963"/>
              <a:ext cx="44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Nov-08</a:t>
              </a:r>
              <a:endParaRPr lang="en-US" dirty="0"/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 rot="16200000">
              <a:off x="4237" y="3965"/>
              <a:ext cx="442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Dec-08</a:t>
              </a:r>
              <a:endParaRPr lang="en-US" dirty="0"/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 rot="16200000">
              <a:off x="4610" y="3956"/>
              <a:ext cx="423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Jan-09</a:t>
              </a:r>
              <a:endParaRPr lang="en-US" dirty="0"/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 rot="16200000">
              <a:off x="4967" y="3961"/>
              <a:ext cx="43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Feb-09</a:t>
              </a:r>
              <a:endParaRPr lang="en-US" dirty="0"/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16200000">
              <a:off x="5331" y="3961"/>
              <a:ext cx="435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Mar-09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AutoShap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2133600"/>
            <a:ext cx="4419600" cy="1219200"/>
          </a:xfrm>
          <a:prstGeom prst="wedgeEllipseCallout">
            <a:avLst>
              <a:gd name="adj1" fmla="val 3565"/>
              <a:gd name="adj2" fmla="val 6230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1400" dirty="0"/>
              <a:t>“Ma’am, to see this one coming would have ruined our perfect record of failure to see it coming”</a:t>
            </a:r>
          </a:p>
        </p:txBody>
      </p:sp>
      <p:sp>
        <p:nvSpPr>
          <p:cNvPr id="7179" name="AutoShap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133600"/>
            <a:ext cx="3505200" cy="1143000"/>
          </a:xfrm>
          <a:prstGeom prst="wedgeEllipseCallout">
            <a:avLst>
              <a:gd name="adj1" fmla="val -10329"/>
              <a:gd name="adj2" fmla="val 6378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dirty="0"/>
              <a:t>“Why did no one see this coming?”</a:t>
            </a:r>
          </a:p>
        </p:txBody>
      </p:sp>
      <p:pic>
        <p:nvPicPr>
          <p:cNvPr id="7181" name="Picture 13" descr="QueenofEngland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33800"/>
            <a:ext cx="2209800" cy="2394172"/>
          </a:xfrm>
          <a:prstGeom prst="rect">
            <a:avLst/>
          </a:prstGeom>
          <a:noFill/>
        </p:spPr>
      </p:pic>
      <p:pic>
        <p:nvPicPr>
          <p:cNvPr id="7187" name="Picture 19" descr="Humphr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2438400" cy="23622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we never see it coming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/>
              <a:t>statistical evidence for </a:t>
            </a:r>
            <a:br>
              <a:rPr lang="en-US" sz="2800" dirty="0"/>
            </a:br>
            <a:r>
              <a:rPr lang="en-US" sz="2800" dirty="0"/>
              <a:t>“we never see it coming”</a:t>
            </a:r>
          </a:p>
        </p:txBody>
      </p:sp>
      <p:graphicFrame>
        <p:nvGraphicFramePr>
          <p:cNvPr id="7578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1752600"/>
          <a:ext cx="8229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3152657" imgH="3200333" progId="Excel.Sheet.8">
                  <p:embed/>
                </p:oleObj>
              </mc:Choice>
              <mc:Fallback>
                <p:oleObj name="Worksheet" r:id="rId3" imgW="3152657" imgH="3200333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52600"/>
                        <a:ext cx="82296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New evidence for 2008-12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study forecasts of output (real GDP growth)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For 77 countries (incl. 28-country OECD sample)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From three sources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Consensus Economics (“private sector forecasts”)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IMF’s World Economic Outlook (WEO)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OECD’s Economic Outlook</a:t>
            </a:r>
          </a:p>
          <a:p>
            <a:pPr lvl="3"/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Evidence shown here on how well recessions were predicted is based on WEO forecasts but results are virtually the same for Consensus and OECD forecasts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Summary of new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Ability to predict recessions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Fail Again: </a:t>
            </a:r>
            <a:r>
              <a:rPr lang="en-US" sz="1800" i="1" dirty="0">
                <a:solidFill>
                  <a:schemeClr val="tx1"/>
                </a:solidFill>
              </a:rPr>
              <a:t>Economists were not able to predict too many recessions over this period, particularly in advance. Generally, recessions arrived before they were forecast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Fail Better: </a:t>
            </a:r>
            <a:r>
              <a:rPr lang="en-US" sz="1800" i="1" dirty="0">
                <a:solidFill>
                  <a:schemeClr val="tx1"/>
                </a:solidFill>
              </a:rPr>
              <a:t>though recessions occurring in 2009 were not predicted a year in advance, the number of recessions was actually over-predicted over the course of 2009. Herman Stekler would argue that this is progress because in the past economists have been too timid about calling recessions.</a:t>
            </a:r>
          </a:p>
          <a:p>
            <a:pPr lvl="2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Statistical photo-finish: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Consensus, WEO and OECD forecasts are virtually identical</a:t>
            </a:r>
            <a:r>
              <a:rPr lang="en-US" sz="2000" dirty="0"/>
              <a:t>ally identical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Year-ahead forecasts: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Comparing Consensus and WEO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3840480" cy="3931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0"/>
            <a:ext cx="3840480" cy="3931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2702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" y="278820"/>
            <a:ext cx="8950751" cy="12334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Current-year Forecasts: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Comparing Consensus and WEO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6724" y="6601968"/>
            <a:ext cx="480060" cy="237744"/>
          </a:xfrm>
        </p:spPr>
        <p:txBody>
          <a:bodyPr/>
          <a:lstStyle/>
          <a:p>
            <a:fld id="{CA8D9AD5-F248-4919-864A-CFD76CC027D6}" type="slidenum">
              <a:rPr lang="en-US"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616" y="1715678"/>
            <a:ext cx="87782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2"/>
            <a:ext cx="4277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 I: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32" y="2250686"/>
            <a:ext cx="3840480" cy="3931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626" y="2250686"/>
            <a:ext cx="3840480" cy="39319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630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739</Words>
  <Application>Microsoft Office PowerPoint</Application>
  <PresentationFormat>On-screen Show (4:3)</PresentationFormat>
  <Paragraphs>212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Default Design</vt:lpstr>
      <vt:lpstr>Worksheet</vt:lpstr>
      <vt:lpstr>Fail Again? Fail Better? On the Inability to Forecast Recessions</vt:lpstr>
      <vt:lpstr>We didn’t see this recession coming …</vt:lpstr>
      <vt:lpstr>(virtually) no one did …</vt:lpstr>
      <vt:lpstr>we never see it coming …</vt:lpstr>
      <vt:lpstr>statistical evidence for  “we never see it coming”</vt:lpstr>
      <vt:lpstr>New evidence for 2008-12</vt:lpstr>
      <vt:lpstr>Summary of new results</vt:lpstr>
      <vt:lpstr>Year-ahead forecasts: Comparing Consensus and WEO </vt:lpstr>
      <vt:lpstr>Current-year Forecasts: Comparing Consensus and WEO</vt:lpstr>
      <vt:lpstr>Number of “recessions”  in a sample of 77 countries, 2008-12</vt:lpstr>
      <vt:lpstr>Number of recessions predicted by April of the previous year</vt:lpstr>
      <vt:lpstr>Number of recessions predicted by September of the previous year</vt:lpstr>
      <vt:lpstr>Number of recessions predicted by April of the year in which the recession occurred</vt:lpstr>
      <vt:lpstr>Number of recessions predicted by September of the year of the recession</vt:lpstr>
      <vt:lpstr>Number of recessions  in OECD Sample (28 countries) </vt:lpstr>
      <vt:lpstr>Number of recessions predicted by June of the previous year</vt:lpstr>
      <vt:lpstr>Time’s up! Number of recessions predicted by December of the year of the recession</vt:lpstr>
      <vt:lpstr>Forecasts eventually  catch up with reality</vt:lpstr>
      <vt:lpstr>The “coin toss” criticism of these findings</vt:lpstr>
      <vt:lpstr>Explanations for failure to predict recessions: Lack of information</vt:lpstr>
      <vt:lpstr>Explanations for failure to predict recessions: Lack of incentives</vt:lpstr>
      <vt:lpstr>Explanations for failure to predict recessions: Behavioral reasons</vt:lpstr>
      <vt:lpstr>How to get forecasters to do better: Give a ‘Stekler Award’ for Courage in Forecasting</vt:lpstr>
      <vt:lpstr>Winner of First ‘Stekler Award’: Lakshman Achuthan (Economic Cycle Research Institute)</vt:lpstr>
    </vt:vector>
  </TitlesOfParts>
  <Company>International Monetary Fund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jrodriguez</dc:creator>
  <cp:lastModifiedBy>Loungani, Prakash</cp:lastModifiedBy>
  <cp:revision>108</cp:revision>
  <dcterms:created xsi:type="dcterms:W3CDTF">2009-03-17T19:46:46Z</dcterms:created>
  <dcterms:modified xsi:type="dcterms:W3CDTF">2019-03-20T22:10:21Z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eDOCS AutoSave">
    <vt:lpwstr>20190320181017677</vt:lpwstr>
  </property>
</Properties>
</file>