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wb511976\Documents\IFC\Miscellaneous\Books\Arthashastra\Arthashastra%20book%20datase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World GDP, </a:t>
            </a:r>
            <a:r>
              <a:rPr lang="en-US" sz="1400" b="0" i="0" u="none" strike="noStrike" baseline="0"/>
              <a:t>0–1998 A.D </a:t>
            </a:r>
          </a:p>
          <a:p>
            <a:pPr>
              <a:defRPr/>
            </a:pPr>
            <a:r>
              <a:rPr lang="en-US" sz="1400" b="0" i="0" u="none" strike="noStrike" baseline="0"/>
              <a:t>($millions)</a:t>
            </a:r>
            <a:r>
              <a:rPr lang="en-US"/>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'Macro-data'!$A$14</c:f>
              <c:strCache>
                <c:ptCount val="1"/>
                <c:pt idx="0">
                  <c:v>Western Europe</c:v>
                </c:pt>
              </c:strCache>
            </c:strRef>
          </c:tx>
          <c:spPr>
            <a:solidFill>
              <a:schemeClr val="accent2"/>
            </a:solidFill>
            <a:ln>
              <a:noFill/>
            </a:ln>
            <a:effectLst/>
          </c:spPr>
          <c:invertIfNegative val="0"/>
          <c:cat>
            <c:numRef>
              <c:f>'Macro-data'!$B$13:$L$13</c:f>
              <c:numCache>
                <c:formatCode>General</c:formatCode>
                <c:ptCount val="11"/>
                <c:pt idx="0">
                  <c:v>0</c:v>
                </c:pt>
                <c:pt idx="1">
                  <c:v>1000</c:v>
                </c:pt>
                <c:pt idx="2">
                  <c:v>1500</c:v>
                </c:pt>
                <c:pt idx="3">
                  <c:v>1600</c:v>
                </c:pt>
                <c:pt idx="4">
                  <c:v>1700</c:v>
                </c:pt>
                <c:pt idx="5">
                  <c:v>1820</c:v>
                </c:pt>
                <c:pt idx="6">
                  <c:v>1870</c:v>
                </c:pt>
                <c:pt idx="7">
                  <c:v>1913</c:v>
                </c:pt>
                <c:pt idx="8">
                  <c:v>1950</c:v>
                </c:pt>
                <c:pt idx="9">
                  <c:v>1973</c:v>
                </c:pt>
                <c:pt idx="10">
                  <c:v>1998</c:v>
                </c:pt>
              </c:numCache>
            </c:numRef>
          </c:cat>
          <c:val>
            <c:numRef>
              <c:f>'Macro-data'!$B$14:$L$14</c:f>
              <c:numCache>
                <c:formatCode>#,##0</c:formatCode>
                <c:ptCount val="11"/>
                <c:pt idx="0">
                  <c:v>11115</c:v>
                </c:pt>
                <c:pt idx="1">
                  <c:v>10165</c:v>
                </c:pt>
                <c:pt idx="2">
                  <c:v>44345</c:v>
                </c:pt>
                <c:pt idx="3">
                  <c:v>65955</c:v>
                </c:pt>
                <c:pt idx="4">
                  <c:v>83395</c:v>
                </c:pt>
                <c:pt idx="5">
                  <c:v>163722</c:v>
                </c:pt>
                <c:pt idx="6">
                  <c:v>370223</c:v>
                </c:pt>
                <c:pt idx="7">
                  <c:v>906374</c:v>
                </c:pt>
                <c:pt idx="8">
                  <c:v>1401551</c:v>
                </c:pt>
                <c:pt idx="9">
                  <c:v>4133780</c:v>
                </c:pt>
                <c:pt idx="10">
                  <c:v>6960616</c:v>
                </c:pt>
              </c:numCache>
            </c:numRef>
          </c:val>
          <c:extLst>
            <c:ext xmlns:c16="http://schemas.microsoft.com/office/drawing/2014/chart" uri="{C3380CC4-5D6E-409C-BE32-E72D297353CC}">
              <c16:uniqueId val="{00000000-80F6-4121-89C0-32D3FF8B414F}"/>
            </c:ext>
          </c:extLst>
        </c:ser>
        <c:ser>
          <c:idx val="2"/>
          <c:order val="2"/>
          <c:tx>
            <c:strRef>
              <c:f>'Macro-data'!$A$15</c:f>
              <c:strCache>
                <c:ptCount val="1"/>
                <c:pt idx="0">
                  <c:v>China</c:v>
                </c:pt>
              </c:strCache>
            </c:strRef>
          </c:tx>
          <c:spPr>
            <a:solidFill>
              <a:schemeClr val="accent3"/>
            </a:solidFill>
            <a:ln>
              <a:noFill/>
            </a:ln>
            <a:effectLst/>
          </c:spPr>
          <c:invertIfNegative val="0"/>
          <c:cat>
            <c:numRef>
              <c:f>'Macro-data'!$B$13:$L$13</c:f>
              <c:numCache>
                <c:formatCode>General</c:formatCode>
                <c:ptCount val="11"/>
                <c:pt idx="0">
                  <c:v>0</c:v>
                </c:pt>
                <c:pt idx="1">
                  <c:v>1000</c:v>
                </c:pt>
                <c:pt idx="2">
                  <c:v>1500</c:v>
                </c:pt>
                <c:pt idx="3">
                  <c:v>1600</c:v>
                </c:pt>
                <c:pt idx="4">
                  <c:v>1700</c:v>
                </c:pt>
                <c:pt idx="5">
                  <c:v>1820</c:v>
                </c:pt>
                <c:pt idx="6">
                  <c:v>1870</c:v>
                </c:pt>
                <c:pt idx="7">
                  <c:v>1913</c:v>
                </c:pt>
                <c:pt idx="8">
                  <c:v>1950</c:v>
                </c:pt>
                <c:pt idx="9">
                  <c:v>1973</c:v>
                </c:pt>
                <c:pt idx="10">
                  <c:v>1998</c:v>
                </c:pt>
              </c:numCache>
            </c:numRef>
          </c:cat>
          <c:val>
            <c:numRef>
              <c:f>'Macro-data'!$B$15:$L$15</c:f>
              <c:numCache>
                <c:formatCode>#,##0</c:formatCode>
                <c:ptCount val="11"/>
                <c:pt idx="0">
                  <c:v>26820</c:v>
                </c:pt>
                <c:pt idx="1">
                  <c:v>26550</c:v>
                </c:pt>
                <c:pt idx="2">
                  <c:v>61800</c:v>
                </c:pt>
                <c:pt idx="3">
                  <c:v>96000</c:v>
                </c:pt>
                <c:pt idx="4">
                  <c:v>82800</c:v>
                </c:pt>
                <c:pt idx="5">
                  <c:v>228600</c:v>
                </c:pt>
                <c:pt idx="6">
                  <c:v>189740</c:v>
                </c:pt>
                <c:pt idx="7">
                  <c:v>241344</c:v>
                </c:pt>
                <c:pt idx="8">
                  <c:v>239903</c:v>
                </c:pt>
                <c:pt idx="9">
                  <c:v>740048</c:v>
                </c:pt>
                <c:pt idx="10">
                  <c:v>3873352</c:v>
                </c:pt>
              </c:numCache>
            </c:numRef>
          </c:val>
          <c:extLst>
            <c:ext xmlns:c16="http://schemas.microsoft.com/office/drawing/2014/chart" uri="{C3380CC4-5D6E-409C-BE32-E72D297353CC}">
              <c16:uniqueId val="{00000001-80F6-4121-89C0-32D3FF8B414F}"/>
            </c:ext>
          </c:extLst>
        </c:ser>
        <c:ser>
          <c:idx val="3"/>
          <c:order val="3"/>
          <c:tx>
            <c:strRef>
              <c:f>'Macro-data'!$A$16</c:f>
              <c:strCache>
                <c:ptCount val="1"/>
                <c:pt idx="0">
                  <c:v>India</c:v>
                </c:pt>
              </c:strCache>
            </c:strRef>
          </c:tx>
          <c:spPr>
            <a:solidFill>
              <a:schemeClr val="accent4"/>
            </a:solidFill>
            <a:ln>
              <a:noFill/>
            </a:ln>
            <a:effectLst/>
          </c:spPr>
          <c:invertIfNegative val="0"/>
          <c:cat>
            <c:numRef>
              <c:f>'Macro-data'!$B$13:$L$13</c:f>
              <c:numCache>
                <c:formatCode>General</c:formatCode>
                <c:ptCount val="11"/>
                <c:pt idx="0">
                  <c:v>0</c:v>
                </c:pt>
                <c:pt idx="1">
                  <c:v>1000</c:v>
                </c:pt>
                <c:pt idx="2">
                  <c:v>1500</c:v>
                </c:pt>
                <c:pt idx="3">
                  <c:v>1600</c:v>
                </c:pt>
                <c:pt idx="4">
                  <c:v>1700</c:v>
                </c:pt>
                <c:pt idx="5">
                  <c:v>1820</c:v>
                </c:pt>
                <c:pt idx="6">
                  <c:v>1870</c:v>
                </c:pt>
                <c:pt idx="7">
                  <c:v>1913</c:v>
                </c:pt>
                <c:pt idx="8">
                  <c:v>1950</c:v>
                </c:pt>
                <c:pt idx="9">
                  <c:v>1973</c:v>
                </c:pt>
                <c:pt idx="10">
                  <c:v>1998</c:v>
                </c:pt>
              </c:numCache>
            </c:numRef>
          </c:cat>
          <c:val>
            <c:numRef>
              <c:f>'Macro-data'!$B$16:$L$16</c:f>
              <c:numCache>
                <c:formatCode>#,##0</c:formatCode>
                <c:ptCount val="11"/>
                <c:pt idx="0">
                  <c:v>33750</c:v>
                </c:pt>
                <c:pt idx="1">
                  <c:v>33750</c:v>
                </c:pt>
                <c:pt idx="2">
                  <c:v>60500</c:v>
                </c:pt>
                <c:pt idx="3">
                  <c:v>74250</c:v>
                </c:pt>
                <c:pt idx="4">
                  <c:v>90750</c:v>
                </c:pt>
                <c:pt idx="5">
                  <c:v>111417</c:v>
                </c:pt>
                <c:pt idx="6">
                  <c:v>134882</c:v>
                </c:pt>
                <c:pt idx="7">
                  <c:v>204241</c:v>
                </c:pt>
                <c:pt idx="8">
                  <c:v>222222</c:v>
                </c:pt>
                <c:pt idx="9">
                  <c:v>494832</c:v>
                </c:pt>
                <c:pt idx="10">
                  <c:v>1702712</c:v>
                </c:pt>
              </c:numCache>
            </c:numRef>
          </c:val>
          <c:extLst>
            <c:ext xmlns:c16="http://schemas.microsoft.com/office/drawing/2014/chart" uri="{C3380CC4-5D6E-409C-BE32-E72D297353CC}">
              <c16:uniqueId val="{00000002-80F6-4121-89C0-32D3FF8B414F}"/>
            </c:ext>
          </c:extLst>
        </c:ser>
        <c:ser>
          <c:idx val="4"/>
          <c:order val="4"/>
          <c:tx>
            <c:strRef>
              <c:f>'Macro-data'!$A$17</c:f>
              <c:strCache>
                <c:ptCount val="1"/>
                <c:pt idx="0">
                  <c:v>Japan</c:v>
                </c:pt>
              </c:strCache>
            </c:strRef>
          </c:tx>
          <c:spPr>
            <a:solidFill>
              <a:schemeClr val="accent5"/>
            </a:solidFill>
            <a:ln>
              <a:noFill/>
            </a:ln>
            <a:effectLst/>
          </c:spPr>
          <c:invertIfNegative val="0"/>
          <c:cat>
            <c:numRef>
              <c:f>'Macro-data'!$B$13:$L$13</c:f>
              <c:numCache>
                <c:formatCode>General</c:formatCode>
                <c:ptCount val="11"/>
                <c:pt idx="0">
                  <c:v>0</c:v>
                </c:pt>
                <c:pt idx="1">
                  <c:v>1000</c:v>
                </c:pt>
                <c:pt idx="2">
                  <c:v>1500</c:v>
                </c:pt>
                <c:pt idx="3">
                  <c:v>1600</c:v>
                </c:pt>
                <c:pt idx="4">
                  <c:v>1700</c:v>
                </c:pt>
                <c:pt idx="5">
                  <c:v>1820</c:v>
                </c:pt>
                <c:pt idx="6">
                  <c:v>1870</c:v>
                </c:pt>
                <c:pt idx="7">
                  <c:v>1913</c:v>
                </c:pt>
                <c:pt idx="8">
                  <c:v>1950</c:v>
                </c:pt>
                <c:pt idx="9">
                  <c:v>1973</c:v>
                </c:pt>
                <c:pt idx="10">
                  <c:v>1998</c:v>
                </c:pt>
              </c:numCache>
            </c:numRef>
          </c:cat>
          <c:val>
            <c:numRef>
              <c:f>'Macro-data'!$B$17:$L$17</c:f>
              <c:numCache>
                <c:formatCode>#,##0</c:formatCode>
                <c:ptCount val="11"/>
                <c:pt idx="0">
                  <c:v>1200</c:v>
                </c:pt>
                <c:pt idx="1">
                  <c:v>3188</c:v>
                </c:pt>
                <c:pt idx="2">
                  <c:v>7700</c:v>
                </c:pt>
                <c:pt idx="3">
                  <c:v>9620</c:v>
                </c:pt>
                <c:pt idx="4">
                  <c:v>15390</c:v>
                </c:pt>
                <c:pt idx="5">
                  <c:v>20739</c:v>
                </c:pt>
                <c:pt idx="6">
                  <c:v>25393</c:v>
                </c:pt>
                <c:pt idx="7">
                  <c:v>71653</c:v>
                </c:pt>
                <c:pt idx="8">
                  <c:v>160966</c:v>
                </c:pt>
                <c:pt idx="9">
                  <c:v>1242932</c:v>
                </c:pt>
                <c:pt idx="10">
                  <c:v>2581576</c:v>
                </c:pt>
              </c:numCache>
            </c:numRef>
          </c:val>
          <c:extLst>
            <c:ext xmlns:c16="http://schemas.microsoft.com/office/drawing/2014/chart" uri="{C3380CC4-5D6E-409C-BE32-E72D297353CC}">
              <c16:uniqueId val="{00000003-80F6-4121-89C0-32D3FF8B414F}"/>
            </c:ext>
          </c:extLst>
        </c:ser>
        <c:ser>
          <c:idx val="5"/>
          <c:order val="5"/>
          <c:tx>
            <c:strRef>
              <c:f>'Macro-data'!$A$18</c:f>
              <c:strCache>
                <c:ptCount val="1"/>
                <c:pt idx="0">
                  <c:v>United States</c:v>
                </c:pt>
              </c:strCache>
            </c:strRef>
          </c:tx>
          <c:spPr>
            <a:solidFill>
              <a:schemeClr val="accent6"/>
            </a:solidFill>
            <a:ln>
              <a:noFill/>
            </a:ln>
            <a:effectLst/>
          </c:spPr>
          <c:invertIfNegative val="0"/>
          <c:cat>
            <c:numRef>
              <c:f>'Macro-data'!$B$13:$L$13</c:f>
              <c:numCache>
                <c:formatCode>General</c:formatCode>
                <c:ptCount val="11"/>
                <c:pt idx="0">
                  <c:v>0</c:v>
                </c:pt>
                <c:pt idx="1">
                  <c:v>1000</c:v>
                </c:pt>
                <c:pt idx="2">
                  <c:v>1500</c:v>
                </c:pt>
                <c:pt idx="3">
                  <c:v>1600</c:v>
                </c:pt>
                <c:pt idx="4">
                  <c:v>1700</c:v>
                </c:pt>
                <c:pt idx="5">
                  <c:v>1820</c:v>
                </c:pt>
                <c:pt idx="6">
                  <c:v>1870</c:v>
                </c:pt>
                <c:pt idx="7">
                  <c:v>1913</c:v>
                </c:pt>
                <c:pt idx="8">
                  <c:v>1950</c:v>
                </c:pt>
                <c:pt idx="9">
                  <c:v>1973</c:v>
                </c:pt>
                <c:pt idx="10">
                  <c:v>1998</c:v>
                </c:pt>
              </c:numCache>
            </c:numRef>
          </c:cat>
          <c:val>
            <c:numRef>
              <c:f>'Macro-data'!$B$18:$L$18</c:f>
              <c:numCache>
                <c:formatCode>#,##0</c:formatCode>
                <c:ptCount val="11"/>
                <c:pt idx="0">
                  <c:v>0</c:v>
                </c:pt>
                <c:pt idx="1">
                  <c:v>0</c:v>
                </c:pt>
                <c:pt idx="2">
                  <c:v>800</c:v>
                </c:pt>
                <c:pt idx="3">
                  <c:v>600</c:v>
                </c:pt>
                <c:pt idx="4">
                  <c:v>527</c:v>
                </c:pt>
                <c:pt idx="5">
                  <c:v>12548</c:v>
                </c:pt>
                <c:pt idx="6">
                  <c:v>98374</c:v>
                </c:pt>
                <c:pt idx="7">
                  <c:v>517383</c:v>
                </c:pt>
                <c:pt idx="8">
                  <c:v>1455916</c:v>
                </c:pt>
                <c:pt idx="9">
                  <c:v>3536622</c:v>
                </c:pt>
                <c:pt idx="10">
                  <c:v>7394598</c:v>
                </c:pt>
              </c:numCache>
            </c:numRef>
          </c:val>
          <c:extLst>
            <c:ext xmlns:c16="http://schemas.microsoft.com/office/drawing/2014/chart" uri="{C3380CC4-5D6E-409C-BE32-E72D297353CC}">
              <c16:uniqueId val="{00000004-80F6-4121-89C0-32D3FF8B414F}"/>
            </c:ext>
          </c:extLst>
        </c:ser>
        <c:dLbls>
          <c:showLegendKey val="0"/>
          <c:showVal val="0"/>
          <c:showCatName val="0"/>
          <c:showSerName val="0"/>
          <c:showPercent val="0"/>
          <c:showBubbleSize val="0"/>
        </c:dLbls>
        <c:gapWidth val="219"/>
        <c:overlap val="-27"/>
        <c:axId val="392097727"/>
        <c:axId val="502202543"/>
        <c:extLst>
          <c:ext xmlns:c15="http://schemas.microsoft.com/office/drawing/2012/chart" uri="{02D57815-91ED-43cb-92C2-25804820EDAC}">
            <c15:filteredBarSeries>
              <c15:ser>
                <c:idx val="0"/>
                <c:order val="0"/>
                <c:tx>
                  <c:strRef>
                    <c:extLst>
                      <c:ext uri="{02D57815-91ED-43cb-92C2-25804820EDAC}">
                        <c15:formulaRef>
                          <c15:sqref>'Macro-data'!$A$13</c15:sqref>
                        </c15:formulaRef>
                      </c:ext>
                    </c:extLst>
                    <c:strCache>
                      <c:ptCount val="1"/>
                      <c:pt idx="0">
                        <c:v>GDP per capita, 0-1998</c:v>
                      </c:pt>
                    </c:strCache>
                  </c:strRef>
                </c:tx>
                <c:spPr>
                  <a:solidFill>
                    <a:schemeClr val="accent1"/>
                  </a:solidFill>
                  <a:ln>
                    <a:noFill/>
                  </a:ln>
                  <a:effectLst/>
                </c:spPr>
                <c:invertIfNegative val="0"/>
                <c:cat>
                  <c:numRef>
                    <c:extLst>
                      <c:ext uri="{02D57815-91ED-43cb-92C2-25804820EDAC}">
                        <c15:formulaRef>
                          <c15:sqref>'Macro-data'!$B$13:$L$13</c15:sqref>
                        </c15:formulaRef>
                      </c:ext>
                    </c:extLst>
                    <c:numCache>
                      <c:formatCode>General</c:formatCode>
                      <c:ptCount val="11"/>
                      <c:pt idx="0">
                        <c:v>0</c:v>
                      </c:pt>
                      <c:pt idx="1">
                        <c:v>1000</c:v>
                      </c:pt>
                      <c:pt idx="2">
                        <c:v>1500</c:v>
                      </c:pt>
                      <c:pt idx="3">
                        <c:v>1600</c:v>
                      </c:pt>
                      <c:pt idx="4">
                        <c:v>1700</c:v>
                      </c:pt>
                      <c:pt idx="5">
                        <c:v>1820</c:v>
                      </c:pt>
                      <c:pt idx="6">
                        <c:v>1870</c:v>
                      </c:pt>
                      <c:pt idx="7">
                        <c:v>1913</c:v>
                      </c:pt>
                      <c:pt idx="8">
                        <c:v>1950</c:v>
                      </c:pt>
                      <c:pt idx="9">
                        <c:v>1973</c:v>
                      </c:pt>
                      <c:pt idx="10">
                        <c:v>1998</c:v>
                      </c:pt>
                    </c:numCache>
                  </c:numRef>
                </c:cat>
                <c:val>
                  <c:numRef>
                    <c:extLst>
                      <c:ext uri="{02D57815-91ED-43cb-92C2-25804820EDAC}">
                        <c15:formulaRef>
                          <c15:sqref>'Macro-data'!$B$13:$L$13</c15:sqref>
                        </c15:formulaRef>
                      </c:ext>
                    </c:extLst>
                    <c:numCache>
                      <c:formatCode>General</c:formatCode>
                      <c:ptCount val="11"/>
                      <c:pt idx="0">
                        <c:v>0</c:v>
                      </c:pt>
                      <c:pt idx="1">
                        <c:v>1000</c:v>
                      </c:pt>
                      <c:pt idx="2">
                        <c:v>1500</c:v>
                      </c:pt>
                      <c:pt idx="3">
                        <c:v>1600</c:v>
                      </c:pt>
                      <c:pt idx="4">
                        <c:v>1700</c:v>
                      </c:pt>
                      <c:pt idx="5">
                        <c:v>1820</c:v>
                      </c:pt>
                      <c:pt idx="6">
                        <c:v>1870</c:v>
                      </c:pt>
                      <c:pt idx="7">
                        <c:v>1913</c:v>
                      </c:pt>
                      <c:pt idx="8">
                        <c:v>1950</c:v>
                      </c:pt>
                      <c:pt idx="9">
                        <c:v>1973</c:v>
                      </c:pt>
                      <c:pt idx="10">
                        <c:v>1998</c:v>
                      </c:pt>
                    </c:numCache>
                  </c:numRef>
                </c:val>
                <c:extLst>
                  <c:ext xmlns:c16="http://schemas.microsoft.com/office/drawing/2014/chart" uri="{C3380CC4-5D6E-409C-BE32-E72D297353CC}">
                    <c16:uniqueId val="{00000005-80F6-4121-89C0-32D3FF8B414F}"/>
                  </c:ext>
                </c:extLst>
              </c15:ser>
            </c15:filteredBarSeries>
          </c:ext>
        </c:extLst>
      </c:barChart>
      <c:catAx>
        <c:axId val="392097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2202543"/>
        <c:crosses val="autoZero"/>
        <c:auto val="1"/>
        <c:lblAlgn val="ctr"/>
        <c:lblOffset val="100"/>
        <c:noMultiLvlLbl val="0"/>
      </c:catAx>
      <c:valAx>
        <c:axId val="50220254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20977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World GDP, 0-1700 AD </a:t>
            </a:r>
          </a:p>
          <a:p>
            <a:pPr>
              <a:defRPr/>
            </a:pPr>
            <a:r>
              <a:rPr lang="en-US"/>
              <a:t>($million)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'Macro-data'!$A$14</c:f>
              <c:strCache>
                <c:ptCount val="1"/>
                <c:pt idx="0">
                  <c:v>Western Europe</c:v>
                </c:pt>
              </c:strCache>
            </c:strRef>
          </c:tx>
          <c:spPr>
            <a:solidFill>
              <a:schemeClr val="accent1"/>
            </a:solidFill>
            <a:ln>
              <a:noFill/>
            </a:ln>
            <a:effectLst/>
          </c:spPr>
          <c:invertIfNegative val="0"/>
          <c:cat>
            <c:numRef>
              <c:f>'Macro-data'!$B$13:$L$13</c:f>
              <c:numCache>
                <c:formatCode>General</c:formatCode>
                <c:ptCount val="11"/>
                <c:pt idx="0">
                  <c:v>0</c:v>
                </c:pt>
                <c:pt idx="1">
                  <c:v>1000</c:v>
                </c:pt>
                <c:pt idx="2">
                  <c:v>1500</c:v>
                </c:pt>
                <c:pt idx="3">
                  <c:v>1600</c:v>
                </c:pt>
                <c:pt idx="4">
                  <c:v>1700</c:v>
                </c:pt>
                <c:pt idx="5">
                  <c:v>1820</c:v>
                </c:pt>
                <c:pt idx="6">
                  <c:v>1870</c:v>
                </c:pt>
                <c:pt idx="7">
                  <c:v>1913</c:v>
                </c:pt>
                <c:pt idx="8">
                  <c:v>1950</c:v>
                </c:pt>
                <c:pt idx="9">
                  <c:v>1973</c:v>
                </c:pt>
                <c:pt idx="10">
                  <c:v>1998</c:v>
                </c:pt>
              </c:numCache>
            </c:numRef>
          </c:cat>
          <c:val>
            <c:numRef>
              <c:f>'Macro-data'!$B$14:$F$14</c:f>
              <c:numCache>
                <c:formatCode>#,##0</c:formatCode>
                <c:ptCount val="5"/>
                <c:pt idx="0">
                  <c:v>11115</c:v>
                </c:pt>
                <c:pt idx="1">
                  <c:v>10165</c:v>
                </c:pt>
                <c:pt idx="2">
                  <c:v>44345</c:v>
                </c:pt>
                <c:pt idx="3">
                  <c:v>65955</c:v>
                </c:pt>
                <c:pt idx="4">
                  <c:v>83395</c:v>
                </c:pt>
              </c:numCache>
            </c:numRef>
          </c:val>
          <c:extLst>
            <c:ext xmlns:c16="http://schemas.microsoft.com/office/drawing/2014/chart" uri="{C3380CC4-5D6E-409C-BE32-E72D297353CC}">
              <c16:uniqueId val="{00000000-EF7B-45AD-8442-E4E3CE4AECC7}"/>
            </c:ext>
          </c:extLst>
        </c:ser>
        <c:ser>
          <c:idx val="1"/>
          <c:order val="1"/>
          <c:tx>
            <c:strRef>
              <c:f>'Macro-data'!$A$15</c:f>
              <c:strCache>
                <c:ptCount val="1"/>
                <c:pt idx="0">
                  <c:v>China</c:v>
                </c:pt>
              </c:strCache>
            </c:strRef>
          </c:tx>
          <c:spPr>
            <a:solidFill>
              <a:schemeClr val="accent2"/>
            </a:solidFill>
            <a:ln>
              <a:noFill/>
            </a:ln>
            <a:effectLst/>
          </c:spPr>
          <c:invertIfNegative val="0"/>
          <c:cat>
            <c:numRef>
              <c:f>'Macro-data'!$B$13:$L$13</c:f>
              <c:numCache>
                <c:formatCode>General</c:formatCode>
                <c:ptCount val="11"/>
                <c:pt idx="0">
                  <c:v>0</c:v>
                </c:pt>
                <c:pt idx="1">
                  <c:v>1000</c:v>
                </c:pt>
                <c:pt idx="2">
                  <c:v>1500</c:v>
                </c:pt>
                <c:pt idx="3">
                  <c:v>1600</c:v>
                </c:pt>
                <c:pt idx="4">
                  <c:v>1700</c:v>
                </c:pt>
                <c:pt idx="5">
                  <c:v>1820</c:v>
                </c:pt>
                <c:pt idx="6">
                  <c:v>1870</c:v>
                </c:pt>
                <c:pt idx="7">
                  <c:v>1913</c:v>
                </c:pt>
                <c:pt idx="8">
                  <c:v>1950</c:v>
                </c:pt>
                <c:pt idx="9">
                  <c:v>1973</c:v>
                </c:pt>
                <c:pt idx="10">
                  <c:v>1998</c:v>
                </c:pt>
              </c:numCache>
            </c:numRef>
          </c:cat>
          <c:val>
            <c:numRef>
              <c:f>'Macro-data'!$B$15:$F$15</c:f>
              <c:numCache>
                <c:formatCode>#,##0</c:formatCode>
                <c:ptCount val="5"/>
                <c:pt idx="0">
                  <c:v>26820</c:v>
                </c:pt>
                <c:pt idx="1">
                  <c:v>26550</c:v>
                </c:pt>
                <c:pt idx="2">
                  <c:v>61800</c:v>
                </c:pt>
                <c:pt idx="3">
                  <c:v>96000</c:v>
                </c:pt>
                <c:pt idx="4">
                  <c:v>82800</c:v>
                </c:pt>
              </c:numCache>
            </c:numRef>
          </c:val>
          <c:extLst>
            <c:ext xmlns:c16="http://schemas.microsoft.com/office/drawing/2014/chart" uri="{C3380CC4-5D6E-409C-BE32-E72D297353CC}">
              <c16:uniqueId val="{00000001-EF7B-45AD-8442-E4E3CE4AECC7}"/>
            </c:ext>
          </c:extLst>
        </c:ser>
        <c:ser>
          <c:idx val="2"/>
          <c:order val="2"/>
          <c:tx>
            <c:strRef>
              <c:f>'Macro-data'!$A$16</c:f>
              <c:strCache>
                <c:ptCount val="1"/>
                <c:pt idx="0">
                  <c:v>India</c:v>
                </c:pt>
              </c:strCache>
            </c:strRef>
          </c:tx>
          <c:spPr>
            <a:solidFill>
              <a:schemeClr val="accent3"/>
            </a:solidFill>
            <a:ln>
              <a:noFill/>
            </a:ln>
            <a:effectLst/>
          </c:spPr>
          <c:invertIfNegative val="0"/>
          <c:trendline>
            <c:spPr>
              <a:ln w="19050" cap="rnd">
                <a:solidFill>
                  <a:schemeClr val="accent3"/>
                </a:solidFill>
                <a:prstDash val="sysDot"/>
              </a:ln>
              <a:effectLst/>
            </c:spPr>
            <c:trendlineType val="linear"/>
            <c:dispRSqr val="0"/>
            <c:dispEq val="0"/>
          </c:trendline>
          <c:cat>
            <c:numRef>
              <c:f>'Macro-data'!$B$13:$L$13</c:f>
              <c:numCache>
                <c:formatCode>General</c:formatCode>
                <c:ptCount val="11"/>
                <c:pt idx="0">
                  <c:v>0</c:v>
                </c:pt>
                <c:pt idx="1">
                  <c:v>1000</c:v>
                </c:pt>
                <c:pt idx="2">
                  <c:v>1500</c:v>
                </c:pt>
                <c:pt idx="3">
                  <c:v>1600</c:v>
                </c:pt>
                <c:pt idx="4">
                  <c:v>1700</c:v>
                </c:pt>
                <c:pt idx="5">
                  <c:v>1820</c:v>
                </c:pt>
                <c:pt idx="6">
                  <c:v>1870</c:v>
                </c:pt>
                <c:pt idx="7">
                  <c:v>1913</c:v>
                </c:pt>
                <c:pt idx="8">
                  <c:v>1950</c:v>
                </c:pt>
                <c:pt idx="9">
                  <c:v>1973</c:v>
                </c:pt>
                <c:pt idx="10">
                  <c:v>1998</c:v>
                </c:pt>
              </c:numCache>
            </c:numRef>
          </c:cat>
          <c:val>
            <c:numRef>
              <c:f>'Macro-data'!$B$16:$F$16</c:f>
              <c:numCache>
                <c:formatCode>#,##0</c:formatCode>
                <c:ptCount val="5"/>
                <c:pt idx="0">
                  <c:v>33750</c:v>
                </c:pt>
                <c:pt idx="1">
                  <c:v>33750</c:v>
                </c:pt>
                <c:pt idx="2">
                  <c:v>60500</c:v>
                </c:pt>
                <c:pt idx="3">
                  <c:v>74250</c:v>
                </c:pt>
                <c:pt idx="4">
                  <c:v>90750</c:v>
                </c:pt>
              </c:numCache>
            </c:numRef>
          </c:val>
          <c:extLst>
            <c:ext xmlns:c16="http://schemas.microsoft.com/office/drawing/2014/chart" uri="{C3380CC4-5D6E-409C-BE32-E72D297353CC}">
              <c16:uniqueId val="{00000003-EF7B-45AD-8442-E4E3CE4AECC7}"/>
            </c:ext>
          </c:extLst>
        </c:ser>
        <c:ser>
          <c:idx val="3"/>
          <c:order val="3"/>
          <c:tx>
            <c:strRef>
              <c:f>'Macro-data'!$A$17</c:f>
              <c:strCache>
                <c:ptCount val="1"/>
                <c:pt idx="0">
                  <c:v>Japan</c:v>
                </c:pt>
              </c:strCache>
            </c:strRef>
          </c:tx>
          <c:spPr>
            <a:solidFill>
              <a:schemeClr val="accent4"/>
            </a:solidFill>
            <a:ln>
              <a:noFill/>
            </a:ln>
            <a:effectLst/>
          </c:spPr>
          <c:invertIfNegative val="0"/>
          <c:cat>
            <c:numRef>
              <c:f>'Macro-data'!$B$13:$L$13</c:f>
              <c:numCache>
                <c:formatCode>General</c:formatCode>
                <c:ptCount val="11"/>
                <c:pt idx="0">
                  <c:v>0</c:v>
                </c:pt>
                <c:pt idx="1">
                  <c:v>1000</c:v>
                </c:pt>
                <c:pt idx="2">
                  <c:v>1500</c:v>
                </c:pt>
                <c:pt idx="3">
                  <c:v>1600</c:v>
                </c:pt>
                <c:pt idx="4">
                  <c:v>1700</c:v>
                </c:pt>
                <c:pt idx="5">
                  <c:v>1820</c:v>
                </c:pt>
                <c:pt idx="6">
                  <c:v>1870</c:v>
                </c:pt>
                <c:pt idx="7">
                  <c:v>1913</c:v>
                </c:pt>
                <c:pt idx="8">
                  <c:v>1950</c:v>
                </c:pt>
                <c:pt idx="9">
                  <c:v>1973</c:v>
                </c:pt>
                <c:pt idx="10">
                  <c:v>1998</c:v>
                </c:pt>
              </c:numCache>
            </c:numRef>
          </c:cat>
          <c:val>
            <c:numRef>
              <c:f>'Macro-data'!$B$17:$F$17</c:f>
              <c:numCache>
                <c:formatCode>#,##0</c:formatCode>
                <c:ptCount val="5"/>
                <c:pt idx="0">
                  <c:v>1200</c:v>
                </c:pt>
                <c:pt idx="1">
                  <c:v>3188</c:v>
                </c:pt>
                <c:pt idx="2">
                  <c:v>7700</c:v>
                </c:pt>
                <c:pt idx="3">
                  <c:v>9620</c:v>
                </c:pt>
                <c:pt idx="4">
                  <c:v>15390</c:v>
                </c:pt>
              </c:numCache>
            </c:numRef>
          </c:val>
          <c:extLst>
            <c:ext xmlns:c16="http://schemas.microsoft.com/office/drawing/2014/chart" uri="{C3380CC4-5D6E-409C-BE32-E72D297353CC}">
              <c16:uniqueId val="{00000004-EF7B-45AD-8442-E4E3CE4AECC7}"/>
            </c:ext>
          </c:extLst>
        </c:ser>
        <c:ser>
          <c:idx val="4"/>
          <c:order val="4"/>
          <c:tx>
            <c:strRef>
              <c:f>'Macro-data'!$A$18</c:f>
              <c:strCache>
                <c:ptCount val="1"/>
                <c:pt idx="0">
                  <c:v>United States</c:v>
                </c:pt>
              </c:strCache>
            </c:strRef>
          </c:tx>
          <c:spPr>
            <a:solidFill>
              <a:schemeClr val="accent5"/>
            </a:solidFill>
            <a:ln>
              <a:noFill/>
            </a:ln>
            <a:effectLst/>
          </c:spPr>
          <c:invertIfNegative val="0"/>
          <c:cat>
            <c:numRef>
              <c:f>'Macro-data'!$B$13:$L$13</c:f>
              <c:numCache>
                <c:formatCode>General</c:formatCode>
                <c:ptCount val="11"/>
                <c:pt idx="0">
                  <c:v>0</c:v>
                </c:pt>
                <c:pt idx="1">
                  <c:v>1000</c:v>
                </c:pt>
                <c:pt idx="2">
                  <c:v>1500</c:v>
                </c:pt>
                <c:pt idx="3">
                  <c:v>1600</c:v>
                </c:pt>
                <c:pt idx="4">
                  <c:v>1700</c:v>
                </c:pt>
                <c:pt idx="5">
                  <c:v>1820</c:v>
                </c:pt>
                <c:pt idx="6">
                  <c:v>1870</c:v>
                </c:pt>
                <c:pt idx="7">
                  <c:v>1913</c:v>
                </c:pt>
                <c:pt idx="8">
                  <c:v>1950</c:v>
                </c:pt>
                <c:pt idx="9">
                  <c:v>1973</c:v>
                </c:pt>
                <c:pt idx="10">
                  <c:v>1998</c:v>
                </c:pt>
              </c:numCache>
            </c:numRef>
          </c:cat>
          <c:val>
            <c:numRef>
              <c:f>'Macro-data'!$B$18:$F$18</c:f>
              <c:numCache>
                <c:formatCode>#,##0</c:formatCode>
                <c:ptCount val="5"/>
                <c:pt idx="0">
                  <c:v>0</c:v>
                </c:pt>
                <c:pt idx="1">
                  <c:v>0</c:v>
                </c:pt>
                <c:pt idx="2">
                  <c:v>800</c:v>
                </c:pt>
                <c:pt idx="3">
                  <c:v>600</c:v>
                </c:pt>
                <c:pt idx="4">
                  <c:v>527</c:v>
                </c:pt>
              </c:numCache>
            </c:numRef>
          </c:val>
          <c:extLst>
            <c:ext xmlns:c16="http://schemas.microsoft.com/office/drawing/2014/chart" uri="{C3380CC4-5D6E-409C-BE32-E72D297353CC}">
              <c16:uniqueId val="{00000005-EF7B-45AD-8442-E4E3CE4AECC7}"/>
            </c:ext>
          </c:extLst>
        </c:ser>
        <c:dLbls>
          <c:showLegendKey val="0"/>
          <c:showVal val="0"/>
          <c:showCatName val="0"/>
          <c:showSerName val="0"/>
          <c:showPercent val="0"/>
          <c:showBubbleSize val="0"/>
        </c:dLbls>
        <c:gapWidth val="219"/>
        <c:overlap val="-27"/>
        <c:axId val="580588287"/>
        <c:axId val="225787247"/>
      </c:barChart>
      <c:catAx>
        <c:axId val="580588287"/>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5787247"/>
        <c:crosses val="autoZero"/>
        <c:auto val="1"/>
        <c:lblAlgn val="ctr"/>
        <c:lblOffset val="100"/>
        <c:noMultiLvlLbl val="0"/>
      </c:catAx>
      <c:valAx>
        <c:axId val="22578724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Millions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05882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2/26/2019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2/26/2019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2/26/2019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2/26/2019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2/26/2019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2/26/2019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2/26/2019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2/26/2019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6BE1-18FD-45C4-95BB-4CDE2F74007A}"/>
              </a:ext>
            </a:extLst>
          </p:cNvPr>
          <p:cNvSpPr>
            <a:spLocks noGrp="1"/>
          </p:cNvSpPr>
          <p:nvPr>
            <p:ph type="ctrTitle"/>
          </p:nvPr>
        </p:nvSpPr>
        <p:spPr/>
        <p:txBody>
          <a:bodyPr/>
          <a:lstStyle/>
          <a:p>
            <a:r>
              <a:rPr lang="en-US" dirty="0">
                <a:solidFill>
                  <a:schemeClr val="accent1">
                    <a:lumMod val="50000"/>
                  </a:schemeClr>
                </a:solidFill>
              </a:rPr>
              <a:t>New growth model’S</a:t>
            </a:r>
          </a:p>
        </p:txBody>
      </p:sp>
      <p:sp>
        <p:nvSpPr>
          <p:cNvPr id="3" name="Subtitle 2">
            <a:extLst>
              <a:ext uri="{FF2B5EF4-FFF2-40B4-BE49-F238E27FC236}">
                <a16:creationId xmlns:a16="http://schemas.microsoft.com/office/drawing/2014/main" id="{2CBEA9D0-625D-478E-BB7D-0FC83B74EF10}"/>
              </a:ext>
            </a:extLst>
          </p:cNvPr>
          <p:cNvSpPr>
            <a:spLocks noGrp="1"/>
          </p:cNvSpPr>
          <p:nvPr>
            <p:ph type="subTitle" idx="1"/>
          </p:nvPr>
        </p:nvSpPr>
        <p:spPr/>
        <p:txBody>
          <a:bodyPr>
            <a:normAutofit lnSpcReduction="10000"/>
          </a:bodyPr>
          <a:lstStyle/>
          <a:p>
            <a:r>
              <a:rPr lang="en-US" dirty="0">
                <a:solidFill>
                  <a:schemeClr val="accent1">
                    <a:lumMod val="50000"/>
                  </a:schemeClr>
                </a:solidFill>
              </a:rPr>
              <a:t>Sriram Balasubramanian</a:t>
            </a:r>
          </a:p>
          <a:p>
            <a:r>
              <a:rPr lang="en-US" dirty="0">
                <a:solidFill>
                  <a:schemeClr val="accent1">
                    <a:lumMod val="50000"/>
                  </a:schemeClr>
                </a:solidFill>
              </a:rPr>
              <a:t>Economist and authoR</a:t>
            </a:r>
          </a:p>
        </p:txBody>
      </p:sp>
    </p:spTree>
    <p:extLst>
      <p:ext uri="{BB962C8B-B14F-4D97-AF65-F5344CB8AC3E}">
        <p14:creationId xmlns:p14="http://schemas.microsoft.com/office/powerpoint/2010/main" val="34282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CFEF02-DAE9-4784-84E9-B225DFA9261E}"/>
              </a:ext>
            </a:extLst>
          </p:cNvPr>
          <p:cNvSpPr>
            <a:spLocks noGrp="1"/>
          </p:cNvSpPr>
          <p:nvPr>
            <p:ph type="title"/>
          </p:nvPr>
        </p:nvSpPr>
        <p:spPr/>
        <p:txBody>
          <a:bodyPr/>
          <a:lstStyle/>
          <a:p>
            <a:r>
              <a:rPr lang="en-US" dirty="0">
                <a:solidFill>
                  <a:schemeClr val="accent1">
                    <a:lumMod val="50000"/>
                  </a:schemeClr>
                </a:solidFill>
              </a:rPr>
              <a:t>OUR OBSERVATIONS IN THE PAPER</a:t>
            </a:r>
          </a:p>
        </p:txBody>
      </p:sp>
      <p:sp>
        <p:nvSpPr>
          <p:cNvPr id="10" name="Content Placeholder 9">
            <a:extLst>
              <a:ext uri="{FF2B5EF4-FFF2-40B4-BE49-F238E27FC236}">
                <a16:creationId xmlns:a16="http://schemas.microsoft.com/office/drawing/2014/main" id="{29A1FE90-CBBF-4FED-954A-9A785EC30C9A}"/>
              </a:ext>
            </a:extLst>
          </p:cNvPr>
          <p:cNvSpPr>
            <a:spLocks noGrp="1"/>
          </p:cNvSpPr>
          <p:nvPr>
            <p:ph sz="quarter" idx="4"/>
          </p:nvPr>
        </p:nvSpPr>
        <p:spPr>
          <a:xfrm>
            <a:off x="5464940" y="1607005"/>
            <a:ext cx="4800600" cy="4190480"/>
          </a:xfrm>
        </p:spPr>
        <p:txBody>
          <a:bodyPr>
            <a:normAutofit fontScale="92500"/>
          </a:bodyPr>
          <a:lstStyle/>
          <a:p>
            <a:r>
              <a:rPr lang="en-US" dirty="0"/>
              <a:t>Easterlin’s paradox is applicable to a few countries in the top 10 happiness driven countries---</a:t>
            </a:r>
            <a:r>
              <a:rPr lang="en-US" dirty="0" err="1"/>
              <a:t>i.e</a:t>
            </a:r>
            <a:r>
              <a:rPr lang="en-US" dirty="0"/>
              <a:t> higher incomes don’t necessarily mean that the country is satisfied. </a:t>
            </a:r>
          </a:p>
          <a:p>
            <a:r>
              <a:rPr lang="en-US" dirty="0"/>
              <a:t>Bhutan also seems to be falling in this category as you see the GNH index plateauing, more surveys and results are needed. </a:t>
            </a:r>
          </a:p>
          <a:p>
            <a:r>
              <a:rPr lang="en-US" dirty="0"/>
              <a:t>Definite gap between inputs and outcomes </a:t>
            </a:r>
          </a:p>
          <a:p>
            <a:r>
              <a:rPr lang="en-US" dirty="0"/>
              <a:t>Ways and means needs to be explored to integrate this into mainstream policymaking. </a:t>
            </a:r>
          </a:p>
        </p:txBody>
      </p:sp>
      <p:pic>
        <p:nvPicPr>
          <p:cNvPr id="2050" name="Picture 2" descr="https://blogs.imf.org/wp-content/uploads/2019/02/eng-feb-8-bhutan2.png">
            <a:extLst>
              <a:ext uri="{FF2B5EF4-FFF2-40B4-BE49-F238E27FC236}">
                <a16:creationId xmlns:a16="http://schemas.microsoft.com/office/drawing/2014/main" id="{EABA980A-98CA-49FA-816A-3268DF8052E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140643" y="1607006"/>
            <a:ext cx="3863024" cy="429849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8AE65B0D-F6B9-4011-BCF4-0EA20708E440}"/>
              </a:ext>
            </a:extLst>
          </p:cNvPr>
          <p:cNvSpPr/>
          <p:nvPr/>
        </p:nvSpPr>
        <p:spPr>
          <a:xfrm>
            <a:off x="1053924" y="6028756"/>
            <a:ext cx="5285154" cy="230832"/>
          </a:xfrm>
          <a:prstGeom prst="rect">
            <a:avLst/>
          </a:prstGeom>
        </p:spPr>
        <p:txBody>
          <a:bodyPr wrap="square">
            <a:spAutoFit/>
          </a:bodyPr>
          <a:lstStyle/>
          <a:p>
            <a:r>
              <a:rPr lang="en-US" sz="900" dirty="0"/>
              <a:t>Source: IMF Blog ‘Don’t Worry, Be Happy’, Balasubramanian Sriram, Paul Cashin</a:t>
            </a:r>
          </a:p>
        </p:txBody>
      </p:sp>
    </p:spTree>
    <p:extLst>
      <p:ext uri="{BB962C8B-B14F-4D97-AF65-F5344CB8AC3E}">
        <p14:creationId xmlns:p14="http://schemas.microsoft.com/office/powerpoint/2010/main" val="3590313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3233019-C4D1-4ADF-A21F-D6F994B1672B}"/>
              </a:ext>
            </a:extLst>
          </p:cNvPr>
          <p:cNvSpPr>
            <a:spLocks noGrp="1"/>
          </p:cNvSpPr>
          <p:nvPr>
            <p:ph type="title"/>
          </p:nvPr>
        </p:nvSpPr>
        <p:spPr/>
        <p:txBody>
          <a:bodyPr/>
          <a:lstStyle/>
          <a:p>
            <a:r>
              <a:rPr lang="en-US" dirty="0">
                <a:solidFill>
                  <a:schemeClr val="accent1">
                    <a:lumMod val="50000"/>
                  </a:schemeClr>
                </a:solidFill>
              </a:rPr>
              <a:t>THE WAY FORWARD</a:t>
            </a:r>
          </a:p>
        </p:txBody>
      </p:sp>
      <p:sp>
        <p:nvSpPr>
          <p:cNvPr id="8" name="Content Placeholder 7">
            <a:extLst>
              <a:ext uri="{FF2B5EF4-FFF2-40B4-BE49-F238E27FC236}">
                <a16:creationId xmlns:a16="http://schemas.microsoft.com/office/drawing/2014/main" id="{952D9188-2F30-4B0D-8EED-514981B93C30}"/>
              </a:ext>
            </a:extLst>
          </p:cNvPr>
          <p:cNvSpPr>
            <a:spLocks noGrp="1"/>
          </p:cNvSpPr>
          <p:nvPr>
            <p:ph idx="1"/>
          </p:nvPr>
        </p:nvSpPr>
        <p:spPr>
          <a:xfrm>
            <a:off x="1006839" y="1632204"/>
            <a:ext cx="10178322" cy="3593591"/>
          </a:xfrm>
        </p:spPr>
        <p:txBody>
          <a:bodyPr>
            <a:normAutofit fontScale="92500" lnSpcReduction="10000"/>
          </a:bodyPr>
          <a:lstStyle/>
          <a:p>
            <a:pPr algn="just"/>
            <a:r>
              <a:rPr lang="en-US" dirty="0"/>
              <a:t>A wellness budget, similar to the New Zealand PM’s proposal, which is underpinned by a scientifically-driven system that measures wellness indicators similar to GNH, which is used to drive policy.</a:t>
            </a:r>
          </a:p>
          <a:p>
            <a:pPr algn="just"/>
            <a:r>
              <a:rPr lang="en-US" dirty="0"/>
              <a:t>A happiness index in each ministry within government as an overriding tool for policymaking. In essence, this could serve as a necessary yet non-intrusive tool to ensure that policies in individual ministries are in line with the broader happiness parameters of the country.</a:t>
            </a:r>
          </a:p>
          <a:p>
            <a:pPr algn="just"/>
            <a:r>
              <a:rPr lang="en-US" dirty="0"/>
              <a:t>A bottom-up approach presents a third option, where a huge awareness drive is created among people of the need for happiness policies. An example that comes to mind is India’s </a:t>
            </a:r>
            <a:r>
              <a:rPr lang="en-US" dirty="0" err="1"/>
              <a:t>Swaach</a:t>
            </a:r>
            <a:r>
              <a:rPr lang="en-US" dirty="0"/>
              <a:t> Bharat initiative to promote cleanliness and sanitation across the country on a large scale. This initiative resulted in rural sanitation increasing to almost 90%  (Government of India 2019) in 2018 compared to 35% in 2014. </a:t>
            </a:r>
          </a:p>
        </p:txBody>
      </p:sp>
    </p:spTree>
    <p:extLst>
      <p:ext uri="{BB962C8B-B14F-4D97-AF65-F5344CB8AC3E}">
        <p14:creationId xmlns:p14="http://schemas.microsoft.com/office/powerpoint/2010/main" val="2290093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E0843-4ADF-486A-AFB4-A1CF1B5B5619}"/>
              </a:ext>
            </a:extLst>
          </p:cNvPr>
          <p:cNvSpPr>
            <a:spLocks noGrp="1"/>
          </p:cNvSpPr>
          <p:nvPr>
            <p:ph type="title"/>
          </p:nvPr>
        </p:nvSpPr>
        <p:spPr/>
        <p:txBody>
          <a:bodyPr/>
          <a:lstStyle/>
          <a:p>
            <a:r>
              <a:rPr lang="en-US" dirty="0"/>
              <a:t>acknowledgments</a:t>
            </a:r>
          </a:p>
        </p:txBody>
      </p:sp>
      <p:sp>
        <p:nvSpPr>
          <p:cNvPr id="3" name="Content Placeholder 2">
            <a:extLst>
              <a:ext uri="{FF2B5EF4-FFF2-40B4-BE49-F238E27FC236}">
                <a16:creationId xmlns:a16="http://schemas.microsoft.com/office/drawing/2014/main" id="{903C9629-92F2-4F7E-B1F0-FD513BA06939}"/>
              </a:ext>
            </a:extLst>
          </p:cNvPr>
          <p:cNvSpPr>
            <a:spLocks noGrp="1"/>
          </p:cNvSpPr>
          <p:nvPr>
            <p:ph idx="1"/>
          </p:nvPr>
        </p:nvSpPr>
        <p:spPr/>
        <p:txBody>
          <a:bodyPr/>
          <a:lstStyle/>
          <a:p>
            <a:r>
              <a:rPr lang="en-US" dirty="0"/>
              <a:t>Professor Prakash Loungani for this opportunity</a:t>
            </a:r>
          </a:p>
          <a:p>
            <a:r>
              <a:rPr lang="en-US" dirty="0"/>
              <a:t>My co-author Dr Paul Cashin (IMF Assistant Director) for persevering with this idea and pursuing it through the paper. </a:t>
            </a:r>
          </a:p>
          <a:p>
            <a:r>
              <a:rPr lang="en-US" dirty="0"/>
              <a:t>Columbia University Capstone Team and Staff</a:t>
            </a:r>
          </a:p>
          <a:p>
            <a:r>
              <a:rPr lang="en-US" dirty="0"/>
              <a:t>Various Sources</a:t>
            </a:r>
          </a:p>
          <a:p>
            <a:r>
              <a:rPr lang="en-US" dirty="0"/>
              <a:t>Your patience!</a:t>
            </a:r>
          </a:p>
        </p:txBody>
      </p:sp>
    </p:spTree>
    <p:extLst>
      <p:ext uri="{BB962C8B-B14F-4D97-AF65-F5344CB8AC3E}">
        <p14:creationId xmlns:p14="http://schemas.microsoft.com/office/powerpoint/2010/main" val="2778524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568EEC-9605-48A5-9768-43D321B220F3}"/>
              </a:ext>
            </a:extLst>
          </p:cNvPr>
          <p:cNvSpPr>
            <a:spLocks noGrp="1"/>
          </p:cNvSpPr>
          <p:nvPr>
            <p:ph type="title"/>
          </p:nvPr>
        </p:nvSpPr>
        <p:spPr/>
        <p:txBody>
          <a:bodyPr/>
          <a:lstStyle/>
          <a:p>
            <a:r>
              <a:rPr lang="en-US" dirty="0"/>
              <a:t>THANKS!</a:t>
            </a:r>
          </a:p>
        </p:txBody>
      </p:sp>
      <p:sp>
        <p:nvSpPr>
          <p:cNvPr id="5" name="Text Placeholder 4">
            <a:extLst>
              <a:ext uri="{FF2B5EF4-FFF2-40B4-BE49-F238E27FC236}">
                <a16:creationId xmlns:a16="http://schemas.microsoft.com/office/drawing/2014/main" id="{E4D41984-7844-4DB2-9285-F204C0C0B88C}"/>
              </a:ext>
            </a:extLst>
          </p:cNvPr>
          <p:cNvSpPr>
            <a:spLocks noGrp="1"/>
          </p:cNvSpPr>
          <p:nvPr>
            <p:ph type="body" idx="1"/>
          </p:nvPr>
        </p:nvSpPr>
        <p:spPr/>
        <p:txBody>
          <a:bodyPr/>
          <a:lstStyle/>
          <a:p>
            <a:r>
              <a:rPr lang="en-US" dirty="0"/>
              <a:t>Q AND a sESSION</a:t>
            </a:r>
          </a:p>
        </p:txBody>
      </p:sp>
    </p:spTree>
    <p:extLst>
      <p:ext uri="{BB962C8B-B14F-4D97-AF65-F5344CB8AC3E}">
        <p14:creationId xmlns:p14="http://schemas.microsoft.com/office/powerpoint/2010/main" val="694883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BD1C0-9797-4B63-9ADC-7F07E037CE55}"/>
              </a:ext>
            </a:extLst>
          </p:cNvPr>
          <p:cNvSpPr>
            <a:spLocks noGrp="1"/>
          </p:cNvSpPr>
          <p:nvPr>
            <p:ph type="title"/>
          </p:nvPr>
        </p:nvSpPr>
        <p:spPr/>
        <p:txBody>
          <a:bodyPr/>
          <a:lstStyle/>
          <a:p>
            <a:r>
              <a:rPr lang="en-US" dirty="0">
                <a:solidFill>
                  <a:schemeClr val="accent1">
                    <a:lumMod val="50000"/>
                  </a:schemeClr>
                </a:solidFill>
              </a:rPr>
              <a:t>CONTENTS PAGE</a:t>
            </a:r>
          </a:p>
        </p:txBody>
      </p:sp>
      <p:sp>
        <p:nvSpPr>
          <p:cNvPr id="3" name="Content Placeholder 2">
            <a:extLst>
              <a:ext uri="{FF2B5EF4-FFF2-40B4-BE49-F238E27FC236}">
                <a16:creationId xmlns:a16="http://schemas.microsoft.com/office/drawing/2014/main" id="{3603F56D-987F-4E23-9CDD-EDA9F04C0619}"/>
              </a:ext>
            </a:extLst>
          </p:cNvPr>
          <p:cNvSpPr>
            <a:spLocks noGrp="1"/>
          </p:cNvSpPr>
          <p:nvPr>
            <p:ph idx="1"/>
          </p:nvPr>
        </p:nvSpPr>
        <p:spPr/>
        <p:txBody>
          <a:bodyPr/>
          <a:lstStyle/>
          <a:p>
            <a:r>
              <a:rPr lang="en-US" dirty="0"/>
              <a:t>INTRODUCTION</a:t>
            </a:r>
          </a:p>
          <a:p>
            <a:r>
              <a:rPr lang="en-US" dirty="0"/>
              <a:t>HISTORY OF THE WORLD THROUGH GDP</a:t>
            </a:r>
          </a:p>
          <a:p>
            <a:r>
              <a:rPr lang="en-US" dirty="0"/>
              <a:t>EXAMPLES OF UNIQUE GROWTH CHARACTERISTICS (JAPAN and INDIA)</a:t>
            </a:r>
          </a:p>
          <a:p>
            <a:r>
              <a:rPr lang="en-US" dirty="0"/>
              <a:t>BHUTAN’s GNH</a:t>
            </a:r>
          </a:p>
          <a:p>
            <a:r>
              <a:rPr lang="en-US" dirty="0"/>
              <a:t>EASTERLINS PARADOX</a:t>
            </a:r>
          </a:p>
          <a:p>
            <a:r>
              <a:rPr lang="en-US" dirty="0"/>
              <a:t>OBSERVATIONS FROM OUR IMF PAPER</a:t>
            </a:r>
          </a:p>
          <a:p>
            <a:r>
              <a:rPr lang="en-US" dirty="0"/>
              <a:t>THE WAY FORWAR</a:t>
            </a:r>
          </a:p>
          <a:p>
            <a:r>
              <a:rPr lang="en-US" dirty="0"/>
              <a:t>CONCLUSION</a:t>
            </a:r>
          </a:p>
          <a:p>
            <a:endParaRPr lang="en-US" dirty="0"/>
          </a:p>
          <a:p>
            <a:endParaRPr lang="en-US" dirty="0"/>
          </a:p>
          <a:p>
            <a:endParaRPr lang="en-US" dirty="0"/>
          </a:p>
        </p:txBody>
      </p:sp>
    </p:spTree>
    <p:extLst>
      <p:ext uri="{BB962C8B-B14F-4D97-AF65-F5344CB8AC3E}">
        <p14:creationId xmlns:p14="http://schemas.microsoft.com/office/powerpoint/2010/main" val="92158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8664D-CE45-4008-B841-E69DA0CE7C6C}"/>
              </a:ext>
            </a:extLst>
          </p:cNvPr>
          <p:cNvSpPr>
            <a:spLocks noGrp="1"/>
          </p:cNvSpPr>
          <p:nvPr>
            <p:ph type="title"/>
          </p:nvPr>
        </p:nvSpPr>
        <p:spPr/>
        <p:txBody>
          <a:bodyPr/>
          <a:lstStyle/>
          <a:p>
            <a:r>
              <a:rPr lang="en-US" dirty="0">
                <a:solidFill>
                  <a:schemeClr val="accent1">
                    <a:lumMod val="50000"/>
                  </a:schemeClr>
                </a:solidFill>
              </a:rPr>
              <a:t>QUOTES</a:t>
            </a:r>
          </a:p>
        </p:txBody>
      </p:sp>
      <p:sp>
        <p:nvSpPr>
          <p:cNvPr id="3" name="Content Placeholder 2">
            <a:extLst>
              <a:ext uri="{FF2B5EF4-FFF2-40B4-BE49-F238E27FC236}">
                <a16:creationId xmlns:a16="http://schemas.microsoft.com/office/drawing/2014/main" id="{7FE22A7D-83A6-4097-82F5-3FC64B539EA8}"/>
              </a:ext>
            </a:extLst>
          </p:cNvPr>
          <p:cNvSpPr>
            <a:spLocks noGrp="1"/>
          </p:cNvSpPr>
          <p:nvPr>
            <p:ph idx="1"/>
          </p:nvPr>
        </p:nvSpPr>
        <p:spPr>
          <a:xfrm>
            <a:off x="752145" y="1542546"/>
            <a:ext cx="6158418" cy="4985124"/>
          </a:xfrm>
        </p:spPr>
        <p:txBody>
          <a:bodyPr>
            <a:normAutofit fontScale="70000" lnSpcReduction="20000"/>
          </a:bodyPr>
          <a:lstStyle/>
          <a:p>
            <a:r>
              <a:rPr lang="en-US" dirty="0"/>
              <a:t>Economic policymaking has been consumed in the last century by a single point agenda---to grow more, earn more income and create a prosperous society. </a:t>
            </a:r>
          </a:p>
          <a:p>
            <a:r>
              <a:rPr lang="en-US" dirty="0"/>
              <a:t>Trends and cycles in Income and Sustained Growth in your syllabus would have covered these paradigms. </a:t>
            </a:r>
          </a:p>
          <a:p>
            <a:r>
              <a:rPr lang="en-US" dirty="0"/>
              <a:t>Focus on ‘one size fit-all policy’ in the 19</a:t>
            </a:r>
            <a:r>
              <a:rPr lang="en-US" baseline="30000" dirty="0"/>
              <a:t>th</a:t>
            </a:r>
            <a:r>
              <a:rPr lang="en-US" dirty="0"/>
              <a:t> century and too much focus on one macroeconomic indicator---GDP---has had its shortcomings. </a:t>
            </a:r>
          </a:p>
          <a:p>
            <a:r>
              <a:rPr lang="en-US" dirty="0"/>
              <a:t>Societies have started to look for more sustainable solutions which encompass happiness, satisfaction, health among others.  </a:t>
            </a:r>
          </a:p>
          <a:p>
            <a:r>
              <a:rPr lang="en-US" dirty="0"/>
              <a:t>Thus the need for more diverse growth models</a:t>
            </a:r>
          </a:p>
        </p:txBody>
      </p:sp>
      <p:sp>
        <p:nvSpPr>
          <p:cNvPr id="7" name="Text Placeholder 6">
            <a:extLst>
              <a:ext uri="{FF2B5EF4-FFF2-40B4-BE49-F238E27FC236}">
                <a16:creationId xmlns:a16="http://schemas.microsoft.com/office/drawing/2014/main" id="{B4A01D9B-62BA-4393-AABB-7186DFF10E0A}"/>
              </a:ext>
            </a:extLst>
          </p:cNvPr>
          <p:cNvSpPr>
            <a:spLocks noGrp="1"/>
          </p:cNvSpPr>
          <p:nvPr>
            <p:ph type="body" sz="half" idx="2"/>
          </p:nvPr>
        </p:nvSpPr>
        <p:spPr>
          <a:xfrm>
            <a:off x="8337885" y="1722482"/>
            <a:ext cx="3092115" cy="4164164"/>
          </a:xfrm>
        </p:spPr>
        <p:txBody>
          <a:bodyPr>
            <a:normAutofit fontScale="85000" lnSpcReduction="10000"/>
          </a:bodyPr>
          <a:lstStyle/>
          <a:p>
            <a:r>
              <a:rPr lang="en-US" dirty="0"/>
              <a:t>“We must focus specifically on living standards and human, social and natural capital when we set targets and track progress. In our next budget, we will set five priorities each deliberately focused on long-term intergenerational change” New Zealand PM Jacinda Arden</a:t>
            </a:r>
          </a:p>
          <a:p>
            <a:r>
              <a:rPr lang="en-US" dirty="0"/>
              <a:t>“Happiness Matters in todays world” Former Bhutanese PM Tshering Tobgay</a:t>
            </a:r>
          </a:p>
          <a:p>
            <a:endParaRPr lang="en-US" dirty="0"/>
          </a:p>
          <a:p>
            <a:r>
              <a:rPr lang="en-US" dirty="0"/>
              <a:t>““The purpose of studying economics is not to acquire a set of ready-made answers to economic questions, but to learn how to avoid being deceived by economists” Joan Robinson</a:t>
            </a:r>
          </a:p>
        </p:txBody>
      </p:sp>
      <p:sp>
        <p:nvSpPr>
          <p:cNvPr id="8" name="Title 1">
            <a:extLst>
              <a:ext uri="{FF2B5EF4-FFF2-40B4-BE49-F238E27FC236}">
                <a16:creationId xmlns:a16="http://schemas.microsoft.com/office/drawing/2014/main" id="{AF617C8C-505A-49C2-8BCF-45B3103D1C30}"/>
              </a:ext>
            </a:extLst>
          </p:cNvPr>
          <p:cNvSpPr txBox="1">
            <a:spLocks/>
          </p:cNvSpPr>
          <p:nvPr/>
        </p:nvSpPr>
        <p:spPr>
          <a:xfrm>
            <a:off x="958268" y="-141137"/>
            <a:ext cx="6158418" cy="1196671"/>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1900" b="1" i="0" kern="1200" cap="all" spc="300" baseline="0">
                <a:solidFill>
                  <a:schemeClr val="accent1"/>
                </a:solidFill>
                <a:latin typeface="+mn-lt"/>
                <a:ea typeface="+mj-ea"/>
                <a:cs typeface="+mj-cs"/>
              </a:defRPr>
            </a:lvl1pPr>
          </a:lstStyle>
          <a:p>
            <a:r>
              <a:rPr lang="en-US" sz="5000" dirty="0">
                <a:solidFill>
                  <a:schemeClr val="accent1">
                    <a:lumMod val="50000"/>
                  </a:schemeClr>
                </a:solidFill>
                <a:latin typeface="+mj-lt"/>
              </a:rPr>
              <a:t>introduction</a:t>
            </a:r>
          </a:p>
        </p:txBody>
      </p:sp>
    </p:spTree>
    <p:extLst>
      <p:ext uri="{BB962C8B-B14F-4D97-AF65-F5344CB8AC3E}">
        <p14:creationId xmlns:p14="http://schemas.microsoft.com/office/powerpoint/2010/main" val="2458483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BF052-421E-4960-BE12-72B16BA60ADD}"/>
              </a:ext>
            </a:extLst>
          </p:cNvPr>
          <p:cNvSpPr>
            <a:spLocks noGrp="1"/>
          </p:cNvSpPr>
          <p:nvPr>
            <p:ph type="title"/>
          </p:nvPr>
        </p:nvSpPr>
        <p:spPr/>
        <p:txBody>
          <a:bodyPr/>
          <a:lstStyle/>
          <a:p>
            <a:r>
              <a:rPr lang="en-US" dirty="0">
                <a:solidFill>
                  <a:schemeClr val="accent1">
                    <a:lumMod val="50000"/>
                  </a:schemeClr>
                </a:solidFill>
              </a:rPr>
              <a:t>HISTORY OF THE WORLD through </a:t>
            </a:r>
            <a:r>
              <a:rPr lang="en-US" dirty="0" err="1">
                <a:solidFill>
                  <a:schemeClr val="accent1">
                    <a:lumMod val="50000"/>
                  </a:schemeClr>
                </a:solidFill>
              </a:rPr>
              <a:t>gdp</a:t>
            </a:r>
            <a:endParaRPr lang="en-US" dirty="0">
              <a:solidFill>
                <a:schemeClr val="accent1">
                  <a:lumMod val="50000"/>
                </a:schemeClr>
              </a:solidFill>
            </a:endParaRPr>
          </a:p>
        </p:txBody>
      </p:sp>
      <p:sp>
        <p:nvSpPr>
          <p:cNvPr id="9" name="Text Placeholder 5">
            <a:extLst>
              <a:ext uri="{FF2B5EF4-FFF2-40B4-BE49-F238E27FC236}">
                <a16:creationId xmlns:a16="http://schemas.microsoft.com/office/drawing/2014/main" id="{07591A9C-D576-4F41-B9EC-EEFF227D4964}"/>
              </a:ext>
            </a:extLst>
          </p:cNvPr>
          <p:cNvSpPr>
            <a:spLocks noGrp="1"/>
          </p:cNvSpPr>
          <p:nvPr>
            <p:ph sz="half" idx="2"/>
          </p:nvPr>
        </p:nvSpPr>
        <p:spPr>
          <a:xfrm>
            <a:off x="1252728" y="1987086"/>
            <a:ext cx="4800600" cy="2996398"/>
          </a:xfrm>
        </p:spPr>
        <p:txBody>
          <a:bodyPr>
            <a:normAutofit fontScale="77500" lnSpcReduction="20000"/>
          </a:bodyPr>
          <a:lstStyle/>
          <a:p>
            <a:pPr marL="285750" indent="-285750">
              <a:buFont typeface="Wingdings" panose="05000000000000000000" pitchFamily="2" charset="2"/>
              <a:buChar char="v"/>
            </a:pPr>
            <a:r>
              <a:rPr lang="en-US" dirty="0"/>
              <a:t>Western nations have been at the forefront of global growth in the last two centuries. </a:t>
            </a:r>
          </a:p>
          <a:p>
            <a:pPr marL="285750" indent="-285750">
              <a:buFont typeface="Wingdings" panose="05000000000000000000" pitchFamily="2" charset="2"/>
              <a:buChar char="v"/>
            </a:pPr>
            <a:r>
              <a:rPr lang="en-US" dirty="0"/>
              <a:t>Quantum of development and growth have surged especially in the last few decades.</a:t>
            </a:r>
          </a:p>
          <a:p>
            <a:pPr marL="285750" indent="-285750">
              <a:buFont typeface="Wingdings" panose="05000000000000000000" pitchFamily="2" charset="2"/>
              <a:buChar char="v"/>
            </a:pPr>
            <a:r>
              <a:rPr lang="en-US" dirty="0"/>
              <a:t>Industrial revolution was one of the key catalysts to drive this growth in the last few centuries.  </a:t>
            </a:r>
          </a:p>
          <a:p>
            <a:pPr marL="285750" indent="-285750">
              <a:buFont typeface="Wingdings" panose="05000000000000000000" pitchFamily="2" charset="2"/>
              <a:buChar char="v"/>
            </a:pPr>
            <a:r>
              <a:rPr lang="en-US" dirty="0"/>
              <a:t>In the advent of the digital age, systems have evolved and new mechanisms have come into place. </a:t>
            </a:r>
          </a:p>
          <a:p>
            <a:pPr marL="285750" indent="-285750">
              <a:buFont typeface="Wingdings" panose="05000000000000000000" pitchFamily="2" charset="2"/>
              <a:buChar char="v"/>
            </a:pPr>
            <a:r>
              <a:rPr lang="en-US" dirty="0"/>
              <a:t> While these are common factoid, question really is how was the ancient world’s economic landscape?</a:t>
            </a:r>
          </a:p>
        </p:txBody>
      </p:sp>
      <p:graphicFrame>
        <p:nvGraphicFramePr>
          <p:cNvPr id="10" name="Content Placeholder 6">
            <a:extLst>
              <a:ext uri="{FF2B5EF4-FFF2-40B4-BE49-F238E27FC236}">
                <a16:creationId xmlns:a16="http://schemas.microsoft.com/office/drawing/2014/main" id="{6E53D0E5-C8C3-428E-9EC5-307FD5FCD93C}"/>
              </a:ext>
            </a:extLst>
          </p:cNvPr>
          <p:cNvGraphicFramePr>
            <a:graphicFrameLocks/>
          </p:cNvGraphicFramePr>
          <p:nvPr>
            <p:extLst>
              <p:ext uri="{D42A27DB-BD31-4B8C-83A1-F6EECF244321}">
                <p14:modId xmlns:p14="http://schemas.microsoft.com/office/powerpoint/2010/main" val="1018533074"/>
              </p:ext>
            </p:extLst>
          </p:nvPr>
        </p:nvGraphicFramePr>
        <p:xfrm>
          <a:off x="6243828" y="1168925"/>
          <a:ext cx="5407702" cy="5483978"/>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11">
            <a:extLst>
              <a:ext uri="{FF2B5EF4-FFF2-40B4-BE49-F238E27FC236}">
                <a16:creationId xmlns:a16="http://schemas.microsoft.com/office/drawing/2014/main" id="{0309D8BA-A868-45DF-A522-B2BFFEB2E75D}"/>
              </a:ext>
            </a:extLst>
          </p:cNvPr>
          <p:cNvSpPr/>
          <p:nvPr/>
        </p:nvSpPr>
        <p:spPr>
          <a:xfrm>
            <a:off x="7092241" y="6531140"/>
            <a:ext cx="5285154" cy="230832"/>
          </a:xfrm>
          <a:prstGeom prst="rect">
            <a:avLst/>
          </a:prstGeom>
        </p:spPr>
        <p:txBody>
          <a:bodyPr wrap="square">
            <a:spAutoFit/>
          </a:bodyPr>
          <a:lstStyle/>
          <a:p>
            <a:r>
              <a:rPr lang="en-US" sz="900" dirty="0"/>
              <a:t>Source: ‘The World Economy--- A Millennial Perspective’, Angus Madison, 2001</a:t>
            </a:r>
          </a:p>
        </p:txBody>
      </p:sp>
    </p:spTree>
    <p:extLst>
      <p:ext uri="{BB962C8B-B14F-4D97-AF65-F5344CB8AC3E}">
        <p14:creationId xmlns:p14="http://schemas.microsoft.com/office/powerpoint/2010/main" val="2718527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2CFCA-C104-4D07-8AFB-B9D8109EEEFC}"/>
              </a:ext>
            </a:extLst>
          </p:cNvPr>
          <p:cNvSpPr>
            <a:spLocks noGrp="1"/>
          </p:cNvSpPr>
          <p:nvPr>
            <p:ph type="title"/>
          </p:nvPr>
        </p:nvSpPr>
        <p:spPr/>
        <p:txBody>
          <a:bodyPr>
            <a:normAutofit fontScale="90000"/>
          </a:bodyPr>
          <a:lstStyle/>
          <a:p>
            <a:r>
              <a:rPr lang="en-US" dirty="0"/>
              <a:t>ECONOMIC HISTORY OF THE WORLD THROUGH GDP</a:t>
            </a:r>
          </a:p>
        </p:txBody>
      </p:sp>
      <p:sp>
        <p:nvSpPr>
          <p:cNvPr id="8" name="Text Placeholder 7">
            <a:extLst>
              <a:ext uri="{FF2B5EF4-FFF2-40B4-BE49-F238E27FC236}">
                <a16:creationId xmlns:a16="http://schemas.microsoft.com/office/drawing/2014/main" id="{42B16AD5-6292-4DB9-BE80-9760487A44B6}"/>
              </a:ext>
            </a:extLst>
          </p:cNvPr>
          <p:cNvSpPr>
            <a:spLocks noGrp="1"/>
          </p:cNvSpPr>
          <p:nvPr>
            <p:ph type="body" sz="half" idx="2"/>
          </p:nvPr>
        </p:nvSpPr>
        <p:spPr/>
        <p:txBody>
          <a:bodyPr>
            <a:normAutofit fontScale="85000" lnSpcReduction="10000"/>
          </a:bodyPr>
          <a:lstStyle/>
          <a:p>
            <a:pPr marL="285750" indent="-285750">
              <a:buFont typeface="Wingdings" panose="05000000000000000000" pitchFamily="2" charset="2"/>
              <a:buChar char="v"/>
            </a:pPr>
            <a:r>
              <a:rPr lang="en-US" dirty="0"/>
              <a:t>India had the largest GDP with 33,750 USD million in 0 A.D/CE according to Angus Madison's path-breaking research work. </a:t>
            </a:r>
          </a:p>
          <a:p>
            <a:pPr marL="285750" indent="-285750">
              <a:buFont typeface="Wingdings" panose="05000000000000000000" pitchFamily="2" charset="2"/>
              <a:buChar char="v"/>
            </a:pPr>
            <a:r>
              <a:rPr lang="en-US" dirty="0"/>
              <a:t>The country had a linear growth trajectory from year 0 AD/CE to 1700, reinforcing its global economic dominance over 1700 years minimum. </a:t>
            </a:r>
          </a:p>
          <a:p>
            <a:pPr marL="285750" indent="-285750">
              <a:buFont typeface="Wingdings" panose="05000000000000000000" pitchFamily="2" charset="2"/>
              <a:buChar char="v"/>
            </a:pPr>
            <a:r>
              <a:rPr lang="en-US" dirty="0"/>
              <a:t>India and China alternated between each other during these years as the top economy in the world. </a:t>
            </a:r>
          </a:p>
          <a:p>
            <a:pPr marL="285750" indent="-285750">
              <a:buFont typeface="Wingdings" panose="05000000000000000000" pitchFamily="2" charset="2"/>
              <a:buChar char="v"/>
            </a:pPr>
            <a:r>
              <a:rPr lang="en-US" dirty="0"/>
              <a:t>United States was barely existent, Western Europe less than 1/3 of India and China in GDP. </a:t>
            </a:r>
          </a:p>
          <a:p>
            <a:endParaRPr lang="en-US" dirty="0"/>
          </a:p>
        </p:txBody>
      </p:sp>
      <p:graphicFrame>
        <p:nvGraphicFramePr>
          <p:cNvPr id="9" name="Content Placeholder 10">
            <a:extLst>
              <a:ext uri="{FF2B5EF4-FFF2-40B4-BE49-F238E27FC236}">
                <a16:creationId xmlns:a16="http://schemas.microsoft.com/office/drawing/2014/main" id="{D5413830-ABCD-4BAE-B416-7106DEB2F42A}"/>
              </a:ext>
            </a:extLst>
          </p:cNvPr>
          <p:cNvGraphicFramePr>
            <a:graphicFrameLocks noGrp="1"/>
          </p:cNvGraphicFramePr>
          <p:nvPr>
            <p:ph idx="1"/>
            <p:extLst>
              <p:ext uri="{D42A27DB-BD31-4B8C-83A1-F6EECF244321}">
                <p14:modId xmlns:p14="http://schemas.microsoft.com/office/powerpoint/2010/main" val="398259979"/>
              </p:ext>
            </p:extLst>
          </p:nvPr>
        </p:nvGraphicFramePr>
        <p:xfrm>
          <a:off x="765175" y="920750"/>
          <a:ext cx="6157913" cy="4984750"/>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a:extLst>
              <a:ext uri="{FF2B5EF4-FFF2-40B4-BE49-F238E27FC236}">
                <a16:creationId xmlns:a16="http://schemas.microsoft.com/office/drawing/2014/main" id="{3BF0AB36-336C-4C4C-94D8-AC9DE3652994}"/>
              </a:ext>
            </a:extLst>
          </p:cNvPr>
          <p:cNvSpPr/>
          <p:nvPr/>
        </p:nvSpPr>
        <p:spPr>
          <a:xfrm>
            <a:off x="945965" y="5937250"/>
            <a:ext cx="5285154" cy="230832"/>
          </a:xfrm>
          <a:prstGeom prst="rect">
            <a:avLst/>
          </a:prstGeom>
        </p:spPr>
        <p:txBody>
          <a:bodyPr wrap="square">
            <a:spAutoFit/>
          </a:bodyPr>
          <a:lstStyle/>
          <a:p>
            <a:r>
              <a:rPr lang="en-US" sz="900" dirty="0"/>
              <a:t>Source: ‘The World Economy--- A Millennial Perspective’, Angus Madison, 2001</a:t>
            </a:r>
          </a:p>
        </p:txBody>
      </p:sp>
    </p:spTree>
    <p:extLst>
      <p:ext uri="{BB962C8B-B14F-4D97-AF65-F5344CB8AC3E}">
        <p14:creationId xmlns:p14="http://schemas.microsoft.com/office/powerpoint/2010/main" val="203282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19CD40D-456A-4671-9C38-5C852D7A4F37}"/>
              </a:ext>
            </a:extLst>
          </p:cNvPr>
          <p:cNvSpPr>
            <a:spLocks noGrp="1"/>
          </p:cNvSpPr>
          <p:nvPr>
            <p:ph type="title"/>
          </p:nvPr>
        </p:nvSpPr>
        <p:spPr/>
        <p:txBody>
          <a:bodyPr/>
          <a:lstStyle/>
          <a:p>
            <a:r>
              <a:rPr lang="en-US" dirty="0" err="1">
                <a:solidFill>
                  <a:schemeClr val="accent1">
                    <a:lumMod val="50000"/>
                  </a:schemeClr>
                </a:solidFill>
              </a:rPr>
              <a:t>Japan’S</a:t>
            </a:r>
            <a:r>
              <a:rPr lang="en-US" dirty="0">
                <a:solidFill>
                  <a:schemeClr val="accent1">
                    <a:lumMod val="50000"/>
                  </a:schemeClr>
                </a:solidFill>
              </a:rPr>
              <a:t> UNIQUE FEATURES</a:t>
            </a:r>
          </a:p>
        </p:txBody>
      </p:sp>
      <p:sp>
        <p:nvSpPr>
          <p:cNvPr id="11" name="Content Placeholder 10">
            <a:extLst>
              <a:ext uri="{FF2B5EF4-FFF2-40B4-BE49-F238E27FC236}">
                <a16:creationId xmlns:a16="http://schemas.microsoft.com/office/drawing/2014/main" id="{1606283C-D4E6-40D0-8448-6F59092F816A}"/>
              </a:ext>
            </a:extLst>
          </p:cNvPr>
          <p:cNvSpPr>
            <a:spLocks noGrp="1"/>
          </p:cNvSpPr>
          <p:nvPr>
            <p:ph sz="half" idx="1"/>
          </p:nvPr>
        </p:nvSpPr>
        <p:spPr/>
        <p:txBody>
          <a:bodyPr>
            <a:normAutofit fontScale="92500" lnSpcReduction="20000"/>
          </a:bodyPr>
          <a:lstStyle/>
          <a:p>
            <a:pPr marL="285750" indent="-285750"/>
            <a:r>
              <a:rPr lang="en-US" dirty="0"/>
              <a:t>One of the highest savings ratios in the world at approximately 27 percent in 2018. </a:t>
            </a:r>
          </a:p>
          <a:p>
            <a:pPr marL="285750" indent="-285750"/>
            <a:r>
              <a:rPr lang="en-US" dirty="0"/>
              <a:t>Despite very low interest rates, Japanese were not willing to spend since they are used to a socio-cultural framework of saving enough before spending. </a:t>
            </a:r>
          </a:p>
          <a:p>
            <a:pPr marL="285750" indent="-285750"/>
            <a:r>
              <a:rPr lang="en-US" dirty="0"/>
              <a:t>Led to the Bank of Japan (BOJ) to make interest rates negative to boost spending, yet Japanese kept their money in the Banks!</a:t>
            </a:r>
          </a:p>
          <a:p>
            <a:pPr marL="285750" indent="-285750" algn="just"/>
            <a:r>
              <a:rPr lang="en-US" dirty="0"/>
              <a:t>Abenomics largely focusses on stimulating growth within the natural characteristics of the Japanese economy. </a:t>
            </a:r>
          </a:p>
          <a:p>
            <a:endParaRPr lang="en-US" dirty="0"/>
          </a:p>
        </p:txBody>
      </p:sp>
      <p:sp>
        <p:nvSpPr>
          <p:cNvPr id="12" name="Content Placeholder 11">
            <a:extLst>
              <a:ext uri="{FF2B5EF4-FFF2-40B4-BE49-F238E27FC236}">
                <a16:creationId xmlns:a16="http://schemas.microsoft.com/office/drawing/2014/main" id="{50C3B652-D7E0-476F-A44F-D7A3039A984B}"/>
              </a:ext>
            </a:extLst>
          </p:cNvPr>
          <p:cNvSpPr>
            <a:spLocks noGrp="1"/>
          </p:cNvSpPr>
          <p:nvPr>
            <p:ph sz="half" idx="2"/>
          </p:nvPr>
        </p:nvSpPr>
        <p:spPr/>
        <p:txBody>
          <a:bodyPr>
            <a:normAutofit fontScale="92500" lnSpcReduction="20000"/>
          </a:bodyPr>
          <a:lstStyle/>
          <a:p>
            <a:r>
              <a:rPr lang="en-US" i="1" dirty="0"/>
              <a:t>“Japan’s public pension investment fund is now the largest single global investor in U.S. equities; that SoftBank manages the world’s leading global technology investment fund; that Japan has surpassed China to become the largest international investor in Australia; that Japan’s mega-banks have been the dominant creditor in non-China Asia for three years running; that Japanese companies are on target for another record year of outward foreign direct investment, to name just a few of the big headline deals that have channeled Japan’s domestic surplus savings into the world” (</a:t>
            </a:r>
            <a:r>
              <a:rPr lang="en-US" i="1" dirty="0" err="1"/>
              <a:t>Japantimes</a:t>
            </a:r>
            <a:r>
              <a:rPr lang="en-US" i="1" dirty="0"/>
              <a:t>, 2018)</a:t>
            </a:r>
            <a:endParaRPr lang="en-US" dirty="0"/>
          </a:p>
          <a:p>
            <a:endParaRPr lang="en-US" dirty="0"/>
          </a:p>
        </p:txBody>
      </p:sp>
    </p:spTree>
    <p:extLst>
      <p:ext uri="{BB962C8B-B14F-4D97-AF65-F5344CB8AC3E}">
        <p14:creationId xmlns:p14="http://schemas.microsoft.com/office/powerpoint/2010/main" val="23484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5439D77-A2D8-496E-8F13-7867600F991E}"/>
              </a:ext>
            </a:extLst>
          </p:cNvPr>
          <p:cNvSpPr>
            <a:spLocks noGrp="1"/>
          </p:cNvSpPr>
          <p:nvPr>
            <p:ph type="title"/>
          </p:nvPr>
        </p:nvSpPr>
        <p:spPr/>
        <p:txBody>
          <a:bodyPr/>
          <a:lstStyle/>
          <a:p>
            <a:r>
              <a:rPr lang="en-US" dirty="0" err="1">
                <a:solidFill>
                  <a:schemeClr val="accent1">
                    <a:lumMod val="50000"/>
                  </a:schemeClr>
                </a:solidFill>
              </a:rPr>
              <a:t>India’S</a:t>
            </a:r>
            <a:r>
              <a:rPr lang="en-US" dirty="0">
                <a:solidFill>
                  <a:schemeClr val="accent1">
                    <a:lumMod val="50000"/>
                  </a:schemeClr>
                </a:solidFill>
              </a:rPr>
              <a:t> unique features</a:t>
            </a:r>
          </a:p>
        </p:txBody>
      </p:sp>
      <p:sp>
        <p:nvSpPr>
          <p:cNvPr id="11" name="Content Placeholder 10">
            <a:extLst>
              <a:ext uri="{FF2B5EF4-FFF2-40B4-BE49-F238E27FC236}">
                <a16:creationId xmlns:a16="http://schemas.microsoft.com/office/drawing/2014/main" id="{4299483E-1A2F-40EA-9AB4-69DA6006C99F}"/>
              </a:ext>
            </a:extLst>
          </p:cNvPr>
          <p:cNvSpPr>
            <a:spLocks noGrp="1"/>
          </p:cNvSpPr>
          <p:nvPr>
            <p:ph sz="quarter" idx="4"/>
          </p:nvPr>
        </p:nvSpPr>
        <p:spPr>
          <a:xfrm>
            <a:off x="6535920" y="2211518"/>
            <a:ext cx="4800600" cy="4173407"/>
          </a:xfrm>
        </p:spPr>
        <p:txBody>
          <a:bodyPr>
            <a:normAutofit fontScale="55000" lnSpcReduction="20000"/>
          </a:bodyPr>
          <a:lstStyle/>
          <a:p>
            <a:pPr marL="285750" indent="-285750"/>
            <a:r>
              <a:rPr lang="en-US" sz="2500" dirty="0"/>
              <a:t>More than 70 percent of the country’s economy is based in the informal sector. Almost 82.4 percent of the jobs are in the informal sector. ( NSSO, Hans India, 2017)</a:t>
            </a:r>
          </a:p>
          <a:p>
            <a:pPr marL="285750" indent="-285750"/>
            <a:r>
              <a:rPr lang="en-US" sz="2500" dirty="0"/>
              <a:t>Large sections of this informal sector work through networks of ‘trust’, ‘family’ or ‘communities’ across societies. </a:t>
            </a:r>
          </a:p>
          <a:p>
            <a:pPr marL="285750" indent="-285750"/>
            <a:r>
              <a:rPr lang="en-US" sz="2500" dirty="0"/>
              <a:t>The informal sector also implies that structured benefits/protections in the corporate sector do not reach the concerned people. </a:t>
            </a:r>
          </a:p>
          <a:p>
            <a:pPr marL="285750" indent="-285750"/>
            <a:r>
              <a:rPr lang="en-US" sz="2500" dirty="0"/>
              <a:t>Most of them are small and medium sized firms---scalability is a challenge although it helps to buffer the economy from the negative impacts of the global economy. </a:t>
            </a:r>
          </a:p>
          <a:p>
            <a:pPr marL="285750" indent="-285750"/>
            <a:r>
              <a:rPr lang="en-US" sz="2500" dirty="0"/>
              <a:t>Culture plays an important role in economic transactions---measuring it is a big challenge. </a:t>
            </a:r>
          </a:p>
          <a:p>
            <a:pPr marL="285750" indent="-285750"/>
            <a:r>
              <a:rPr lang="en-US" sz="2500" dirty="0"/>
              <a:t>India’s savings ratio is quite robust at above 30 percent on an average over the last decade. </a:t>
            </a:r>
          </a:p>
          <a:p>
            <a:pPr marL="0" indent="0">
              <a:buNone/>
            </a:pPr>
            <a:endParaRPr lang="en-US" dirty="0"/>
          </a:p>
        </p:txBody>
      </p:sp>
      <p:pic>
        <p:nvPicPr>
          <p:cNvPr id="12" name="Content Placeholder 4">
            <a:extLst>
              <a:ext uri="{FF2B5EF4-FFF2-40B4-BE49-F238E27FC236}">
                <a16:creationId xmlns:a16="http://schemas.microsoft.com/office/drawing/2014/main" id="{4C33281A-C353-48CB-B05C-B4595DFFA6E7}"/>
              </a:ext>
            </a:extLst>
          </p:cNvPr>
          <p:cNvPicPr>
            <a:picLocks noGrp="1" noChangeAspect="1"/>
          </p:cNvPicPr>
          <p:nvPr>
            <p:ph sz="half" idx="2"/>
          </p:nvPr>
        </p:nvPicPr>
        <p:blipFill>
          <a:blip r:embed="rId2"/>
          <a:stretch>
            <a:fillRect/>
          </a:stretch>
        </p:blipFill>
        <p:spPr>
          <a:xfrm>
            <a:off x="1252728" y="2297146"/>
            <a:ext cx="4403354" cy="4087780"/>
          </a:xfrm>
          <a:prstGeom prst="rect">
            <a:avLst/>
          </a:prstGeom>
        </p:spPr>
      </p:pic>
    </p:spTree>
    <p:extLst>
      <p:ext uri="{BB962C8B-B14F-4D97-AF65-F5344CB8AC3E}">
        <p14:creationId xmlns:p14="http://schemas.microsoft.com/office/powerpoint/2010/main" val="1429799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69ABF-0939-4598-BE96-2A072A3F4BAD}"/>
              </a:ext>
            </a:extLst>
          </p:cNvPr>
          <p:cNvSpPr>
            <a:spLocks noGrp="1"/>
          </p:cNvSpPr>
          <p:nvPr>
            <p:ph type="title"/>
          </p:nvPr>
        </p:nvSpPr>
        <p:spPr>
          <a:xfrm>
            <a:off x="8337884" y="457199"/>
            <a:ext cx="3294792" cy="1196671"/>
          </a:xfrm>
        </p:spPr>
        <p:txBody>
          <a:bodyPr vert="horz" lIns="91440" tIns="45720" rIns="91440" bIns="45720" rtlCol="0" anchor="b">
            <a:normAutofit/>
          </a:bodyPr>
          <a:lstStyle/>
          <a:p>
            <a:r>
              <a:rPr lang="en-US" sz="1900" dirty="0">
                <a:solidFill>
                  <a:schemeClr val="accent1"/>
                </a:solidFill>
              </a:rPr>
              <a:t>characteristics</a:t>
            </a:r>
          </a:p>
        </p:txBody>
      </p:sp>
      <p:pic>
        <p:nvPicPr>
          <p:cNvPr id="10" name="Content Placeholder 9">
            <a:extLst>
              <a:ext uri="{FF2B5EF4-FFF2-40B4-BE49-F238E27FC236}">
                <a16:creationId xmlns:a16="http://schemas.microsoft.com/office/drawing/2014/main" id="{7FA6CFEF-B332-43B3-BE4F-DD4A3127DF19}"/>
              </a:ext>
            </a:extLst>
          </p:cNvPr>
          <p:cNvPicPr>
            <a:picLocks noGrp="1" noChangeAspect="1"/>
          </p:cNvPicPr>
          <p:nvPr>
            <p:ph idx="1"/>
          </p:nvPr>
        </p:nvPicPr>
        <p:blipFill>
          <a:blip r:embed="rId2"/>
          <a:stretch>
            <a:fillRect/>
          </a:stretch>
        </p:blipFill>
        <p:spPr>
          <a:xfrm>
            <a:off x="1026418" y="2656413"/>
            <a:ext cx="4843576" cy="3474200"/>
          </a:xfrm>
          <a:prstGeom prst="rect">
            <a:avLst/>
          </a:prstGeom>
        </p:spPr>
      </p:pic>
      <p:sp>
        <p:nvSpPr>
          <p:cNvPr id="9" name="Content Placeholder 8">
            <a:extLst>
              <a:ext uri="{FF2B5EF4-FFF2-40B4-BE49-F238E27FC236}">
                <a16:creationId xmlns:a16="http://schemas.microsoft.com/office/drawing/2014/main" id="{2A37AF21-DE39-4F08-92DB-5F70FCCF2ED3}"/>
              </a:ext>
            </a:extLst>
          </p:cNvPr>
          <p:cNvSpPr>
            <a:spLocks noGrp="1"/>
          </p:cNvSpPr>
          <p:nvPr>
            <p:ph type="body" sz="half" idx="2"/>
          </p:nvPr>
        </p:nvSpPr>
        <p:spPr/>
        <p:txBody>
          <a:bodyPr vert="horz" lIns="91440" tIns="45720" rIns="91440" bIns="45720" rtlCol="0">
            <a:normAutofit fontScale="70000" lnSpcReduction="20000"/>
          </a:bodyPr>
          <a:lstStyle/>
          <a:p>
            <a:pPr marL="285750" indent="-285750"/>
            <a:r>
              <a:rPr lang="en-US" sz="1600" dirty="0"/>
              <a:t>Traditionally Buddhist country</a:t>
            </a:r>
          </a:p>
          <a:p>
            <a:pPr marL="285750" indent="-285750"/>
            <a:r>
              <a:rPr lang="en-US" sz="1600" dirty="0"/>
              <a:t>Population of about 750,000</a:t>
            </a:r>
          </a:p>
          <a:p>
            <a:pPr marL="285750" indent="-285750"/>
            <a:r>
              <a:rPr lang="en-US" sz="1600" dirty="0"/>
              <a:t>Transitioned from absolute to constitutional monarchy in 2008</a:t>
            </a:r>
          </a:p>
          <a:p>
            <a:pPr marL="285750" indent="-285750"/>
            <a:r>
              <a:rPr lang="en-US" sz="1600" dirty="0"/>
              <a:t>Lower middle income country which reduced extreme poverty at rapid pace. </a:t>
            </a:r>
          </a:p>
          <a:p>
            <a:r>
              <a:rPr lang="en-US" sz="1600" b="1" i="1" dirty="0"/>
              <a:t>GNH: </a:t>
            </a:r>
          </a:p>
          <a:p>
            <a:pPr marL="285750" indent="-285750"/>
            <a:r>
              <a:rPr lang="en-US" sz="1600" dirty="0"/>
              <a:t>GNH forms the core of Bhutanese economic policy making. </a:t>
            </a:r>
          </a:p>
          <a:p>
            <a:pPr marL="285750" indent="-285750"/>
            <a:r>
              <a:rPr lang="en-US" sz="1600" dirty="0"/>
              <a:t>More than 50 indicators construe GNH using the 4 Pillars and 9 Domains mentioned here. </a:t>
            </a:r>
          </a:p>
          <a:p>
            <a:pPr marL="285750" indent="-285750"/>
            <a:r>
              <a:rPr lang="en-US" sz="1600" dirty="0"/>
              <a:t>Serves as the base for policy making, not GDP or other income related measures. </a:t>
            </a:r>
          </a:p>
          <a:p>
            <a:pPr marL="285750" indent="-285750"/>
            <a:r>
              <a:rPr lang="en-US" sz="1600" dirty="0"/>
              <a:t>Aligned to Bhutan’s socio-economic values and their broader vision of governance among others. </a:t>
            </a:r>
          </a:p>
          <a:p>
            <a:endParaRPr lang="en-US" sz="1600" dirty="0">
              <a:solidFill>
                <a:schemeClr val="bg1"/>
              </a:solidFill>
            </a:endParaRPr>
          </a:p>
        </p:txBody>
      </p:sp>
      <p:sp>
        <p:nvSpPr>
          <p:cNvPr id="18" name="Title 1">
            <a:extLst>
              <a:ext uri="{FF2B5EF4-FFF2-40B4-BE49-F238E27FC236}">
                <a16:creationId xmlns:a16="http://schemas.microsoft.com/office/drawing/2014/main" id="{33584C05-AE30-4C63-AA1F-78CAC95812B6}"/>
              </a:ext>
            </a:extLst>
          </p:cNvPr>
          <p:cNvSpPr txBox="1">
            <a:spLocks/>
          </p:cNvSpPr>
          <p:nvPr/>
        </p:nvSpPr>
        <p:spPr>
          <a:xfrm>
            <a:off x="752015" y="0"/>
            <a:ext cx="4461007" cy="1196671"/>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1900" b="1" i="0" kern="1200" cap="all" spc="300" baseline="0">
                <a:solidFill>
                  <a:schemeClr val="accent1"/>
                </a:solidFill>
                <a:latin typeface="+mn-lt"/>
                <a:ea typeface="+mj-ea"/>
                <a:cs typeface="+mj-cs"/>
              </a:defRPr>
            </a:lvl1pPr>
          </a:lstStyle>
          <a:p>
            <a:r>
              <a:rPr lang="en-US" sz="5100" b="0" spc="200" dirty="0">
                <a:solidFill>
                  <a:schemeClr val="accent1">
                    <a:lumMod val="50000"/>
                  </a:schemeClr>
                </a:solidFill>
                <a:latin typeface="Impact" panose="020B0806030902050204"/>
              </a:rPr>
              <a:t>BHUTAN’S </a:t>
            </a:r>
            <a:r>
              <a:rPr lang="en-US" sz="5100" b="0" spc="200" dirty="0" err="1">
                <a:solidFill>
                  <a:schemeClr val="accent1">
                    <a:lumMod val="50000"/>
                  </a:schemeClr>
                </a:solidFill>
                <a:latin typeface="Impact" panose="020B0806030902050204"/>
              </a:rPr>
              <a:t>gnh</a:t>
            </a:r>
            <a:endParaRPr lang="en-US" sz="5100" dirty="0">
              <a:solidFill>
                <a:schemeClr val="accent1">
                  <a:lumMod val="50000"/>
                </a:schemeClr>
              </a:solidFill>
              <a:latin typeface="+mj-lt"/>
            </a:endParaRPr>
          </a:p>
        </p:txBody>
      </p:sp>
      <p:sp>
        <p:nvSpPr>
          <p:cNvPr id="13" name="TextBox 12">
            <a:extLst>
              <a:ext uri="{FF2B5EF4-FFF2-40B4-BE49-F238E27FC236}">
                <a16:creationId xmlns:a16="http://schemas.microsoft.com/office/drawing/2014/main" id="{3F4DA783-5FE5-4C87-A383-050FFBA5C521}"/>
              </a:ext>
            </a:extLst>
          </p:cNvPr>
          <p:cNvSpPr txBox="1"/>
          <p:nvPr/>
        </p:nvSpPr>
        <p:spPr>
          <a:xfrm>
            <a:off x="358220" y="1442301"/>
            <a:ext cx="7041822" cy="1169551"/>
          </a:xfrm>
          <a:prstGeom prst="rect">
            <a:avLst/>
          </a:prstGeom>
          <a:noFill/>
        </p:spPr>
        <p:txBody>
          <a:bodyPr wrap="square" rtlCol="0">
            <a:spAutoFit/>
          </a:bodyPr>
          <a:lstStyle/>
          <a:p>
            <a:pPr algn="just"/>
            <a:r>
              <a:rPr lang="en-US" sz="1400" dirty="0"/>
              <a:t>In a new IMF working paper, my co-author and I explore Bhutan’s gross national happiness (GNH) index and its impact on macro-indicators (Balasubramanian and Cashin 2019). The paper investigates the correlation and causality operating between GNH and GDP, the relevance of the Easterlin Paradox, and the broader lessons that countries can learn from this exercise.</a:t>
            </a:r>
          </a:p>
        </p:txBody>
      </p:sp>
      <p:sp>
        <p:nvSpPr>
          <p:cNvPr id="24" name="Rectangle 23">
            <a:extLst>
              <a:ext uri="{FF2B5EF4-FFF2-40B4-BE49-F238E27FC236}">
                <a16:creationId xmlns:a16="http://schemas.microsoft.com/office/drawing/2014/main" id="{7EC472A5-E8E9-429B-8D03-76565A055962}"/>
              </a:ext>
            </a:extLst>
          </p:cNvPr>
          <p:cNvSpPr/>
          <p:nvPr/>
        </p:nvSpPr>
        <p:spPr>
          <a:xfrm>
            <a:off x="1053924" y="6028756"/>
            <a:ext cx="5285154" cy="230832"/>
          </a:xfrm>
          <a:prstGeom prst="rect">
            <a:avLst/>
          </a:prstGeom>
        </p:spPr>
        <p:txBody>
          <a:bodyPr wrap="square">
            <a:spAutoFit/>
          </a:bodyPr>
          <a:lstStyle/>
          <a:p>
            <a:r>
              <a:rPr lang="en-US" sz="900" dirty="0"/>
              <a:t>Source: IMF Working Paper, Balasubramanian Sriram, Paul Cashin and Columbia University (2016)</a:t>
            </a:r>
          </a:p>
        </p:txBody>
      </p:sp>
    </p:spTree>
    <p:extLst>
      <p:ext uri="{BB962C8B-B14F-4D97-AF65-F5344CB8AC3E}">
        <p14:creationId xmlns:p14="http://schemas.microsoft.com/office/powerpoint/2010/main" val="3763805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73" name="Rectangle 72">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626C7F9-63A3-48E5-9D4C-5B39FBD5474C}"/>
              </a:ext>
            </a:extLst>
          </p:cNvPr>
          <p:cNvSpPr>
            <a:spLocks noGrp="1"/>
          </p:cNvSpPr>
          <p:nvPr>
            <p:ph type="title"/>
          </p:nvPr>
        </p:nvSpPr>
        <p:spPr>
          <a:xfrm>
            <a:off x="1251677" y="645105"/>
            <a:ext cx="4357499" cy="1320855"/>
          </a:xfrm>
        </p:spPr>
        <p:txBody>
          <a:bodyPr vert="horz" lIns="91440" tIns="45720" rIns="91440" bIns="45720" rtlCol="0" anchor="t">
            <a:normAutofit/>
          </a:bodyPr>
          <a:lstStyle/>
          <a:p>
            <a:pPr>
              <a:lnSpc>
                <a:spcPct val="90000"/>
              </a:lnSpc>
            </a:pPr>
            <a:r>
              <a:rPr lang="en-US" sz="4400" spc="200" dirty="0">
                <a:solidFill>
                  <a:schemeClr val="accent1">
                    <a:lumMod val="50000"/>
                  </a:schemeClr>
                </a:solidFill>
                <a:latin typeface="+mj-lt"/>
              </a:rPr>
              <a:t>EASTERLIN’s PARADOX</a:t>
            </a:r>
          </a:p>
        </p:txBody>
      </p:sp>
      <p:sp>
        <p:nvSpPr>
          <p:cNvPr id="15" name="Text Placeholder 14">
            <a:extLst>
              <a:ext uri="{FF2B5EF4-FFF2-40B4-BE49-F238E27FC236}">
                <a16:creationId xmlns:a16="http://schemas.microsoft.com/office/drawing/2014/main" id="{98F71AA1-E58F-4AAD-94A6-2883A82D4EC9}"/>
              </a:ext>
            </a:extLst>
          </p:cNvPr>
          <p:cNvSpPr>
            <a:spLocks noGrp="1"/>
          </p:cNvSpPr>
          <p:nvPr>
            <p:ph type="body" sz="half" idx="2"/>
          </p:nvPr>
        </p:nvSpPr>
        <p:spPr>
          <a:xfrm>
            <a:off x="1251678" y="2286001"/>
            <a:ext cx="4363595" cy="3593591"/>
          </a:xfrm>
        </p:spPr>
        <p:txBody>
          <a:bodyPr vert="horz" lIns="91440" tIns="45720" rIns="91440" bIns="45720" rtlCol="0">
            <a:normAutofit fontScale="92500" lnSpcReduction="10000"/>
          </a:bodyPr>
          <a:lstStyle/>
          <a:p>
            <a:pPr marL="57150" indent="-285750" algn="just">
              <a:lnSpc>
                <a:spcPct val="110000"/>
              </a:lnSpc>
              <a:spcBef>
                <a:spcPts val="700"/>
              </a:spcBef>
              <a:buFont typeface="Wingdings" panose="05000000000000000000" pitchFamily="2" charset="2"/>
              <a:buChar char="Ø"/>
            </a:pPr>
            <a:r>
              <a:rPr lang="en-US" sz="1300" dirty="0">
                <a:solidFill>
                  <a:schemeClr val="tx1"/>
                </a:solidFill>
              </a:rPr>
              <a:t> </a:t>
            </a:r>
            <a:r>
              <a:rPr lang="en-US" sz="1300" dirty="0">
                <a:solidFill>
                  <a:srgbClr val="000000"/>
                </a:solidFill>
                <a:latin typeface="Arial" panose="020B0604020202020204" pitchFamily="34" charset="0"/>
              </a:rPr>
              <a:t>In a famous article, Easterlin (1974, revised 1995) asked whether “raising the incomes of all will raise the happiness of all?”. This question was raised following the observation that reported happiness levels remained flat over the long-run in countries which had experienced high rates of real income growth. </a:t>
            </a:r>
          </a:p>
          <a:p>
            <a:pPr algn="just">
              <a:lnSpc>
                <a:spcPct val="110000"/>
              </a:lnSpc>
              <a:spcBef>
                <a:spcPts val="700"/>
              </a:spcBef>
            </a:pPr>
            <a:endParaRPr lang="en-US" sz="1300" dirty="0">
              <a:solidFill>
                <a:srgbClr val="000000"/>
              </a:solidFill>
              <a:latin typeface="Arial" panose="020B0604020202020204" pitchFamily="34" charset="0"/>
            </a:endParaRPr>
          </a:p>
          <a:p>
            <a:pPr marL="57150" indent="-285750" algn="just">
              <a:lnSpc>
                <a:spcPct val="110000"/>
              </a:lnSpc>
              <a:spcBef>
                <a:spcPts val="700"/>
              </a:spcBef>
              <a:buFont typeface="Wingdings" panose="05000000000000000000" pitchFamily="2" charset="2"/>
              <a:buChar char="Ø"/>
            </a:pPr>
            <a:r>
              <a:rPr lang="en-US" sz="1300" dirty="0">
                <a:solidFill>
                  <a:srgbClr val="000000"/>
                </a:solidFill>
                <a:latin typeface="Arial" panose="020B0604020202020204" pitchFamily="34" charset="0"/>
              </a:rPr>
              <a:t>This anomaly was subsequently dubbed the Easterlin Paradox. How relevant is this in todays times is a valid point.  </a:t>
            </a:r>
          </a:p>
          <a:p>
            <a:pPr marL="57150" indent="-285750" algn="just">
              <a:lnSpc>
                <a:spcPct val="110000"/>
              </a:lnSpc>
              <a:spcBef>
                <a:spcPts val="700"/>
              </a:spcBef>
              <a:buFont typeface="Wingdings" panose="05000000000000000000" pitchFamily="2" charset="2"/>
              <a:buChar char="Ø"/>
            </a:pPr>
            <a:endParaRPr lang="en-US" sz="1300" dirty="0">
              <a:solidFill>
                <a:srgbClr val="000000"/>
              </a:solidFill>
              <a:latin typeface="Arial" panose="020B0604020202020204" pitchFamily="34" charset="0"/>
            </a:endParaRPr>
          </a:p>
          <a:p>
            <a:pPr marL="57150" indent="-285750" algn="just">
              <a:lnSpc>
                <a:spcPct val="110000"/>
              </a:lnSpc>
              <a:spcBef>
                <a:spcPts val="700"/>
              </a:spcBef>
              <a:buFont typeface="Wingdings" panose="05000000000000000000" pitchFamily="2" charset="2"/>
              <a:buChar char="Ø"/>
            </a:pPr>
            <a:r>
              <a:rPr lang="en-US" sz="1300" dirty="0">
                <a:solidFill>
                  <a:srgbClr val="000000"/>
                </a:solidFill>
                <a:latin typeface="Arial" panose="020B0604020202020204" pitchFamily="34" charset="0"/>
              </a:rPr>
              <a:t>USA has been having an increase in per capita income for the last 20 years yet its happiness/satisfaction indices have had diminishing returns/stagnated as it grows. </a:t>
            </a:r>
          </a:p>
          <a:p>
            <a:pPr marL="57150" indent="-285750" algn="just">
              <a:lnSpc>
                <a:spcPct val="110000"/>
              </a:lnSpc>
              <a:spcBef>
                <a:spcPts val="700"/>
              </a:spcBef>
              <a:buFont typeface="Wingdings" panose="05000000000000000000" pitchFamily="2" charset="2"/>
              <a:buChar char="Ø"/>
            </a:pPr>
            <a:endParaRPr lang="en-US" sz="1300" dirty="0">
              <a:solidFill>
                <a:srgbClr val="000000"/>
              </a:solidFill>
              <a:latin typeface="Arial" panose="020B0604020202020204" pitchFamily="34" charset="0"/>
            </a:endParaRPr>
          </a:p>
          <a:p>
            <a:pPr marL="57150" indent="-285750" algn="just">
              <a:lnSpc>
                <a:spcPct val="110000"/>
              </a:lnSpc>
              <a:spcBef>
                <a:spcPts val="700"/>
              </a:spcBef>
              <a:buFont typeface="Wingdings" panose="05000000000000000000" pitchFamily="2" charset="2"/>
              <a:buChar char="Ø"/>
            </a:pPr>
            <a:r>
              <a:rPr lang="en-US" sz="1300" dirty="0">
                <a:solidFill>
                  <a:srgbClr val="000000"/>
                </a:solidFill>
                <a:latin typeface="Arial" panose="020B0604020202020204" pitchFamily="34" charset="0"/>
              </a:rPr>
              <a:t>Countries such as </a:t>
            </a:r>
            <a:r>
              <a:rPr lang="en-US" sz="1300" dirty="0" err="1">
                <a:solidFill>
                  <a:srgbClr val="000000"/>
                </a:solidFill>
                <a:latin typeface="Arial" panose="020B0604020202020204" pitchFamily="34" charset="0"/>
              </a:rPr>
              <a:t>as</a:t>
            </a:r>
            <a:r>
              <a:rPr lang="en-US" sz="1300" dirty="0">
                <a:solidFill>
                  <a:srgbClr val="000000"/>
                </a:solidFill>
                <a:latin typeface="Arial" panose="020B0604020202020204" pitchFamily="34" charset="0"/>
              </a:rPr>
              <a:t> Iceland, Switzerland, and Australia seem to be in line with the Easterlin Paradox</a:t>
            </a:r>
          </a:p>
          <a:p>
            <a:pPr marL="57150" indent="-285750" algn="just">
              <a:lnSpc>
                <a:spcPct val="110000"/>
              </a:lnSpc>
              <a:spcBef>
                <a:spcPts val="700"/>
              </a:spcBef>
              <a:buFont typeface="Wingdings" panose="05000000000000000000" pitchFamily="2" charset="2"/>
              <a:buChar char="Ø"/>
            </a:pPr>
            <a:endParaRPr lang="en-US" dirty="0">
              <a:solidFill>
                <a:srgbClr val="000000"/>
              </a:solidFill>
              <a:latin typeface="Arial" panose="020B0604020202020204" pitchFamily="34" charset="0"/>
            </a:endParaRPr>
          </a:p>
          <a:p>
            <a:pPr marL="57150" indent="-285750">
              <a:lnSpc>
                <a:spcPct val="110000"/>
              </a:lnSpc>
              <a:spcBef>
                <a:spcPts val="700"/>
              </a:spcBef>
              <a:buFont typeface="Wingdings" panose="05000000000000000000" pitchFamily="2" charset="2"/>
              <a:buChar char="Ø"/>
            </a:pPr>
            <a:endParaRPr lang="en-US" dirty="0">
              <a:solidFill>
                <a:srgbClr val="000000"/>
              </a:solidFill>
              <a:latin typeface="Arial" panose="020B0604020202020204" pitchFamily="34" charset="0"/>
            </a:endParaRPr>
          </a:p>
          <a:p>
            <a:pPr marL="57150" indent="-285750">
              <a:lnSpc>
                <a:spcPct val="110000"/>
              </a:lnSpc>
              <a:spcBef>
                <a:spcPts val="700"/>
              </a:spcBef>
              <a:buFont typeface="Wingdings" panose="05000000000000000000" pitchFamily="2" charset="2"/>
              <a:buChar char="Ø"/>
            </a:pPr>
            <a:endParaRPr lang="en-US" dirty="0">
              <a:solidFill>
                <a:schemeClr val="tx1"/>
              </a:solidFill>
            </a:endParaRPr>
          </a:p>
        </p:txBody>
      </p:sp>
      <p:pic>
        <p:nvPicPr>
          <p:cNvPr id="1026" name="Picture 2" descr="https://voxeu.org/sites/default/files/image/FromMay2014/sriramtable1.png">
            <a:extLst>
              <a:ext uri="{FF2B5EF4-FFF2-40B4-BE49-F238E27FC236}">
                <a16:creationId xmlns:a16="http://schemas.microsoft.com/office/drawing/2014/main" id="{9231BB33-1131-49AD-8790-22A6EAF5F16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8193" y="1676400"/>
            <a:ext cx="5758110" cy="374904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F983398A-7576-42ED-B050-5484DBD07418}"/>
              </a:ext>
            </a:extLst>
          </p:cNvPr>
          <p:cNvSpPr/>
          <p:nvPr/>
        </p:nvSpPr>
        <p:spPr>
          <a:xfrm>
            <a:off x="6187268" y="5425440"/>
            <a:ext cx="5285154" cy="369332"/>
          </a:xfrm>
          <a:prstGeom prst="rect">
            <a:avLst/>
          </a:prstGeom>
        </p:spPr>
        <p:txBody>
          <a:bodyPr wrap="square">
            <a:spAutoFit/>
          </a:bodyPr>
          <a:lstStyle/>
          <a:p>
            <a:r>
              <a:rPr lang="en-US" sz="900" dirty="0">
                <a:highlight>
                  <a:srgbClr val="FFFF00"/>
                </a:highlight>
              </a:rPr>
              <a:t>Source: ‘</a:t>
            </a:r>
            <a:r>
              <a:rPr lang="en-US" sz="900" dirty="0" err="1">
                <a:highlight>
                  <a:srgbClr val="FFFF00"/>
                </a:highlight>
              </a:rPr>
              <a:t>Heliwell</a:t>
            </a:r>
            <a:r>
              <a:rPr lang="en-US" sz="900" dirty="0">
                <a:highlight>
                  <a:srgbClr val="FFFF00"/>
                </a:highlight>
              </a:rPr>
              <a:t> (2011), IMF Working Paper, ‘Macroeconomic Indicators and Kingdom of Bhutan’ (Balasubramanian Sriram, Paul Cashin, 2019)</a:t>
            </a:r>
          </a:p>
        </p:txBody>
      </p:sp>
    </p:spTree>
    <p:extLst>
      <p:ext uri="{BB962C8B-B14F-4D97-AF65-F5344CB8AC3E}">
        <p14:creationId xmlns:p14="http://schemas.microsoft.com/office/powerpoint/2010/main" val="339391716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TM10001106[[fn=Badge]]</Template>
  <TotalTime>117</TotalTime>
  <Words>1410</Words>
  <Application>Microsoft Office PowerPoint</Application>
  <PresentationFormat>Widescreen</PresentationFormat>
  <Paragraphs>97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Gill Sans MT</vt:lpstr>
      <vt:lpstr>Impact</vt:lpstr>
      <vt:lpstr>Wingdings</vt:lpstr>
      <vt:lpstr>Badge</vt:lpstr>
      <vt:lpstr>New growth model’S</vt:lpstr>
      <vt:lpstr>CONTENTS PAGE</vt:lpstr>
      <vt:lpstr>QUOTES</vt:lpstr>
      <vt:lpstr>HISTORY OF THE WORLD through gdp</vt:lpstr>
      <vt:lpstr>ECONOMIC HISTORY OF THE WORLD THROUGH GDP</vt:lpstr>
      <vt:lpstr>Japan’S UNIQUE FEATURES</vt:lpstr>
      <vt:lpstr>India’S unique features</vt:lpstr>
      <vt:lpstr>characteristics</vt:lpstr>
      <vt:lpstr>EASTERLIN’s PARADOX</vt:lpstr>
      <vt:lpstr>OUR OBSERVATIONS IN THE PAPER</vt:lpstr>
      <vt:lpstr>THE WAY FORWARD</vt:lpstr>
      <vt:lpstr>acknowledgments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growth model’S</dc:title>
  <dc:creator>Sriram Balasubramanian</dc:creator>
  <cp:lastModifiedBy>Sriram Balasubramanian</cp:lastModifiedBy>
  <cp:revision>10</cp:revision>
  <dcterms:created xsi:type="dcterms:W3CDTF">2019-02-27T02:00:25Z</dcterms:created>
  <dcterms:modified xsi:type="dcterms:W3CDTF">2019-02-27T03:57:28Z</dcterms:modified>
</cp:coreProperties>
</file>