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3" r:id="rId2"/>
    <p:sldId id="362" r:id="rId3"/>
    <p:sldId id="339" r:id="rId4"/>
    <p:sldId id="342" r:id="rId5"/>
    <p:sldId id="574" r:id="rId6"/>
    <p:sldId id="364" r:id="rId7"/>
    <p:sldId id="572" r:id="rId8"/>
    <p:sldId id="257" r:id="rId9"/>
    <p:sldId id="258" r:id="rId10"/>
    <p:sldId id="259" r:id="rId11"/>
    <p:sldId id="260" r:id="rId12"/>
    <p:sldId id="261" r:id="rId13"/>
    <p:sldId id="263" r:id="rId14"/>
    <p:sldId id="266" r:id="rId15"/>
    <p:sldId id="268" r:id="rId16"/>
    <p:sldId id="573" r:id="rId17"/>
    <p:sldId id="269" r:id="rId18"/>
    <p:sldId id="270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F4DB2-879A-4825-AA5D-5BFB79FC9609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80C79-5785-4E94-8CD7-A9B5BA0A3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8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4EAB-54A0-455D-819A-836F5847DB9D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4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2ED7-3BB9-4755-BC60-A08F7260277B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3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FAC-E4DC-40B1-A5AE-7C73B99D78B7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4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AA878E-FC9E-4501-924A-0FB910E07E9D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93A21-AC78-45EE-9D83-F59B5244ED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7C9-7FF0-45A4-9C38-B9CBD0DF666A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1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3C99-A8E4-47DB-8D94-5D4CB6AC6026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7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D24E-36B0-4328-95A2-6D6ECF704152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5A25-24EB-427F-9490-7E2DC31ECAF8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6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F9F7-F831-42F2-AA06-AB4720AA6701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6EC-121A-49D8-93FB-0CEF929521DB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0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900A-ED2F-4881-AE62-7185B263F142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037-C6C7-45A5-9AEB-E63AFAADD264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641F-6EB7-4443-806D-2B3D4C36B40C}" type="datetime1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4A94-FED1-499E-B2FF-A904E587B0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8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SIS 628</a:t>
            </a:r>
            <a:br>
              <a:rPr lang="en-US" dirty="0"/>
            </a:br>
            <a:r>
              <a:rPr lang="en-US" dirty="0"/>
              <a:t>Feb. 6,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7EDDA-94A2-4A6D-B2C8-43BED36CF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68775"/>
            <a:ext cx="6400800" cy="708026"/>
          </a:xfrm>
        </p:spPr>
        <p:txBody>
          <a:bodyPr/>
          <a:lstStyle/>
          <a:p>
            <a:r>
              <a:rPr lang="en-US" dirty="0"/>
              <a:t>Inequality and Sustained Growth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23DA5D-73C3-45FD-9FD7-7D52A146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AAE2E9-A31B-4D2F-9868-F60CB4E39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1609725"/>
            <a:ext cx="504825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A41568-00F1-4B53-BFE1-924FE136C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4" y="1066800"/>
            <a:ext cx="486541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B73E23-6B29-45E8-A4BE-377D045C0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960120"/>
            <a:ext cx="4460474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30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04617-A8AA-4A7F-B178-355D8AA8F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450" y="1033462"/>
            <a:ext cx="4991100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41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EC75BF-1AB3-4709-B492-FC2BECB30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87" y="1904300"/>
            <a:ext cx="49244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84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FF6FEB-887B-49CA-A0FB-4D19CF276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1295400"/>
            <a:ext cx="504825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251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4406900"/>
            <a:ext cx="7467599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Inequality and sustained growth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F728-265F-4590-8DB6-E4066F7C648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30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523DF7-5A3C-4BFF-83CE-B272BB004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207" y="1066800"/>
            <a:ext cx="458958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33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597995-CA72-45B1-8CD2-ADDD2C92E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547" y="990600"/>
            <a:ext cx="505490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30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A61A78-4322-4589-A4E1-9039B66CD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676400"/>
            <a:ext cx="47244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3888" y="4387442"/>
            <a:ext cx="7886700" cy="1300294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3200" dirty="0"/>
              <a:t>DISTRIBUTION OF INCOME (INEQUALITY)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8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DB07FD-B855-47F8-BF6A-69F509D8F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752600"/>
            <a:ext cx="49530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2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79802"/>
            <a:ext cx="8229600" cy="449719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8988" y="2743201"/>
            <a:ext cx="2486025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5126"/>
            <a:ext cx="8229600" cy="1325563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U.S. real income per person </a:t>
            </a:r>
            <a:br>
              <a:rPr lang="en-US" dirty="0"/>
            </a:br>
            <a:r>
              <a:rPr lang="en-US" dirty="0"/>
              <a:t>(a.k.a. US real GDP per capita)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6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620000" cy="441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9601"/>
            <a:ext cx="7620000" cy="838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ln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sz="2800" dirty="0"/>
              <a:t>Basic Facts About Income Inequality</a:t>
            </a:r>
          </a:p>
        </p:txBody>
      </p:sp>
      <p:pic>
        <p:nvPicPr>
          <p:cNvPr id="129027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24000"/>
            <a:ext cx="8382000" cy="4525963"/>
          </a:xfrm>
          <a:ln>
            <a:solidFill>
              <a:srgbClr val="7030A0"/>
            </a:solidFill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16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993891"/>
          </a:xfrm>
          <a:ln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sz="2800" dirty="0"/>
              <a:t>‘Global Inequality’ (“Imagine there’s no countries”:</a:t>
            </a:r>
            <a:br>
              <a:rPr lang="en-US" sz="2800" dirty="0"/>
            </a:br>
            <a:r>
              <a:rPr lang="en-US" sz="2800" dirty="0"/>
              <a:t>Evolution of the World Distribution of Income</a:t>
            </a:r>
          </a:p>
        </p:txBody>
      </p:sp>
      <p:pic>
        <p:nvPicPr>
          <p:cNvPr id="13926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8649" y="1600200"/>
            <a:ext cx="7886699" cy="3981450"/>
          </a:xfrm>
          <a:ln>
            <a:solidFill>
              <a:srgbClr val="7030A0"/>
            </a:solidFill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A94-FED1-499E-B2FF-A904E587B0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5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4406900"/>
            <a:ext cx="7543799" cy="1362075"/>
          </a:xfrm>
        </p:spPr>
        <p:txBody>
          <a:bodyPr/>
          <a:lstStyle/>
          <a:p>
            <a:r>
              <a:rPr lang="en-US" dirty="0"/>
              <a:t>Inequality: </a:t>
            </a:r>
            <a:br>
              <a:rPr lang="en-US" dirty="0"/>
            </a:br>
            <a:r>
              <a:rPr lang="en-US" dirty="0"/>
              <a:t>measures and drivers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F728-265F-4590-8DB6-E4066F7C648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1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4C2AE1-6A86-4493-9F09-9B8069283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154" y="960120"/>
            <a:ext cx="5047691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7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3867F1-903A-4898-8F0A-06432BEF9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990600"/>
            <a:ext cx="462333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SIS 628 Feb. 6, 2019</vt:lpstr>
      <vt:lpstr>DISTRIBUTION OF INCOME (INEQUALITY) </vt:lpstr>
      <vt:lpstr>U.S. real income per person  (a.k.a. US real GDP per capita)</vt:lpstr>
      <vt:lpstr>PowerPoint Presentation</vt:lpstr>
      <vt:lpstr>Basic Facts About Income Inequality</vt:lpstr>
      <vt:lpstr>‘Global Inequality’ (“Imagine there’s no countries”: Evolution of the World Distribution of Income</vt:lpstr>
      <vt:lpstr>Inequality:  measures and drivers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Inequality and sustained growth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Prakash Loungani</dc:creator>
  <cp:lastModifiedBy>Ahir, Hites</cp:lastModifiedBy>
  <cp:revision>129</cp:revision>
  <dcterms:created xsi:type="dcterms:W3CDTF">2012-05-19T14:16:31Z</dcterms:created>
  <dcterms:modified xsi:type="dcterms:W3CDTF">2019-02-05T13:01:40Z</dcterms:modified>
</cp:coreProperties>
</file>