
<file path=[Content_Types].xml><?xml version="1.0" encoding="utf-8"?>
<Types xmlns="http://schemas.openxmlformats.org/package/2006/content-types">
  <Default Extension="tmp" ContentType="image/png"/>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0"/>
  </p:notesMasterIdLst>
  <p:sldIdLst>
    <p:sldId id="372" r:id="rId2"/>
    <p:sldId id="373" r:id="rId3"/>
    <p:sldId id="403" r:id="rId4"/>
    <p:sldId id="414" r:id="rId5"/>
    <p:sldId id="406" r:id="rId6"/>
    <p:sldId id="407" r:id="rId7"/>
    <p:sldId id="413" r:id="rId8"/>
    <p:sldId id="415" r:id="rId9"/>
    <p:sldId id="411" r:id="rId10"/>
    <p:sldId id="412" r:id="rId11"/>
    <p:sldId id="421" r:id="rId12"/>
    <p:sldId id="422" r:id="rId13"/>
    <p:sldId id="448" r:id="rId14"/>
    <p:sldId id="416" r:id="rId15"/>
    <p:sldId id="419" r:id="rId16"/>
    <p:sldId id="449" r:id="rId17"/>
    <p:sldId id="450" r:id="rId18"/>
    <p:sldId id="452" r:id="rId19"/>
    <p:sldId id="440" r:id="rId20"/>
    <p:sldId id="430" r:id="rId21"/>
    <p:sldId id="436" r:id="rId22"/>
    <p:sldId id="441" r:id="rId23"/>
    <p:sldId id="442" r:id="rId24"/>
    <p:sldId id="443" r:id="rId25"/>
    <p:sldId id="418" r:id="rId26"/>
    <p:sldId id="453" r:id="rId27"/>
    <p:sldId id="454" r:id="rId28"/>
    <p:sldId id="455" r:id="rId29"/>
    <p:sldId id="456" r:id="rId30"/>
    <p:sldId id="444" r:id="rId31"/>
    <p:sldId id="438" r:id="rId32"/>
    <p:sldId id="439" r:id="rId33"/>
    <p:sldId id="457" r:id="rId34"/>
    <p:sldId id="459" r:id="rId35"/>
    <p:sldId id="458" r:id="rId36"/>
    <p:sldId id="460" r:id="rId37"/>
    <p:sldId id="461" r:id="rId38"/>
    <p:sldId id="462"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FF9999"/>
    <a:srgbClr val="CCECFF"/>
    <a:srgbClr val="00FFFF"/>
    <a:srgbClr val="99CC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0" d="100"/>
          <a:sy n="60" d="100"/>
        </p:scale>
        <p:origin x="816" y="42"/>
      </p:cViewPr>
      <p:guideLst>
        <p:guide orient="horz" pos="2160"/>
        <p:guide pos="2880"/>
      </p:guideLst>
    </p:cSldViewPr>
  </p:slideViewPr>
  <p:notesTextViewPr>
    <p:cViewPr>
      <p:scale>
        <a:sx n="1" d="1"/>
        <a:sy n="1" d="1"/>
      </p:scale>
      <p:origin x="0" y="0"/>
    </p:cViewPr>
  </p:notesTextViewPr>
  <p:sorterViewPr>
    <p:cViewPr>
      <p:scale>
        <a:sx n="66" d="100"/>
        <a:sy n="66" d="100"/>
      </p:scale>
      <p:origin x="0" y="-240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1F4DB2-879A-4825-AA5D-5BFB79FC9609}" type="datetimeFigureOut">
              <a:rPr lang="en-US" smtClean="0"/>
              <a:pPr/>
              <a:t>11/29/2016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E80C79-5785-4E94-8CD7-A9B5BA0A308A}" type="slidenum">
              <a:rPr lang="en-US" smtClean="0"/>
              <a:pPr/>
              <a:t>‹#›</a:t>
            </a:fld>
            <a:endParaRPr lang="en-US" dirty="0"/>
          </a:p>
        </p:txBody>
      </p:sp>
    </p:spTree>
    <p:extLst>
      <p:ext uri="{BB962C8B-B14F-4D97-AF65-F5344CB8AC3E}">
        <p14:creationId xmlns:p14="http://schemas.microsoft.com/office/powerpoint/2010/main" val="975889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67543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
        <p:nvSpPr>
          <p:cNvPr id="160" name="Shape 1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176602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Selected Issues (October</a:t>
            </a:r>
            <a:r>
              <a:rPr lang="en-US" baseline="0" dirty="0"/>
              <a:t> 2015): http://www.imf.org/external/pubs/ft/scr/2015/cr15275.pdf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chemeClr val="dk1"/>
                </a:solidFill>
                <a:latin typeface="Calibri"/>
                <a:ea typeface="Calibri"/>
                <a:cs typeface="Calibri"/>
                <a:sym typeface="Calibri"/>
              </a:rPr>
              <a:pPr marL="0" marR="0" lvl="0" indent="0" algn="r" rtl="0">
                <a:spcBef>
                  <a:spcPts val="0"/>
                </a:spcBef>
                <a:buSzPct val="25000"/>
                <a:buNone/>
              </a:pPr>
              <a:t>19</a:t>
            </a:fld>
            <a:endParaRPr lang="en-US" sz="1200" b="0" i="0" u="none" strike="noStrike" cap="none" baseline="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42415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B1BCF3A-D45C-432F-B53F-320961243ED2}" type="datetime1">
              <a:rPr lang="en-US" smtClean="0"/>
              <a:t>11/29/2016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D64A94-FED1-499E-B2FF-A904E587B046}" type="slidenum">
              <a:rPr lang="en-US" smtClean="0"/>
              <a:pPr/>
              <a:t>‹#›</a:t>
            </a:fld>
            <a:endParaRPr lang="en-US" dirty="0"/>
          </a:p>
        </p:txBody>
      </p:sp>
    </p:spTree>
    <p:extLst>
      <p:ext uri="{BB962C8B-B14F-4D97-AF65-F5344CB8AC3E}">
        <p14:creationId xmlns:p14="http://schemas.microsoft.com/office/powerpoint/2010/main" val="1295449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6A96EF-11C4-4341-BC9C-693149B7BADC}" type="datetime1">
              <a:rPr lang="en-US" smtClean="0"/>
              <a:t>11/29/2016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D64A94-FED1-499E-B2FF-A904E587B046}" type="slidenum">
              <a:rPr lang="en-US" smtClean="0"/>
              <a:pPr/>
              <a:t>‹#›</a:t>
            </a:fld>
            <a:endParaRPr lang="en-US" dirty="0"/>
          </a:p>
        </p:txBody>
      </p:sp>
    </p:spTree>
    <p:extLst>
      <p:ext uri="{BB962C8B-B14F-4D97-AF65-F5344CB8AC3E}">
        <p14:creationId xmlns:p14="http://schemas.microsoft.com/office/powerpoint/2010/main" val="1374434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3415EB-88DD-43CB-AC6B-418B520B532B}" type="datetime1">
              <a:rPr lang="en-US" smtClean="0"/>
              <a:t>11/29/2016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D64A94-FED1-499E-B2FF-A904E587B046}" type="slidenum">
              <a:rPr lang="en-US" smtClean="0"/>
              <a:pPr/>
              <a:t>‹#›</a:t>
            </a:fld>
            <a:endParaRPr lang="en-US" dirty="0"/>
          </a:p>
        </p:txBody>
      </p:sp>
    </p:spTree>
    <p:extLst>
      <p:ext uri="{BB962C8B-B14F-4D97-AF65-F5344CB8AC3E}">
        <p14:creationId xmlns:p14="http://schemas.microsoft.com/office/powerpoint/2010/main" val="4199445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826BF4-6393-4DCE-98B7-C61F8435E891}" type="datetime1">
              <a:rPr lang="en-US" smtClean="0"/>
              <a:t>11/29/2016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D64A94-FED1-499E-B2FF-A904E587B046}" type="slidenum">
              <a:rPr lang="en-US" smtClean="0"/>
              <a:pPr/>
              <a:t>‹#›</a:t>
            </a:fld>
            <a:endParaRPr lang="en-US" dirty="0"/>
          </a:p>
        </p:txBody>
      </p:sp>
    </p:spTree>
    <p:extLst>
      <p:ext uri="{BB962C8B-B14F-4D97-AF65-F5344CB8AC3E}">
        <p14:creationId xmlns:p14="http://schemas.microsoft.com/office/powerpoint/2010/main" val="3838415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1224E1-82E3-44ED-B86E-95567C19361F}" type="datetime1">
              <a:rPr lang="en-US" smtClean="0"/>
              <a:t>11/29/2016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D64A94-FED1-499E-B2FF-A904E587B046}" type="slidenum">
              <a:rPr lang="en-US" smtClean="0"/>
              <a:pPr/>
              <a:t>‹#›</a:t>
            </a:fld>
            <a:endParaRPr lang="en-US" dirty="0"/>
          </a:p>
        </p:txBody>
      </p:sp>
    </p:spTree>
    <p:extLst>
      <p:ext uri="{BB962C8B-B14F-4D97-AF65-F5344CB8AC3E}">
        <p14:creationId xmlns:p14="http://schemas.microsoft.com/office/powerpoint/2010/main" val="3159470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B3B389-8350-4809-85CB-449E607BD0FA}" type="datetime1">
              <a:rPr lang="en-US" smtClean="0"/>
              <a:t>11/29/2016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D64A94-FED1-499E-B2FF-A904E587B046}" type="slidenum">
              <a:rPr lang="en-US" smtClean="0"/>
              <a:pPr/>
              <a:t>‹#›</a:t>
            </a:fld>
            <a:endParaRPr lang="en-US" dirty="0"/>
          </a:p>
        </p:txBody>
      </p:sp>
    </p:spTree>
    <p:extLst>
      <p:ext uri="{BB962C8B-B14F-4D97-AF65-F5344CB8AC3E}">
        <p14:creationId xmlns:p14="http://schemas.microsoft.com/office/powerpoint/2010/main" val="297019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134FC3-07AC-4DC4-8DEA-AA787D95DD51}" type="datetime1">
              <a:rPr lang="en-US" smtClean="0"/>
              <a:t>11/29/2016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DD64A94-FED1-499E-B2FF-A904E587B046}" type="slidenum">
              <a:rPr lang="en-US" smtClean="0"/>
              <a:pPr/>
              <a:t>‹#›</a:t>
            </a:fld>
            <a:endParaRPr lang="en-US" dirty="0"/>
          </a:p>
        </p:txBody>
      </p:sp>
    </p:spTree>
    <p:extLst>
      <p:ext uri="{BB962C8B-B14F-4D97-AF65-F5344CB8AC3E}">
        <p14:creationId xmlns:p14="http://schemas.microsoft.com/office/powerpoint/2010/main" val="3516560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A87F72-A439-4677-B6AB-59251E3D75B3}" type="datetime1">
              <a:rPr lang="en-US" smtClean="0"/>
              <a:t>11/29/2016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DD64A94-FED1-499E-B2FF-A904E587B046}" type="slidenum">
              <a:rPr lang="en-US" smtClean="0"/>
              <a:pPr/>
              <a:t>‹#›</a:t>
            </a:fld>
            <a:endParaRPr lang="en-US" dirty="0"/>
          </a:p>
        </p:txBody>
      </p:sp>
    </p:spTree>
    <p:extLst>
      <p:ext uri="{BB962C8B-B14F-4D97-AF65-F5344CB8AC3E}">
        <p14:creationId xmlns:p14="http://schemas.microsoft.com/office/powerpoint/2010/main" val="2312037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AF40AC-0991-4BEF-ACF5-B86B55AA5C20}" type="datetime1">
              <a:rPr lang="en-US" smtClean="0"/>
              <a:t>11/29/2016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DD64A94-FED1-499E-B2FF-A904E587B046}" type="slidenum">
              <a:rPr lang="en-US" smtClean="0"/>
              <a:pPr/>
              <a:t>‹#›</a:t>
            </a:fld>
            <a:endParaRPr lang="en-US" dirty="0"/>
          </a:p>
        </p:txBody>
      </p:sp>
    </p:spTree>
    <p:extLst>
      <p:ext uri="{BB962C8B-B14F-4D97-AF65-F5344CB8AC3E}">
        <p14:creationId xmlns:p14="http://schemas.microsoft.com/office/powerpoint/2010/main" val="2791008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AAE158-2279-49C0-AA68-598A7DA1677B}" type="datetime1">
              <a:rPr lang="en-US" smtClean="0"/>
              <a:t>11/29/2016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D64A94-FED1-499E-B2FF-A904E587B046}" type="slidenum">
              <a:rPr lang="en-US" smtClean="0"/>
              <a:pPr/>
              <a:t>‹#›</a:t>
            </a:fld>
            <a:endParaRPr lang="en-US" dirty="0"/>
          </a:p>
        </p:txBody>
      </p:sp>
    </p:spTree>
    <p:extLst>
      <p:ext uri="{BB962C8B-B14F-4D97-AF65-F5344CB8AC3E}">
        <p14:creationId xmlns:p14="http://schemas.microsoft.com/office/powerpoint/2010/main" val="422655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682900-FD03-46E1-BA3D-7DEC66BF56A0}" type="datetime1">
              <a:rPr lang="en-US" smtClean="0"/>
              <a:t>11/29/2016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D64A94-FED1-499E-B2FF-A904E587B046}" type="slidenum">
              <a:rPr lang="en-US" smtClean="0"/>
              <a:pPr/>
              <a:t>‹#›</a:t>
            </a:fld>
            <a:endParaRPr lang="en-US" dirty="0"/>
          </a:p>
        </p:txBody>
      </p:sp>
    </p:spTree>
    <p:extLst>
      <p:ext uri="{BB962C8B-B14F-4D97-AF65-F5344CB8AC3E}">
        <p14:creationId xmlns:p14="http://schemas.microsoft.com/office/powerpoint/2010/main" val="365529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851A9B-E839-40A1-89AF-4A2404AFF925}" type="datetime1">
              <a:rPr lang="en-US" smtClean="0"/>
              <a:t>11/29/2016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D64A94-FED1-499E-B2FF-A904E587B046}" type="slidenum">
              <a:rPr lang="en-US" smtClean="0"/>
              <a:pPr/>
              <a:t>‹#›</a:t>
            </a:fld>
            <a:endParaRPr lang="en-US" dirty="0"/>
          </a:p>
        </p:txBody>
      </p:sp>
    </p:spTree>
    <p:extLst>
      <p:ext uri="{BB962C8B-B14F-4D97-AF65-F5344CB8AC3E}">
        <p14:creationId xmlns:p14="http://schemas.microsoft.com/office/powerpoint/2010/main" val="1996880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imf.org/external/pubs/ft/scr/2015/cr15178.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www.imf.org/external/pubs/ft/scr/2014/cr14328.pdf" TargetMode="External"/><Relationship Id="rId2" Type="http://schemas.openxmlformats.org/officeDocument/2006/relationships/hyperlink" Target="http://www.imf.org/external/pubs/ft/scr/2014/cr14217.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imf.org/external/pubs/ft/scr/2014/cr14234.pdf"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www.theguardian.com/business/2014/feb/01/rich-overseas-investors-uk-eu-housing-market" TargetMode="External"/><Relationship Id="rId2" Type="http://schemas.openxmlformats.org/officeDocument/2006/relationships/hyperlink" Target="http://www.theguardian.com/uk-news/davehillblog/2013/oct/22/london-house-prices-foreign-investors"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1" name="Shape 91"/>
          <p:cNvSpPr txBox="1">
            <a:spLocks noGrp="1"/>
          </p:cNvSpPr>
          <p:nvPr>
            <p:ph type="subTitle" idx="1"/>
          </p:nvPr>
        </p:nvSpPr>
        <p:spPr>
          <a:xfrm>
            <a:off x="381000" y="2819400"/>
            <a:ext cx="8382000" cy="3657600"/>
          </a:xfrm>
          <a:prstGeom prst="rect">
            <a:avLst/>
          </a:prstGeom>
          <a:ln/>
        </p:spPr>
        <p:style>
          <a:lnRef idx="1">
            <a:schemeClr val="accent1"/>
          </a:lnRef>
          <a:fillRef idx="2">
            <a:schemeClr val="accent1"/>
          </a:fillRef>
          <a:effectRef idx="1">
            <a:schemeClr val="accent1"/>
          </a:effectRef>
          <a:fontRef idx="minor">
            <a:schemeClr val="dk1"/>
          </a:fontRef>
        </p:style>
        <p:txBody>
          <a:bodyPr lIns="91425" tIns="45700" rIns="91425" bIns="45700" anchor="t" anchorCtr="0">
            <a:noAutofit/>
          </a:bodyPr>
          <a:lstStyle/>
          <a:p>
            <a:pPr marL="0" marR="0" lvl="0" indent="0" algn="ctr" rtl="0">
              <a:spcBef>
                <a:spcPts val="520"/>
              </a:spcBef>
              <a:buClr>
                <a:schemeClr val="dk1"/>
              </a:buClr>
              <a:buSzPct val="25000"/>
              <a:buFont typeface="Arial"/>
              <a:buNone/>
            </a:pPr>
            <a:r>
              <a:rPr lang="en-US" sz="2400" b="1" dirty="0">
                <a:solidFill>
                  <a:schemeClr val="tx2"/>
                </a:solidFill>
              </a:rPr>
              <a:t>Housing Markets: Setting the Scene</a:t>
            </a:r>
          </a:p>
          <a:p>
            <a:pPr marL="0" marR="0" lvl="0" indent="0" algn="ctr" rtl="0">
              <a:spcBef>
                <a:spcPts val="520"/>
              </a:spcBef>
              <a:buClr>
                <a:schemeClr val="dk1"/>
              </a:buClr>
              <a:buSzPct val="25000"/>
              <a:buFont typeface="Arial"/>
              <a:buNone/>
            </a:pPr>
            <a:endParaRPr lang="en-US" sz="2000" b="1" i="0" u="none" strike="noStrike" cap="none" baseline="0" dirty="0">
              <a:solidFill>
                <a:schemeClr val="tx2"/>
              </a:solidFill>
              <a:latin typeface="Arial"/>
              <a:ea typeface="Arial"/>
              <a:cs typeface="Arial"/>
              <a:sym typeface="Arial"/>
            </a:endParaRPr>
          </a:p>
          <a:p>
            <a:pPr marL="0" marR="0" lvl="0" indent="0" algn="ctr" rtl="0">
              <a:spcBef>
                <a:spcPts val="520"/>
              </a:spcBef>
              <a:buClr>
                <a:schemeClr val="dk1"/>
              </a:buClr>
              <a:buSzPct val="25000"/>
              <a:buFont typeface="Arial"/>
              <a:buNone/>
            </a:pPr>
            <a:r>
              <a:rPr lang="en-US" sz="2000" b="1" i="0" u="none" strike="noStrike" cap="none" baseline="0" dirty="0">
                <a:solidFill>
                  <a:schemeClr val="tx2"/>
                </a:solidFill>
                <a:latin typeface="Arial"/>
                <a:ea typeface="Arial"/>
                <a:cs typeface="Arial"/>
                <a:sym typeface="Arial"/>
              </a:rPr>
              <a:t>Prakash Loungani</a:t>
            </a:r>
          </a:p>
          <a:p>
            <a:pPr marL="0" marR="0" lvl="0" indent="0" algn="ctr" rtl="0">
              <a:spcBef>
                <a:spcPts val="320"/>
              </a:spcBef>
              <a:buClr>
                <a:schemeClr val="dk1"/>
              </a:buClr>
              <a:buSzPct val="25000"/>
              <a:buFont typeface="Arial"/>
              <a:buNone/>
            </a:pPr>
            <a:r>
              <a:rPr lang="en-US" sz="1600" i="0" u="none" strike="noStrike" cap="none" baseline="0" dirty="0">
                <a:solidFill>
                  <a:schemeClr val="tx2"/>
                </a:solidFill>
                <a:latin typeface="Arial"/>
                <a:ea typeface="Arial"/>
                <a:cs typeface="Arial"/>
                <a:sym typeface="Arial"/>
              </a:rPr>
              <a:t>International Monetary Fund</a:t>
            </a:r>
          </a:p>
          <a:p>
            <a:pPr marL="0" marR="0" lvl="0" indent="0" algn="ctr" rtl="0">
              <a:spcBef>
                <a:spcPts val="320"/>
              </a:spcBef>
              <a:buClr>
                <a:srgbClr val="888888"/>
              </a:buClr>
              <a:buFont typeface="Arial"/>
              <a:buNone/>
            </a:pPr>
            <a:endParaRPr sz="1600" i="0" u="none" strike="noStrike" cap="none" baseline="0" dirty="0">
              <a:solidFill>
                <a:schemeClr val="tx2"/>
              </a:solidFill>
              <a:latin typeface="Arial"/>
              <a:ea typeface="Arial"/>
              <a:cs typeface="Arial"/>
              <a:sym typeface="Arial"/>
            </a:endParaRPr>
          </a:p>
          <a:p>
            <a:pPr eaLnBrk="1" hangingPunct="1">
              <a:defRPr/>
            </a:pPr>
            <a:r>
              <a:rPr lang="en-US" altLang="en-US" sz="1600" dirty="0">
                <a:solidFill>
                  <a:schemeClr val="tx2"/>
                </a:solidFill>
                <a:latin typeface="Arial" panose="020B0604020202020204" pitchFamily="34" charset="0"/>
                <a:cs typeface="Arial" panose="020B0604020202020204" pitchFamily="34" charset="0"/>
              </a:rPr>
              <a:t>Presentation at </a:t>
            </a:r>
          </a:p>
          <a:p>
            <a:pPr eaLnBrk="1" hangingPunct="1">
              <a:defRPr/>
            </a:pPr>
            <a:r>
              <a:rPr lang="en-US" altLang="en-US" sz="1600" b="1" dirty="0">
                <a:solidFill>
                  <a:schemeClr val="tx2"/>
                </a:solidFill>
                <a:latin typeface="Arial" panose="020B0604020202020204" pitchFamily="34" charset="0"/>
                <a:cs typeface="Arial" panose="020B0604020202020204" pitchFamily="34" charset="0"/>
              </a:rPr>
              <a:t>European Commission</a:t>
            </a:r>
          </a:p>
          <a:p>
            <a:pPr eaLnBrk="1" hangingPunct="1">
              <a:defRPr/>
            </a:pPr>
            <a:r>
              <a:rPr lang="en-US" altLang="en-US" sz="1600" dirty="0">
                <a:solidFill>
                  <a:schemeClr val="tx2"/>
                </a:solidFill>
                <a:latin typeface="Arial" panose="020B0604020202020204" pitchFamily="34" charset="0"/>
                <a:cs typeface="Arial" panose="020B0604020202020204" pitchFamily="34" charset="0"/>
              </a:rPr>
              <a:t>November 30, 2016</a:t>
            </a:r>
          </a:p>
          <a:p>
            <a:pPr lvl="0">
              <a:spcBef>
                <a:spcPts val="520"/>
              </a:spcBef>
              <a:buClr>
                <a:schemeClr val="dk1"/>
              </a:buClr>
              <a:buSzPct val="25000"/>
            </a:pPr>
            <a:endParaRPr lang="en-US" sz="1600" b="0" i="0" u="none" strike="noStrike" cap="none" baseline="0" dirty="0">
              <a:solidFill>
                <a:schemeClr val="tx2"/>
              </a:solidFill>
              <a:latin typeface="Arial"/>
              <a:ea typeface="Arial"/>
              <a:cs typeface="Arial"/>
              <a:sym typeface="Arial"/>
            </a:endParaRPr>
          </a:p>
          <a:p>
            <a:pPr marL="0" marR="0" lvl="0" indent="0" algn="ctr" rtl="0">
              <a:spcBef>
                <a:spcPts val="320"/>
              </a:spcBef>
              <a:buClr>
                <a:schemeClr val="dk1"/>
              </a:buClr>
              <a:buSzPct val="25000"/>
              <a:buFont typeface="Arial"/>
              <a:buNone/>
            </a:pPr>
            <a:r>
              <a:rPr lang="en-US" sz="1600" b="0" i="0" u="none" strike="noStrike" cap="none" baseline="0" dirty="0">
                <a:solidFill>
                  <a:schemeClr val="tx2"/>
                </a:solidFill>
                <a:latin typeface="Arial"/>
                <a:ea typeface="Arial"/>
                <a:cs typeface="Arial"/>
                <a:sym typeface="Arial"/>
              </a:rPr>
              <a:t>VIEWS EXPRESSED ARE THOSE OF THE PRESENTER </a:t>
            </a:r>
          </a:p>
          <a:p>
            <a:pPr marL="0" marR="0" lvl="0" indent="0" algn="ctr" rtl="0">
              <a:spcBef>
                <a:spcPts val="320"/>
              </a:spcBef>
              <a:buClr>
                <a:schemeClr val="dk1"/>
              </a:buClr>
              <a:buSzPct val="25000"/>
              <a:buFont typeface="Arial"/>
              <a:buNone/>
            </a:pPr>
            <a:r>
              <a:rPr lang="en-US" sz="1600" b="0" i="0" u="none" strike="noStrike" cap="none" baseline="0" dirty="0">
                <a:solidFill>
                  <a:schemeClr val="tx2"/>
                </a:solidFill>
                <a:latin typeface="Arial"/>
                <a:ea typeface="Arial"/>
                <a:cs typeface="Arial"/>
                <a:sym typeface="Arial"/>
              </a:rPr>
              <a:t>AND SHOULD NOT BE ASCRIBED TO THE IMF. </a:t>
            </a:r>
          </a:p>
          <a:p>
            <a:pPr marL="0" marR="0" lvl="0" indent="0" algn="ctr" rtl="0">
              <a:spcBef>
                <a:spcPts val="320"/>
              </a:spcBef>
              <a:buClr>
                <a:srgbClr val="888888"/>
              </a:buClr>
              <a:buFont typeface="Arial"/>
              <a:buNone/>
            </a:pPr>
            <a:endParaRPr sz="1600" b="1" i="0" u="none" strike="noStrike" cap="none" baseline="0" dirty="0">
              <a:solidFill>
                <a:schemeClr val="dk1"/>
              </a:solidFill>
              <a:latin typeface="Arial"/>
              <a:ea typeface="Arial"/>
              <a:cs typeface="Arial"/>
              <a:sym typeface="Arial"/>
            </a:endParaRPr>
          </a:p>
          <a:p>
            <a:pPr marL="0" marR="0" lvl="0" indent="0" algn="r" rtl="0">
              <a:spcBef>
                <a:spcPts val="280"/>
              </a:spcBef>
              <a:buClr>
                <a:srgbClr val="888888"/>
              </a:buClr>
              <a:buFont typeface="Arial"/>
              <a:buNone/>
            </a:pPr>
            <a:endParaRPr sz="1400" b="1" i="0" u="none" strike="noStrike" cap="none" baseline="0" dirty="0">
              <a:solidFill>
                <a:schemeClr val="dk1"/>
              </a:solidFill>
              <a:latin typeface="Arial"/>
              <a:ea typeface="Arial"/>
              <a:cs typeface="Arial"/>
              <a:sym typeface="Arial"/>
            </a:endParaRPr>
          </a:p>
          <a:p>
            <a:pPr marL="0" marR="0" lvl="0" indent="0" algn="r" rtl="0">
              <a:spcBef>
                <a:spcPts val="520"/>
              </a:spcBef>
              <a:buClr>
                <a:schemeClr val="dk1"/>
              </a:buClr>
              <a:buSzPct val="25000"/>
              <a:buFont typeface="Arial"/>
              <a:buNone/>
            </a:pPr>
            <a:br>
              <a:rPr lang="en-US" sz="2600" b="0" i="0" u="none" strike="noStrike" cap="none" baseline="0" dirty="0">
                <a:solidFill>
                  <a:schemeClr val="dk1"/>
                </a:solidFill>
                <a:latin typeface="Arial"/>
                <a:ea typeface="Arial"/>
                <a:cs typeface="Arial"/>
                <a:sym typeface="Arial"/>
              </a:rPr>
            </a:br>
            <a:endParaRPr lang="en-US" sz="2600" b="0" i="0" u="none" strike="noStrike" cap="none" baseline="0" dirty="0">
              <a:solidFill>
                <a:schemeClr val="dk1"/>
              </a:solidFill>
              <a:latin typeface="Arial"/>
              <a:ea typeface="Arial"/>
              <a:cs typeface="Arial"/>
              <a:sym typeface="Arial"/>
            </a:endParaRPr>
          </a:p>
        </p:txBody>
      </p:sp>
      <p:pic>
        <p:nvPicPr>
          <p:cNvPr id="4" name="Picture 3" descr="housing_v1.jpg"/>
          <p:cNvPicPr>
            <a:picLocks noChangeAspect="1"/>
          </p:cNvPicPr>
          <p:nvPr/>
        </p:nvPicPr>
        <p:blipFill>
          <a:blip r:embed="rId3" cstate="print"/>
          <a:stretch>
            <a:fillRect/>
          </a:stretch>
        </p:blipFill>
        <p:spPr>
          <a:xfrm>
            <a:off x="381000" y="457200"/>
            <a:ext cx="8382000" cy="2087880"/>
          </a:xfrm>
          <a:prstGeom prst="rect">
            <a:avLst/>
          </a:prstGeom>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1567859723"/>
      </p:ext>
    </p:extLst>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578" y="274638"/>
            <a:ext cx="8102788" cy="1143000"/>
          </a:xfrm>
        </p:spPr>
        <p:style>
          <a:lnRef idx="1">
            <a:schemeClr val="accent1"/>
          </a:lnRef>
          <a:fillRef idx="2">
            <a:schemeClr val="accent1"/>
          </a:fillRef>
          <a:effectRef idx="1">
            <a:schemeClr val="accent1"/>
          </a:effectRef>
          <a:fontRef idx="minor">
            <a:schemeClr val="dk1"/>
          </a:fontRef>
        </p:style>
        <p:txBody>
          <a:bodyPr/>
          <a:lstStyle/>
          <a:p>
            <a:r>
              <a:rPr lang="en-US" dirty="0"/>
              <a:t>Booms in other cities</a:t>
            </a:r>
          </a:p>
        </p:txBody>
      </p:sp>
      <p:pic>
        <p:nvPicPr>
          <p:cNvPr id="5" name="Picture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0578" y="2209800"/>
            <a:ext cx="2636022" cy="2743200"/>
          </a:xfrm>
          <a:prstGeom prst="rect">
            <a:avLst/>
          </a:prstGeom>
          <a:ln/>
          <a:extLst/>
        </p:spPr>
        <p:style>
          <a:lnRef idx="2">
            <a:schemeClr val="accent2"/>
          </a:lnRef>
          <a:fillRef idx="1">
            <a:schemeClr val="lt1"/>
          </a:fillRef>
          <a:effectRef idx="0">
            <a:schemeClr val="accent2"/>
          </a:effectRef>
          <a:fontRef idx="minor">
            <a:schemeClr val="dk1"/>
          </a:fontRef>
        </p:style>
      </p:pic>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209800"/>
            <a:ext cx="2590800" cy="2743200"/>
          </a:xfrm>
          <a:prstGeom prst="rect">
            <a:avLst/>
          </a:prstGeom>
          <a:ln/>
          <a:extLst/>
        </p:spPr>
        <p:style>
          <a:lnRef idx="2">
            <a:schemeClr val="accent2"/>
          </a:lnRef>
          <a:fillRef idx="1">
            <a:schemeClr val="lt1"/>
          </a:fillRef>
          <a:effectRef idx="0">
            <a:schemeClr val="accent2"/>
          </a:effectRef>
          <a:fontRef idx="minor">
            <a:schemeClr val="dk1"/>
          </a:fontRef>
        </p:style>
      </p:pic>
      <p:pic>
        <p:nvPicPr>
          <p:cNvPr id="7"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2209800"/>
            <a:ext cx="2571166" cy="2743200"/>
          </a:xfrm>
          <a:prstGeom prst="rect">
            <a:avLst/>
          </a:prstGeom>
          <a:ln/>
          <a:extLst/>
        </p:spPr>
        <p:style>
          <a:lnRef idx="2">
            <a:schemeClr val="accent2"/>
          </a:lnRef>
          <a:fillRef idx="1">
            <a:schemeClr val="lt1"/>
          </a:fillRef>
          <a:effectRef idx="0">
            <a:schemeClr val="accent2"/>
          </a:effectRef>
          <a:fontRef idx="minor">
            <a:schemeClr val="dk1"/>
          </a:fontRef>
        </p:style>
      </p:pic>
      <p:sp>
        <p:nvSpPr>
          <p:cNvPr id="3" name="Slide Number Placeholder 2"/>
          <p:cNvSpPr>
            <a:spLocks noGrp="1"/>
          </p:cNvSpPr>
          <p:nvPr>
            <p:ph type="sldNum" sz="quarter" idx="12"/>
          </p:nvPr>
        </p:nvSpPr>
        <p:spPr/>
        <p:txBody>
          <a:bodyPr/>
          <a:lstStyle/>
          <a:p>
            <a:fld id="{DDD64A94-FED1-499E-B2FF-A904E587B046}" type="slidenum">
              <a:rPr lang="en-US" smtClean="0"/>
              <a:pPr/>
              <a:t>10</a:t>
            </a:fld>
            <a:endParaRPr lang="en-US" dirty="0"/>
          </a:p>
        </p:txBody>
      </p:sp>
    </p:spTree>
    <p:extLst>
      <p:ext uri="{BB962C8B-B14F-4D97-AF65-F5344CB8AC3E}">
        <p14:creationId xmlns:p14="http://schemas.microsoft.com/office/powerpoint/2010/main" val="4117399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US" dirty="0"/>
              <a:t>Knight Frank’s Cities Index</a:t>
            </a:r>
          </a:p>
        </p:txBody>
      </p:sp>
      <p:grpSp>
        <p:nvGrpSpPr>
          <p:cNvPr id="3" name="Group 5"/>
          <p:cNvGrpSpPr>
            <a:grpSpLocks noChangeAspect="1"/>
          </p:cNvGrpSpPr>
          <p:nvPr/>
        </p:nvGrpSpPr>
        <p:grpSpPr bwMode="auto">
          <a:xfrm>
            <a:off x="457200" y="1676400"/>
            <a:ext cx="8229600" cy="4724400"/>
            <a:chOff x="288" y="1056"/>
            <a:chExt cx="5184" cy="2976"/>
          </a:xfrm>
          <a:solidFill>
            <a:srgbClr val="FF9999"/>
          </a:solidFill>
        </p:grpSpPr>
        <p:sp>
          <p:nvSpPr>
            <p:cNvPr id="5" name="AutoShape 4"/>
            <p:cNvSpPr>
              <a:spLocks noChangeAspect="1" noTextEdit="1"/>
            </p:cNvSpPr>
            <p:nvPr/>
          </p:nvSpPr>
          <p:spPr bwMode="auto">
            <a:xfrm>
              <a:off x="288" y="1056"/>
              <a:ext cx="5184" cy="2976"/>
            </a:xfrm>
            <a:prstGeom prst="rect">
              <a:avLst/>
            </a:prstGeom>
            <a:grpFill/>
            <a:ln w="25400" cap="flat" cmpd="sng" algn="ctr">
              <a:solidFill>
                <a:srgbClr val="FF9999"/>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en-US" dirty="0"/>
            </a:p>
          </p:txBody>
        </p:sp>
        <p:pic>
          <p:nvPicPr>
            <p:cNvPr id="410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 y="1056"/>
              <a:ext cx="5194" cy="2990"/>
            </a:xfrm>
            <a:prstGeom prst="rect">
              <a:avLst/>
            </a:prstGeom>
            <a:grpFill/>
            <a:ln w="9525">
              <a:solidFill>
                <a:srgbClr val="000000"/>
              </a:solidFill>
              <a:miter lim="800000"/>
              <a:headEnd/>
              <a:tailEnd/>
            </a:ln>
            <a:extLst/>
          </p:spPr>
        </p:pic>
      </p:grpSp>
      <p:sp>
        <p:nvSpPr>
          <p:cNvPr id="4" name="Slide Number Placeholder 3"/>
          <p:cNvSpPr>
            <a:spLocks noGrp="1"/>
          </p:cNvSpPr>
          <p:nvPr>
            <p:ph type="sldNum" sz="quarter" idx="12"/>
          </p:nvPr>
        </p:nvSpPr>
        <p:spPr/>
        <p:txBody>
          <a:bodyPr/>
          <a:lstStyle/>
          <a:p>
            <a:fld id="{DDD64A94-FED1-499E-B2FF-A904E587B046}" type="slidenum">
              <a:rPr lang="en-US" smtClean="0"/>
              <a:pPr/>
              <a:t>11</a:t>
            </a:fld>
            <a:endParaRPr lang="en-US" dirty="0"/>
          </a:p>
        </p:txBody>
      </p:sp>
    </p:spTree>
    <p:extLst>
      <p:ext uri="{BB962C8B-B14F-4D97-AF65-F5344CB8AC3E}">
        <p14:creationId xmlns:p14="http://schemas.microsoft.com/office/powerpoint/2010/main" val="1165355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US" dirty="0"/>
              <a:t>Knight Frank’s top cities</a:t>
            </a:r>
          </a:p>
        </p:txBody>
      </p:sp>
      <p:pic>
        <p:nvPicPr>
          <p:cNvPr id="4" name="Content Placeholder 3"/>
          <p:cNvPicPr>
            <a:picLocks noGrp="1" noChangeAspect="1"/>
          </p:cNvPicPr>
          <p:nvPr>
            <p:ph idx="1"/>
          </p:nvPr>
        </p:nvPicPr>
        <p:blipFill>
          <a:blip r:embed="rId2"/>
          <a:stretch>
            <a:fillRect/>
          </a:stretch>
        </p:blipFill>
        <p:spPr>
          <a:xfrm>
            <a:off x="457200" y="1905000"/>
            <a:ext cx="3747055" cy="4525963"/>
          </a:xfrm>
          <a:prstGeom prst="rect">
            <a:avLst/>
          </a:prstGeom>
        </p:spPr>
        <p:style>
          <a:lnRef idx="2">
            <a:schemeClr val="accent1"/>
          </a:lnRef>
          <a:fillRef idx="1">
            <a:schemeClr val="lt1"/>
          </a:fillRef>
          <a:effectRef idx="0">
            <a:schemeClr val="accent1"/>
          </a:effectRef>
          <a:fontRef idx="minor">
            <a:schemeClr val="dk1"/>
          </a:fontRef>
        </p:style>
      </p:pic>
      <p:pic>
        <p:nvPicPr>
          <p:cNvPr id="5" name="Picture 4"/>
          <p:cNvPicPr>
            <a:picLocks noChangeAspect="1"/>
          </p:cNvPicPr>
          <p:nvPr/>
        </p:nvPicPr>
        <p:blipFill>
          <a:blip r:embed="rId3"/>
          <a:stretch>
            <a:fillRect/>
          </a:stretch>
        </p:blipFill>
        <p:spPr>
          <a:xfrm>
            <a:off x="4648200" y="1904999"/>
            <a:ext cx="4038600" cy="4525963"/>
          </a:xfrm>
          <a:prstGeom prst="rect">
            <a:avLst/>
          </a:prstGeom>
        </p:spPr>
        <p:style>
          <a:lnRef idx="2">
            <a:schemeClr val="accent1"/>
          </a:lnRef>
          <a:fillRef idx="1">
            <a:schemeClr val="lt1"/>
          </a:fillRef>
          <a:effectRef idx="0">
            <a:schemeClr val="accent1"/>
          </a:effectRef>
          <a:fontRef idx="minor">
            <a:schemeClr val="dk1"/>
          </a:fontRef>
        </p:style>
      </p:pic>
      <p:sp>
        <p:nvSpPr>
          <p:cNvPr id="3" name="Slide Number Placeholder 2"/>
          <p:cNvSpPr>
            <a:spLocks noGrp="1"/>
          </p:cNvSpPr>
          <p:nvPr>
            <p:ph type="sldNum" sz="quarter" idx="12"/>
          </p:nvPr>
        </p:nvSpPr>
        <p:spPr/>
        <p:txBody>
          <a:bodyPr/>
          <a:lstStyle/>
          <a:p>
            <a:fld id="{DDD64A94-FED1-499E-B2FF-A904E587B046}" type="slidenum">
              <a:rPr lang="en-US" smtClean="0"/>
              <a:pPr/>
              <a:t>12</a:t>
            </a:fld>
            <a:endParaRPr lang="en-US" dirty="0"/>
          </a:p>
        </p:txBody>
      </p:sp>
    </p:spTree>
    <p:extLst>
      <p:ext uri="{BB962C8B-B14F-4D97-AF65-F5344CB8AC3E}">
        <p14:creationId xmlns:p14="http://schemas.microsoft.com/office/powerpoint/2010/main" val="2661143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143000"/>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dirty="0"/>
              <a:t>RICS Commercial Property Monitor </a:t>
            </a:r>
            <a:br>
              <a:rPr lang="en-US" dirty="0"/>
            </a:br>
            <a:r>
              <a:rPr lang="en-US" dirty="0"/>
              <a:t>for Cities</a:t>
            </a:r>
          </a:p>
        </p:txBody>
      </p:sp>
      <p:pic>
        <p:nvPicPr>
          <p:cNvPr id="5" name="Content Placeholder 4"/>
          <p:cNvPicPr>
            <a:picLocks noGrp="1" noChangeAspect="1"/>
          </p:cNvPicPr>
          <p:nvPr>
            <p:ph idx="1"/>
          </p:nvPr>
        </p:nvPicPr>
        <p:blipFill>
          <a:blip r:embed="rId2"/>
          <a:stretch>
            <a:fillRect/>
          </a:stretch>
        </p:blipFill>
        <p:spPr>
          <a:xfrm>
            <a:off x="457200" y="1828800"/>
            <a:ext cx="8229599" cy="4603750"/>
          </a:xfrm>
          <a:prstGeom prst="rect">
            <a:avLst/>
          </a:prstGeom>
        </p:spPr>
        <p:style>
          <a:lnRef idx="2">
            <a:schemeClr val="accent1"/>
          </a:lnRef>
          <a:fillRef idx="1">
            <a:schemeClr val="lt1"/>
          </a:fillRef>
          <a:effectRef idx="0">
            <a:schemeClr val="accent1"/>
          </a:effectRef>
          <a:fontRef idx="minor">
            <a:schemeClr val="dk1"/>
          </a:fontRef>
        </p:style>
      </p:pic>
      <p:pic>
        <p:nvPicPr>
          <p:cNvPr id="7" name="Picture 6"/>
          <p:cNvPicPr>
            <a:picLocks noChangeAspect="1"/>
          </p:cNvPicPr>
          <p:nvPr/>
        </p:nvPicPr>
        <p:blipFill>
          <a:blip r:embed="rId3"/>
          <a:stretch>
            <a:fillRect/>
          </a:stretch>
        </p:blipFill>
        <p:spPr>
          <a:xfrm>
            <a:off x="1295400" y="2362200"/>
            <a:ext cx="1905000" cy="609601"/>
          </a:xfrm>
          <a:prstGeom prst="rect">
            <a:avLst/>
          </a:prstGeom>
        </p:spPr>
      </p:pic>
      <p:sp>
        <p:nvSpPr>
          <p:cNvPr id="2" name="Slide Number Placeholder 1"/>
          <p:cNvSpPr>
            <a:spLocks noGrp="1"/>
          </p:cNvSpPr>
          <p:nvPr>
            <p:ph type="sldNum" sz="quarter" idx="12"/>
          </p:nvPr>
        </p:nvSpPr>
        <p:spPr/>
        <p:txBody>
          <a:bodyPr/>
          <a:lstStyle/>
          <a:p>
            <a:fld id="{DDD64A94-FED1-499E-B2FF-A904E587B046}" type="slidenum">
              <a:rPr lang="en-US" smtClean="0"/>
              <a:pPr/>
              <a:t>13</a:t>
            </a:fld>
            <a:endParaRPr lang="en-US" dirty="0"/>
          </a:p>
        </p:txBody>
      </p:sp>
    </p:spTree>
    <p:extLst>
      <p:ext uri="{BB962C8B-B14F-4D97-AF65-F5344CB8AC3E}">
        <p14:creationId xmlns:p14="http://schemas.microsoft.com/office/powerpoint/2010/main" val="3659015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dirty="0"/>
              <a:t>Some booms due to supply constraints</a:t>
            </a:r>
            <a:br>
              <a:rPr lang="en-US" dirty="0"/>
            </a:br>
            <a:endParaRPr lang="en-US" dirty="0"/>
          </a:p>
        </p:txBody>
      </p:sp>
      <p:sp>
        <p:nvSpPr>
          <p:cNvPr id="2" name="Slide Number Placeholder 1"/>
          <p:cNvSpPr>
            <a:spLocks noGrp="1"/>
          </p:cNvSpPr>
          <p:nvPr>
            <p:ph type="sldNum" sz="quarter" idx="12"/>
          </p:nvPr>
        </p:nvSpPr>
        <p:spPr/>
        <p:txBody>
          <a:bodyPr/>
          <a:lstStyle/>
          <a:p>
            <a:fld id="{DDD64A94-FED1-499E-B2FF-A904E587B046}" type="slidenum">
              <a:rPr lang="en-US" smtClean="0"/>
              <a:pPr/>
              <a:t>14</a:t>
            </a:fld>
            <a:endParaRPr lang="en-US" dirty="0"/>
          </a:p>
        </p:txBody>
      </p:sp>
    </p:spTree>
    <p:extLst>
      <p:ext uri="{BB962C8B-B14F-4D97-AF65-F5344CB8AC3E}">
        <p14:creationId xmlns:p14="http://schemas.microsoft.com/office/powerpoint/2010/main" val="1387000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US" dirty="0"/>
              <a:t>Housing permits in each cluster</a:t>
            </a:r>
          </a:p>
        </p:txBody>
      </p:sp>
      <p:pic>
        <p:nvPicPr>
          <p:cNvPr id="5" name="Picture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229600" cy="4756150"/>
          </a:xfrm>
          <a:prstGeom prst="rect">
            <a:avLst/>
          </a:prstGeom>
          <a:ln/>
          <a:extLst/>
        </p:spPr>
        <p:style>
          <a:lnRef idx="2">
            <a:schemeClr val="accent3"/>
          </a:lnRef>
          <a:fillRef idx="1">
            <a:schemeClr val="lt1"/>
          </a:fillRef>
          <a:effectRef idx="0">
            <a:schemeClr val="accent3"/>
          </a:effectRef>
          <a:fontRef idx="minor">
            <a:schemeClr val="dk1"/>
          </a:fontRef>
        </p:style>
      </p:pic>
      <p:sp>
        <p:nvSpPr>
          <p:cNvPr id="3" name="Slide Number Placeholder 2"/>
          <p:cNvSpPr>
            <a:spLocks noGrp="1"/>
          </p:cNvSpPr>
          <p:nvPr>
            <p:ph type="sldNum" sz="quarter" idx="12"/>
          </p:nvPr>
        </p:nvSpPr>
        <p:spPr/>
        <p:txBody>
          <a:bodyPr/>
          <a:lstStyle/>
          <a:p>
            <a:fld id="{DDD64A94-FED1-499E-B2FF-A904E587B046}" type="slidenum">
              <a:rPr lang="en-US" smtClean="0"/>
              <a:pPr/>
              <a:t>15</a:t>
            </a:fld>
            <a:endParaRPr lang="en-US" dirty="0"/>
          </a:p>
        </p:txBody>
      </p:sp>
    </p:spTree>
    <p:extLst>
      <p:ext uri="{BB962C8B-B14F-4D97-AF65-F5344CB8AC3E}">
        <p14:creationId xmlns:p14="http://schemas.microsoft.com/office/powerpoint/2010/main" val="2348565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89038"/>
          </a:xfrm>
        </p:spPr>
        <p:style>
          <a:lnRef idx="1">
            <a:schemeClr val="accent3"/>
          </a:lnRef>
          <a:fillRef idx="2">
            <a:schemeClr val="accent3"/>
          </a:fillRef>
          <a:effectRef idx="1">
            <a:schemeClr val="accent3"/>
          </a:effectRef>
          <a:fontRef idx="minor">
            <a:schemeClr val="dk1"/>
          </a:fontRef>
        </p:style>
        <p:txBody>
          <a:bodyPr>
            <a:normAutofit fontScale="90000"/>
          </a:bodyPr>
          <a:lstStyle/>
          <a:p>
            <a:br>
              <a:rPr lang="en-US" b="1" dirty="0"/>
            </a:br>
            <a:r>
              <a:rPr lang="en-US" sz="4000" dirty="0">
                <a:cs typeface="Calibri" pitchFamily="34" charset="0"/>
              </a:rPr>
              <a:t>IMF references to supply constraints:</a:t>
            </a:r>
            <a:br>
              <a:rPr lang="en-US" sz="4000" dirty="0"/>
            </a:br>
            <a:r>
              <a:rPr lang="en-US" sz="4000" dirty="0"/>
              <a:t>Denmark</a:t>
            </a:r>
            <a:br>
              <a:rPr lang="en-US" sz="3600" dirty="0"/>
            </a:br>
            <a:br>
              <a:rPr lang="en-US" sz="3600" dirty="0"/>
            </a:br>
            <a:r>
              <a:rPr lang="en-US" sz="1300" dirty="0"/>
              <a:t>(billions of Australian dollars)</a:t>
            </a:r>
            <a:br>
              <a:rPr lang="en-US" sz="1300" dirty="0"/>
            </a:br>
            <a:endParaRPr lang="en-US" sz="1300" dirty="0"/>
          </a:p>
        </p:txBody>
      </p:sp>
      <p:sp>
        <p:nvSpPr>
          <p:cNvPr id="4" name="Slide Number Placeholder 3"/>
          <p:cNvSpPr>
            <a:spLocks noGrp="1"/>
          </p:cNvSpPr>
          <p:nvPr>
            <p:ph type="sldNum" sz="quarter" idx="12"/>
          </p:nvPr>
        </p:nvSpPr>
        <p:spPr/>
        <p:txBody>
          <a:bodyPr/>
          <a:lstStyle/>
          <a:p>
            <a:fld id="{3B898C92-E5CE-4541-8CCB-7B3AE04A1259}" type="slidenum">
              <a:rPr lang="en-US" smtClean="0"/>
              <a:pPr/>
              <a:t>16</a:t>
            </a:fld>
            <a:endParaRPr lang="en-US" dirty="0"/>
          </a:p>
        </p:txBody>
      </p:sp>
      <p:sp>
        <p:nvSpPr>
          <p:cNvPr id="3" name="Content Placeholder 2"/>
          <p:cNvSpPr>
            <a:spLocks noGrp="1"/>
          </p:cNvSpPr>
          <p:nvPr>
            <p:ph idx="1"/>
          </p:nvPr>
        </p:nvSpPr>
        <p:spPr>
          <a:xfrm>
            <a:off x="457200" y="4953000"/>
            <a:ext cx="8229600" cy="1403350"/>
          </a:xfrm>
          <a:ln>
            <a:solidFill>
              <a:schemeClr val="accent3"/>
            </a:solidFill>
          </a:ln>
        </p:spPr>
        <p:txBody>
          <a:bodyPr>
            <a:noAutofit/>
          </a:bodyPr>
          <a:lstStyle/>
          <a:p>
            <a:pPr marL="0" indent="0">
              <a:buNone/>
            </a:pPr>
            <a:r>
              <a:rPr lang="en-US" sz="1800" dirty="0"/>
              <a:t>“Supply conditions matter for house price developments. The analysis (…) highlights the often-underestimated role of housing supply constraints in shaping local house prices in Danish cities. </a:t>
            </a:r>
            <a:r>
              <a:rPr lang="en-US" sz="1800" b="1" i="1" dirty="0">
                <a:solidFill>
                  <a:srgbClr val="00B050"/>
                </a:solidFill>
              </a:rPr>
              <a:t>Cities such as Copenhagen where the stock of housing is relatively inflexible and responds slowly to changes in housing demand could see higher price growth </a:t>
            </a:r>
            <a:r>
              <a:rPr lang="en-US" sz="1800" dirty="0"/>
              <a:t>(…).” </a:t>
            </a:r>
          </a:p>
        </p:txBody>
      </p:sp>
      <p:pic>
        <p:nvPicPr>
          <p:cNvPr id="7" name="Picture 6"/>
          <p:cNvPicPr>
            <a:picLocks noChangeAspect="1"/>
          </p:cNvPicPr>
          <p:nvPr/>
        </p:nvPicPr>
        <p:blipFill>
          <a:blip r:embed="rId2"/>
          <a:stretch>
            <a:fillRect/>
          </a:stretch>
        </p:blipFill>
        <p:spPr>
          <a:xfrm>
            <a:off x="472440" y="1676400"/>
            <a:ext cx="8214360" cy="3093507"/>
          </a:xfrm>
          <a:prstGeom prst="rect">
            <a:avLst/>
          </a:prstGeom>
          <a:ln>
            <a:solidFill>
              <a:srgbClr val="92D050"/>
            </a:solidFill>
          </a:ln>
        </p:spPr>
      </p:pic>
    </p:spTree>
    <p:extLst>
      <p:ext uri="{BB962C8B-B14F-4D97-AF65-F5344CB8AC3E}">
        <p14:creationId xmlns:p14="http://schemas.microsoft.com/office/powerpoint/2010/main" val="1659546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89038"/>
          </a:xfrm>
        </p:spPr>
        <p:style>
          <a:lnRef idx="1">
            <a:schemeClr val="accent3"/>
          </a:lnRef>
          <a:fillRef idx="2">
            <a:schemeClr val="accent3"/>
          </a:fillRef>
          <a:effectRef idx="1">
            <a:schemeClr val="accent3"/>
          </a:effectRef>
          <a:fontRef idx="minor">
            <a:schemeClr val="dk1"/>
          </a:fontRef>
        </p:style>
        <p:txBody>
          <a:bodyPr>
            <a:normAutofit fontScale="90000"/>
          </a:bodyPr>
          <a:lstStyle/>
          <a:p>
            <a:br>
              <a:rPr lang="en-US" b="1" dirty="0"/>
            </a:br>
            <a:r>
              <a:rPr lang="en-US" sz="4000" dirty="0">
                <a:cs typeface="Calibri" pitchFamily="34" charset="0"/>
              </a:rPr>
              <a:t>IMF references to supply constraints:</a:t>
            </a:r>
            <a:br>
              <a:rPr lang="en-US" sz="4000" dirty="0"/>
            </a:br>
            <a:r>
              <a:rPr lang="en-US" sz="4000" dirty="0"/>
              <a:t>Sweden</a:t>
            </a:r>
            <a:br>
              <a:rPr lang="en-US" sz="3600" dirty="0"/>
            </a:br>
            <a:br>
              <a:rPr lang="en-US" sz="3600" dirty="0"/>
            </a:br>
            <a:endParaRPr lang="en-US" sz="1300" dirty="0"/>
          </a:p>
        </p:txBody>
      </p:sp>
      <p:sp>
        <p:nvSpPr>
          <p:cNvPr id="4" name="Slide Number Placeholder 3"/>
          <p:cNvSpPr>
            <a:spLocks noGrp="1"/>
          </p:cNvSpPr>
          <p:nvPr>
            <p:ph type="sldNum" sz="quarter" idx="12"/>
          </p:nvPr>
        </p:nvSpPr>
        <p:spPr/>
        <p:txBody>
          <a:bodyPr/>
          <a:lstStyle/>
          <a:p>
            <a:fld id="{3B898C92-E5CE-4541-8CCB-7B3AE04A1259}" type="slidenum">
              <a:rPr lang="en-US" smtClean="0"/>
              <a:pPr/>
              <a:t>17</a:t>
            </a:fld>
            <a:endParaRPr lang="en-US" dirty="0"/>
          </a:p>
        </p:txBody>
      </p:sp>
      <p:sp>
        <p:nvSpPr>
          <p:cNvPr id="3" name="Content Placeholder 2"/>
          <p:cNvSpPr>
            <a:spLocks noGrp="1"/>
          </p:cNvSpPr>
          <p:nvPr>
            <p:ph idx="1"/>
          </p:nvPr>
        </p:nvSpPr>
        <p:spPr>
          <a:xfrm>
            <a:off x="457200" y="4633644"/>
            <a:ext cx="8229600" cy="1722706"/>
          </a:xfrm>
          <a:ln>
            <a:solidFill>
              <a:schemeClr val="accent3"/>
            </a:solidFill>
          </a:ln>
        </p:spPr>
        <p:txBody>
          <a:bodyPr>
            <a:normAutofit/>
          </a:bodyPr>
          <a:lstStyle/>
          <a:p>
            <a:pPr marL="0" indent="0">
              <a:buNone/>
            </a:pPr>
            <a:r>
              <a:rPr lang="en-US" sz="1800" dirty="0"/>
              <a:t>“House price booms in Sweden, as in many other countries, are a big city phenomenon (…) </a:t>
            </a:r>
            <a:r>
              <a:rPr lang="en-US" sz="1800" b="1" i="1" dirty="0">
                <a:solidFill>
                  <a:srgbClr val="00B050"/>
                </a:solidFill>
              </a:rPr>
              <a:t>Differences in housing supply conditions across cities contribute to such price divergences. </a:t>
            </a:r>
            <a:r>
              <a:rPr lang="en-US" sz="1800" dirty="0"/>
              <a:t>Immigration inflows, rapid urbanization, and income growth have put pressures on the demand for housing in large cities. </a:t>
            </a:r>
            <a:r>
              <a:rPr lang="en-US" sz="1800" b="1" i="1" dirty="0">
                <a:solidFill>
                  <a:srgbClr val="00B050"/>
                </a:solidFill>
              </a:rPr>
              <a:t>But the housing stock has also not expanded at a pace commensurate with that demand</a:t>
            </a:r>
            <a:r>
              <a:rPr lang="en-US" sz="1800" dirty="0"/>
              <a:t>. ” </a:t>
            </a:r>
          </a:p>
        </p:txBody>
      </p:sp>
      <p:pic>
        <p:nvPicPr>
          <p:cNvPr id="10" name="Picture 9"/>
          <p:cNvPicPr>
            <a:picLocks noChangeAspect="1"/>
          </p:cNvPicPr>
          <p:nvPr/>
        </p:nvPicPr>
        <p:blipFill>
          <a:blip r:embed="rId2"/>
          <a:stretch>
            <a:fillRect/>
          </a:stretch>
        </p:blipFill>
        <p:spPr>
          <a:xfrm>
            <a:off x="457200" y="1577099"/>
            <a:ext cx="8229600" cy="2929636"/>
          </a:xfrm>
          <a:prstGeom prst="rect">
            <a:avLst/>
          </a:prstGeom>
          <a:ln>
            <a:solidFill>
              <a:schemeClr val="accent3"/>
            </a:solidFill>
          </a:ln>
        </p:spPr>
      </p:pic>
    </p:spTree>
    <p:extLst>
      <p:ext uri="{BB962C8B-B14F-4D97-AF65-F5344CB8AC3E}">
        <p14:creationId xmlns:p14="http://schemas.microsoft.com/office/powerpoint/2010/main" val="3496328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89038"/>
          </a:xfrm>
        </p:spPr>
        <p:style>
          <a:lnRef idx="1">
            <a:schemeClr val="accent3"/>
          </a:lnRef>
          <a:fillRef idx="2">
            <a:schemeClr val="accent3"/>
          </a:fillRef>
          <a:effectRef idx="1">
            <a:schemeClr val="accent3"/>
          </a:effectRef>
          <a:fontRef idx="minor">
            <a:schemeClr val="dk1"/>
          </a:fontRef>
        </p:style>
        <p:txBody>
          <a:bodyPr>
            <a:normAutofit fontScale="90000"/>
          </a:bodyPr>
          <a:lstStyle/>
          <a:p>
            <a:br>
              <a:rPr lang="en-US" b="1" dirty="0"/>
            </a:br>
            <a:r>
              <a:rPr lang="en-US" sz="4000" dirty="0">
                <a:cs typeface="Calibri" pitchFamily="34" charset="0"/>
              </a:rPr>
              <a:t>IMF references to supply constraints:</a:t>
            </a:r>
            <a:br>
              <a:rPr lang="en-US" sz="4000" dirty="0"/>
            </a:br>
            <a:r>
              <a:rPr lang="en-US" sz="4000" dirty="0"/>
              <a:t>Ireland</a:t>
            </a:r>
            <a:br>
              <a:rPr lang="en-US" sz="3600" dirty="0"/>
            </a:br>
            <a:br>
              <a:rPr lang="en-US" sz="3600" dirty="0"/>
            </a:br>
            <a:endParaRPr lang="en-US" sz="1300" dirty="0"/>
          </a:p>
        </p:txBody>
      </p:sp>
      <p:sp>
        <p:nvSpPr>
          <p:cNvPr id="4" name="Slide Number Placeholder 3"/>
          <p:cNvSpPr>
            <a:spLocks noGrp="1"/>
          </p:cNvSpPr>
          <p:nvPr>
            <p:ph type="sldNum" sz="quarter" idx="12"/>
          </p:nvPr>
        </p:nvSpPr>
        <p:spPr/>
        <p:txBody>
          <a:bodyPr/>
          <a:lstStyle/>
          <a:p>
            <a:fld id="{3B898C92-E5CE-4541-8CCB-7B3AE04A1259}" type="slidenum">
              <a:rPr lang="en-US" smtClean="0"/>
              <a:pPr/>
              <a:t>18</a:t>
            </a:fld>
            <a:endParaRPr lang="en-US" dirty="0"/>
          </a:p>
        </p:txBody>
      </p:sp>
      <p:sp>
        <p:nvSpPr>
          <p:cNvPr id="3" name="Content Placeholder 2"/>
          <p:cNvSpPr>
            <a:spLocks noGrp="1"/>
          </p:cNvSpPr>
          <p:nvPr>
            <p:ph idx="1"/>
          </p:nvPr>
        </p:nvSpPr>
        <p:spPr>
          <a:xfrm>
            <a:off x="457200" y="4693384"/>
            <a:ext cx="8229600" cy="1662966"/>
          </a:xfrm>
          <a:ln>
            <a:solidFill>
              <a:schemeClr val="accent3"/>
            </a:solidFill>
          </a:ln>
        </p:spPr>
        <p:txBody>
          <a:bodyPr>
            <a:normAutofit fontScale="92500"/>
          </a:bodyPr>
          <a:lstStyle/>
          <a:p>
            <a:pPr marL="0" indent="0">
              <a:buNone/>
            </a:pPr>
            <a:r>
              <a:rPr lang="en-US" sz="2000" dirty="0"/>
              <a:t>“Boosting the housing supply would help mitigate property price and rent pressures. The sluggish construction activity in recent years reflects the sector’s downsizing after the bursting of the property market bubble in 2008-09 and the ensuing limited access to finance for companies. </a:t>
            </a:r>
            <a:r>
              <a:rPr lang="en-US" sz="2000" b="1" i="1" dirty="0">
                <a:solidFill>
                  <a:srgbClr val="00B050"/>
                </a:solidFill>
              </a:rPr>
              <a:t>High construction costs due to strict planning requirements have also been a factor</a:t>
            </a:r>
            <a:r>
              <a:rPr lang="en-US" sz="2000" dirty="0"/>
              <a:t>.” </a:t>
            </a:r>
          </a:p>
        </p:txBody>
      </p:sp>
      <p:pic>
        <p:nvPicPr>
          <p:cNvPr id="3074" name="Picture 2" descr="IRL_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92471"/>
            <a:ext cx="8229600" cy="2926080"/>
          </a:xfrm>
          <a:prstGeom prst="rect">
            <a:avLst/>
          </a:prstGeom>
          <a:noFill/>
          <a:ln>
            <a:solidFill>
              <a:schemeClr val="accent3"/>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894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Autofit/>
          </a:bodyPr>
          <a:lstStyle/>
          <a:p>
            <a:r>
              <a:rPr lang="en-US" sz="4000" dirty="0">
                <a:cs typeface="Calibri" pitchFamily="34" charset="0"/>
              </a:rPr>
              <a:t>IMF references to supply constraints: </a:t>
            </a:r>
            <a:r>
              <a:rPr lang="en-US" sz="3600" dirty="0">
                <a:cs typeface="Calibri" pitchFamily="34" charset="0"/>
              </a:rPr>
              <a:t>Australia, Canada, France</a:t>
            </a:r>
            <a:endParaRPr lang="en-US" sz="3600" dirty="0"/>
          </a:p>
        </p:txBody>
      </p:sp>
      <p:sp>
        <p:nvSpPr>
          <p:cNvPr id="4" name="Text Placeholder 3"/>
          <p:cNvSpPr>
            <a:spLocks noGrp="1"/>
          </p:cNvSpPr>
          <p:nvPr>
            <p:ph idx="1"/>
          </p:nvPr>
        </p:nvSpPr>
        <p:spPr/>
        <p:style>
          <a:lnRef idx="2">
            <a:schemeClr val="accent3"/>
          </a:lnRef>
          <a:fillRef idx="1">
            <a:schemeClr val="lt1"/>
          </a:fillRef>
          <a:effectRef idx="0">
            <a:schemeClr val="accent3"/>
          </a:effectRef>
          <a:fontRef idx="minor">
            <a:schemeClr val="dk1"/>
          </a:fontRef>
        </p:style>
        <p:txBody>
          <a:bodyPr>
            <a:normAutofit lnSpcReduction="10000"/>
          </a:bodyPr>
          <a:lstStyle/>
          <a:p>
            <a:r>
              <a:rPr lang="en-US" sz="2000" b="1" dirty="0">
                <a:solidFill>
                  <a:schemeClr val="tx1"/>
                </a:solidFill>
                <a:latin typeface="Calibri" pitchFamily="34" charset="0"/>
                <a:cs typeface="Calibri" pitchFamily="34" charset="0"/>
              </a:rPr>
              <a:t>Australia:</a:t>
            </a:r>
            <a:r>
              <a:rPr lang="en-US" sz="2000" b="1" dirty="0">
                <a:solidFill>
                  <a:srgbClr val="00863D"/>
                </a:solidFill>
                <a:latin typeface="Calibri" pitchFamily="34" charset="0"/>
                <a:cs typeface="Calibri" pitchFamily="34" charset="0"/>
              </a:rPr>
              <a:t> </a:t>
            </a:r>
            <a:r>
              <a:rPr lang="en-US" sz="2000" b="1" i="1" dirty="0">
                <a:solidFill>
                  <a:srgbClr val="00863D"/>
                </a:solidFill>
                <a:latin typeface="Calibri" pitchFamily="34" charset="0"/>
                <a:cs typeface="Calibri" pitchFamily="34" charset="0"/>
              </a:rPr>
              <a:t>Housing supply does seem to have grown significantly slower than demand</a:t>
            </a:r>
            <a:r>
              <a:rPr lang="en-US" sz="2000" dirty="0">
                <a:solidFill>
                  <a:srgbClr val="00863D"/>
                </a:solidFill>
                <a:latin typeface="Calibri" pitchFamily="34" charset="0"/>
                <a:cs typeface="Calibri" pitchFamily="34" charset="0"/>
              </a:rPr>
              <a:t>, </a:t>
            </a:r>
            <a:r>
              <a:rPr lang="en-US" sz="2000" dirty="0">
                <a:solidFill>
                  <a:schemeClr val="tx1"/>
                </a:solidFill>
                <a:latin typeface="Calibri" pitchFamily="34" charset="0"/>
                <a:cs typeface="Calibri" pitchFamily="34" charset="0"/>
              </a:rPr>
              <a:t>reducing (but not eliminating) concerns about overvaluation. </a:t>
            </a:r>
          </a:p>
          <a:p>
            <a:endParaRPr lang="en-US" sz="2000" b="1" dirty="0">
              <a:solidFill>
                <a:srgbClr val="00863D"/>
              </a:solidFill>
              <a:latin typeface="Calibri" pitchFamily="34" charset="0"/>
              <a:cs typeface="Calibri" pitchFamily="34" charset="0"/>
            </a:endParaRPr>
          </a:p>
          <a:p>
            <a:r>
              <a:rPr lang="en-US" sz="2000" b="1" dirty="0">
                <a:latin typeface="Calibri" pitchFamily="34" charset="0"/>
                <a:cs typeface="Calibri" pitchFamily="34" charset="0"/>
              </a:rPr>
              <a:t>Canada: </a:t>
            </a:r>
            <a:r>
              <a:rPr lang="en-US" sz="2000" b="1" i="1" dirty="0">
                <a:solidFill>
                  <a:srgbClr val="00863D"/>
                </a:solidFill>
                <a:latin typeface="Calibri" pitchFamily="34" charset="0"/>
                <a:cs typeface="Calibri" pitchFamily="34" charset="0"/>
              </a:rPr>
              <a:t>Montreal and Ottawa registered near zero [house price] growth</a:t>
            </a:r>
            <a:r>
              <a:rPr lang="en-US" sz="2000" b="1" i="1" dirty="0">
                <a:solidFill>
                  <a:srgbClr val="FF0000"/>
                </a:solidFill>
                <a:latin typeface="Calibri" pitchFamily="34" charset="0"/>
                <a:cs typeface="Calibri" pitchFamily="34" charset="0"/>
              </a:rPr>
              <a:t> </a:t>
            </a:r>
            <a:r>
              <a:rPr lang="en-US" sz="2000" dirty="0">
                <a:latin typeface="Calibri" pitchFamily="34" charset="0"/>
                <a:cs typeface="Calibri" pitchFamily="34" charset="0"/>
              </a:rPr>
              <a:t>over the last four quarters. Home sales have not been particularly strong suggesting that </a:t>
            </a:r>
            <a:r>
              <a:rPr lang="en-US" sz="2000" b="1" i="1" dirty="0">
                <a:solidFill>
                  <a:srgbClr val="00863D"/>
                </a:solidFill>
                <a:latin typeface="Calibri" pitchFamily="34" charset="0"/>
                <a:cs typeface="Calibri" pitchFamily="34" charset="0"/>
              </a:rPr>
              <a:t>price increases may be due to supply constraints rather than demand factors</a:t>
            </a:r>
            <a:r>
              <a:rPr lang="en-US" sz="2000" dirty="0">
                <a:solidFill>
                  <a:srgbClr val="00863D"/>
                </a:solidFill>
                <a:latin typeface="Calibri" pitchFamily="34" charset="0"/>
                <a:cs typeface="Calibri" pitchFamily="34" charset="0"/>
              </a:rPr>
              <a:t>.</a:t>
            </a:r>
          </a:p>
          <a:p>
            <a:endParaRPr lang="en-US" sz="2000" b="1" dirty="0">
              <a:solidFill>
                <a:srgbClr val="00863D"/>
              </a:solidFill>
              <a:latin typeface="Calibri" pitchFamily="34" charset="0"/>
              <a:cs typeface="Calibri" pitchFamily="34" charset="0"/>
            </a:endParaRPr>
          </a:p>
          <a:p>
            <a:r>
              <a:rPr lang="en-US" sz="2000" b="1" dirty="0">
                <a:latin typeface="Calibri" pitchFamily="34" charset="0"/>
                <a:cs typeface="Calibri" pitchFamily="34" charset="0"/>
              </a:rPr>
              <a:t>France:</a:t>
            </a:r>
            <a:r>
              <a:rPr lang="en-US" sz="2000" dirty="0">
                <a:latin typeface="Calibri" pitchFamily="34" charset="0"/>
                <a:cs typeface="Calibri" pitchFamily="34" charset="0"/>
              </a:rPr>
              <a:t> “</a:t>
            </a:r>
            <a:r>
              <a:rPr lang="en-US" sz="2000" b="1" i="1" dirty="0">
                <a:solidFill>
                  <a:srgbClr val="00863D"/>
                </a:solidFill>
                <a:latin typeface="Calibri" pitchFamily="34" charset="0"/>
                <a:cs typeface="Calibri" pitchFamily="34" charset="0"/>
              </a:rPr>
              <a:t>More could be done to alleviate structural rigidities in the housing market</a:t>
            </a:r>
            <a:r>
              <a:rPr lang="en-US" sz="2000" dirty="0">
                <a:latin typeface="Calibri" pitchFamily="34" charset="0"/>
                <a:cs typeface="Calibri" pitchFamily="34" charset="0"/>
              </a:rPr>
              <a:t>. Residential construction has fallen by 14 percent, and real house prices by 11 percent, since the peak in 2007. While this decline is partly cyclical</a:t>
            </a:r>
            <a:r>
              <a:rPr lang="en-US" sz="2000" dirty="0">
                <a:solidFill>
                  <a:srgbClr val="00863D"/>
                </a:solidFill>
                <a:latin typeface="Calibri" pitchFamily="34" charset="0"/>
                <a:cs typeface="Calibri" pitchFamily="34" charset="0"/>
              </a:rPr>
              <a:t>, </a:t>
            </a:r>
            <a:r>
              <a:rPr lang="en-US" sz="2000" b="1" i="1" dirty="0">
                <a:solidFill>
                  <a:srgbClr val="00863D"/>
                </a:solidFill>
                <a:latin typeface="Calibri" pitchFamily="34" charset="0"/>
                <a:cs typeface="Calibri" pitchFamily="34" charset="0"/>
              </a:rPr>
              <a:t>a succession of laws introducing regulatory and tax changes </a:t>
            </a:r>
            <a:r>
              <a:rPr lang="en-US" sz="2000" dirty="0">
                <a:latin typeface="Calibri" pitchFamily="34" charset="0"/>
                <a:cs typeface="Calibri" pitchFamily="34" charset="0"/>
              </a:rPr>
              <a:t>may also have contributed.” (</a:t>
            </a:r>
            <a:r>
              <a:rPr lang="en-US" sz="2000" dirty="0">
                <a:latin typeface="Calibri" pitchFamily="34" charset="0"/>
                <a:cs typeface="Calibri" pitchFamily="34" charset="0"/>
                <a:hlinkClick r:id="rId3"/>
              </a:rPr>
              <a:t>July 2015</a:t>
            </a:r>
            <a:r>
              <a:rPr lang="en-US" sz="2000" dirty="0">
                <a:latin typeface="Calibri" pitchFamily="34" charset="0"/>
                <a:cs typeface="Calibri" pitchFamily="34" charset="0"/>
              </a:rPr>
              <a:t>)</a:t>
            </a:r>
          </a:p>
          <a:p>
            <a:endParaRPr lang="en-US" sz="2000" b="1" dirty="0">
              <a:solidFill>
                <a:srgbClr val="00863D"/>
              </a:solidFill>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DDD64A94-FED1-499E-B2FF-A904E587B046}" type="slidenum">
              <a:rPr lang="en-US" smtClean="0"/>
              <a:pPr/>
              <a:t>19</a:t>
            </a:fld>
            <a:endParaRPr lang="en-US" dirty="0"/>
          </a:p>
        </p:txBody>
      </p:sp>
    </p:spTree>
    <p:extLst>
      <p:ext uri="{BB962C8B-B14F-4D97-AF65-F5344CB8AC3E}">
        <p14:creationId xmlns:p14="http://schemas.microsoft.com/office/powerpoint/2010/main" val="4066949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Shape 157"/>
          <p:cNvSpPr txBox="1">
            <a:spLocks noGrp="1"/>
          </p:cNvSpPr>
          <p:nvPr>
            <p:ph type="title"/>
          </p:nvPr>
        </p:nvSpPr>
        <p:spPr>
          <a:xfrm>
            <a:off x="457200" y="274637"/>
            <a:ext cx="8229600" cy="868363"/>
          </a:xfrm>
          <a:prstGeom prst="rect">
            <a:avLst/>
          </a:prstGeom>
          <a:ln/>
        </p:spPr>
        <p:style>
          <a:lnRef idx="2">
            <a:schemeClr val="accent1"/>
          </a:lnRef>
          <a:fillRef idx="1">
            <a:schemeClr val="lt1"/>
          </a:fillRef>
          <a:effectRef idx="0">
            <a:schemeClr val="accent1"/>
          </a:effectRef>
          <a:fontRef idx="minor">
            <a:schemeClr val="dk1"/>
          </a:fontRef>
        </p:style>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200" b="0" i="0" u="none" strike="noStrike" cap="none" baseline="0" dirty="0">
                <a:solidFill>
                  <a:schemeClr val="dk1"/>
                </a:solidFill>
                <a:latin typeface="Calibri"/>
                <a:ea typeface="Calibri"/>
                <a:cs typeface="Calibri"/>
                <a:sym typeface="Calibri"/>
              </a:rPr>
              <a:t>Global House Price Index: </a:t>
            </a:r>
            <a:br>
              <a:rPr lang="en-US" sz="3200" b="0" i="0" u="none" strike="noStrike" cap="none" baseline="0" dirty="0">
                <a:solidFill>
                  <a:schemeClr val="dk1"/>
                </a:solidFill>
                <a:latin typeface="Calibri"/>
                <a:ea typeface="Calibri"/>
                <a:cs typeface="Calibri"/>
                <a:sym typeface="Calibri"/>
              </a:rPr>
            </a:br>
            <a:r>
              <a:rPr lang="en-US" sz="3200" b="0" i="0" u="none" strike="noStrike" cap="none" baseline="0" dirty="0">
                <a:solidFill>
                  <a:schemeClr val="dk1"/>
                </a:solidFill>
                <a:latin typeface="Calibri"/>
                <a:ea typeface="Calibri"/>
                <a:cs typeface="Calibri"/>
                <a:sym typeface="Calibri"/>
              </a:rPr>
              <a:t>Almost back to pre-crisis level</a:t>
            </a:r>
          </a:p>
        </p:txBody>
      </p:sp>
      <p:pic>
        <p:nvPicPr>
          <p:cNvPr id="2" name="Picture 1"/>
          <p:cNvPicPr>
            <a:picLocks noChangeAspect="1"/>
          </p:cNvPicPr>
          <p:nvPr/>
        </p:nvPicPr>
        <p:blipFill>
          <a:blip r:embed="rId3"/>
          <a:stretch>
            <a:fillRect/>
          </a:stretch>
        </p:blipFill>
        <p:spPr>
          <a:xfrm>
            <a:off x="457200" y="1371600"/>
            <a:ext cx="8229599" cy="4984750"/>
          </a:xfrm>
          <a:prstGeom prst="rect">
            <a:avLst/>
          </a:prstGeom>
        </p:spPr>
        <p:style>
          <a:lnRef idx="2">
            <a:schemeClr val="accent1"/>
          </a:lnRef>
          <a:fillRef idx="1">
            <a:schemeClr val="lt1"/>
          </a:fillRef>
          <a:effectRef idx="0">
            <a:schemeClr val="accent1"/>
          </a:effectRef>
          <a:fontRef idx="minor">
            <a:schemeClr val="dk1"/>
          </a:fontRef>
        </p:style>
      </p:pic>
      <p:sp>
        <p:nvSpPr>
          <p:cNvPr id="3" name="Slide Number Placeholder 2"/>
          <p:cNvSpPr>
            <a:spLocks noGrp="1"/>
          </p:cNvSpPr>
          <p:nvPr>
            <p:ph type="sldNum" sz="quarter" idx="12"/>
          </p:nvPr>
        </p:nvSpPr>
        <p:spPr/>
        <p:txBody>
          <a:bodyPr/>
          <a:lstStyle/>
          <a:p>
            <a:fld id="{DDD64A94-FED1-499E-B2FF-A904E587B046}" type="slidenum">
              <a:rPr lang="en-US" smtClean="0"/>
              <a:pPr/>
              <a:t>2</a:t>
            </a:fld>
            <a:endParaRPr lang="en-US" dirty="0"/>
          </a:p>
        </p:txBody>
      </p:sp>
    </p:spTree>
    <p:extLst>
      <p:ext uri="{BB962C8B-B14F-4D97-AF65-F5344CB8AC3E}">
        <p14:creationId xmlns:p14="http://schemas.microsoft.com/office/powerpoint/2010/main" val="247920417"/>
      </p:ext>
    </p:extLst>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dirty="0">
                <a:cs typeface="Calibri" pitchFamily="34" charset="0"/>
              </a:rPr>
              <a:t>IMF references to supply constraints: </a:t>
            </a:r>
            <a:br>
              <a:rPr lang="en-US" sz="2800" dirty="0">
                <a:cs typeface="Calibri" pitchFamily="34" charset="0"/>
              </a:rPr>
            </a:br>
            <a:r>
              <a:rPr lang="en-US" sz="3600" dirty="0">
                <a:cs typeface="Calibri" pitchFamily="34" charset="0"/>
              </a:rPr>
              <a:t>Germany, Netherlands, Norway</a:t>
            </a:r>
            <a:endParaRPr lang="en-US" sz="3600" dirty="0"/>
          </a:p>
        </p:txBody>
      </p:sp>
      <p:sp>
        <p:nvSpPr>
          <p:cNvPr id="4" name="Text Placeholder 3"/>
          <p:cNvSpPr>
            <a:spLocks noGrp="1"/>
          </p:cNvSpPr>
          <p:nvPr>
            <p:ph idx="1"/>
          </p:nvPr>
        </p:nvSpPr>
        <p:spPr/>
        <p:style>
          <a:lnRef idx="2">
            <a:schemeClr val="accent3"/>
          </a:lnRef>
          <a:fillRef idx="1">
            <a:schemeClr val="lt1"/>
          </a:fillRef>
          <a:effectRef idx="0">
            <a:schemeClr val="accent3"/>
          </a:effectRef>
          <a:fontRef idx="minor">
            <a:schemeClr val="dk1"/>
          </a:fontRef>
        </p:style>
        <p:txBody>
          <a:bodyPr/>
          <a:lstStyle/>
          <a:p>
            <a:endParaRPr lang="en-US" sz="2000" b="1" dirty="0">
              <a:latin typeface="Calibri" pitchFamily="34" charset="0"/>
              <a:cs typeface="Calibri" pitchFamily="34" charset="0"/>
            </a:endParaRPr>
          </a:p>
          <a:p>
            <a:r>
              <a:rPr lang="en-US" sz="2000" b="1" dirty="0">
                <a:latin typeface="Calibri" pitchFamily="34" charset="0"/>
                <a:cs typeface="Calibri" pitchFamily="34" charset="0"/>
              </a:rPr>
              <a:t>Germany:</a:t>
            </a:r>
            <a:r>
              <a:rPr lang="en-US" sz="2000" dirty="0">
                <a:latin typeface="Calibri" pitchFamily="34" charset="0"/>
                <a:cs typeface="Calibri" pitchFamily="34" charset="0"/>
              </a:rPr>
              <a:t> The strength of markets in the center of the largest cities, where </a:t>
            </a:r>
            <a:r>
              <a:rPr lang="en-US" sz="2000" b="1" i="1" dirty="0">
                <a:solidFill>
                  <a:srgbClr val="00863D"/>
                </a:solidFill>
                <a:latin typeface="Calibri" pitchFamily="34" charset="0"/>
                <a:cs typeface="Calibri" pitchFamily="34" charset="0"/>
              </a:rPr>
              <a:t>supply restrictions</a:t>
            </a:r>
            <a:r>
              <a:rPr lang="en-US" sz="2000" dirty="0">
                <a:solidFill>
                  <a:srgbClr val="00863D"/>
                </a:solidFill>
                <a:latin typeface="Calibri" pitchFamily="34" charset="0"/>
                <a:cs typeface="Calibri" pitchFamily="34" charset="0"/>
              </a:rPr>
              <a:t> </a:t>
            </a:r>
            <a:r>
              <a:rPr lang="en-US" sz="2000" dirty="0">
                <a:latin typeface="Calibri" pitchFamily="34" charset="0"/>
                <a:cs typeface="Calibri" pitchFamily="34" charset="0"/>
              </a:rPr>
              <a:t>are the tightest, also points to an </a:t>
            </a:r>
            <a:r>
              <a:rPr lang="en-US" sz="2000" b="1" i="1" dirty="0">
                <a:solidFill>
                  <a:srgbClr val="00863D"/>
                </a:solidFill>
                <a:latin typeface="Calibri" pitchFamily="34" charset="0"/>
                <a:cs typeface="Calibri" pitchFamily="34" charset="0"/>
              </a:rPr>
              <a:t>important role of housing supply factors</a:t>
            </a:r>
            <a:r>
              <a:rPr lang="en-US" sz="2000" dirty="0">
                <a:latin typeface="Calibri" pitchFamily="34" charset="0"/>
                <a:cs typeface="Calibri" pitchFamily="34" charset="0"/>
              </a:rPr>
              <a:t>.” (</a:t>
            </a:r>
            <a:r>
              <a:rPr lang="en-US" sz="2000" dirty="0">
                <a:latin typeface="Calibri" pitchFamily="34" charset="0"/>
                <a:cs typeface="Calibri" pitchFamily="34" charset="0"/>
                <a:hlinkClick r:id="rId2"/>
              </a:rPr>
              <a:t>July 2014</a:t>
            </a:r>
            <a:r>
              <a:rPr lang="en-US" sz="2000" dirty="0">
                <a:latin typeface="Calibri" pitchFamily="34" charset="0"/>
                <a:cs typeface="Calibri" pitchFamily="34" charset="0"/>
              </a:rPr>
              <a:t>)</a:t>
            </a:r>
          </a:p>
          <a:p>
            <a:endParaRPr lang="en-US" sz="2000" b="1" dirty="0">
              <a:latin typeface="Calibri" pitchFamily="34" charset="0"/>
              <a:cs typeface="Calibri" pitchFamily="34" charset="0"/>
            </a:endParaRPr>
          </a:p>
          <a:p>
            <a:r>
              <a:rPr lang="en-US" sz="2000" b="1" dirty="0">
                <a:latin typeface="Calibri" pitchFamily="34" charset="0"/>
                <a:cs typeface="Calibri" pitchFamily="34" charset="0"/>
              </a:rPr>
              <a:t>Netherlands: </a:t>
            </a:r>
            <a:r>
              <a:rPr lang="en-US" sz="2000" dirty="0">
                <a:latin typeface="Calibri" pitchFamily="34" charset="0"/>
                <a:cs typeface="Calibri" pitchFamily="34" charset="0"/>
              </a:rPr>
              <a:t>“</a:t>
            </a:r>
            <a:r>
              <a:rPr lang="en-US" sz="2000" b="1" i="1" dirty="0">
                <a:solidFill>
                  <a:srgbClr val="00863D"/>
                </a:solidFill>
                <a:latin typeface="Calibri" pitchFamily="34" charset="0"/>
                <a:cs typeface="Calibri" pitchFamily="34" charset="0"/>
              </a:rPr>
              <a:t>Zoning regulations have constrained supply </a:t>
            </a:r>
            <a:r>
              <a:rPr lang="en-US" sz="2000" dirty="0">
                <a:latin typeface="Calibri" pitchFamily="34" charset="0"/>
                <a:cs typeface="Calibri" pitchFamily="34" charset="0"/>
              </a:rPr>
              <a:t>and contribute to its low price elasticity. In addition, </a:t>
            </a:r>
            <a:r>
              <a:rPr lang="en-US" sz="2000" b="1" i="1" dirty="0">
                <a:solidFill>
                  <a:srgbClr val="00863D"/>
                </a:solidFill>
                <a:latin typeface="Calibri" pitchFamily="34" charset="0"/>
                <a:cs typeface="Calibri" pitchFamily="34" charset="0"/>
              </a:rPr>
              <a:t>tight zoning and other regulations have held back new developments</a:t>
            </a:r>
            <a:r>
              <a:rPr lang="en-US" sz="2000" dirty="0">
                <a:latin typeface="Calibri" pitchFamily="34" charset="0"/>
                <a:cs typeface="Calibri" pitchFamily="34" charset="0"/>
              </a:rPr>
              <a:t>.” (</a:t>
            </a:r>
            <a:r>
              <a:rPr lang="en-US" sz="2000" dirty="0">
                <a:latin typeface="Calibri" pitchFamily="34" charset="0"/>
                <a:cs typeface="Calibri" pitchFamily="34" charset="0"/>
                <a:hlinkClick r:id="rId3"/>
              </a:rPr>
              <a:t>December 2014</a:t>
            </a:r>
            <a:r>
              <a:rPr lang="en-US" sz="2000" dirty="0">
                <a:latin typeface="Calibri" pitchFamily="34" charset="0"/>
                <a:cs typeface="Calibri" pitchFamily="34" charset="0"/>
              </a:rPr>
              <a:t>) </a:t>
            </a:r>
          </a:p>
          <a:p>
            <a:endParaRPr lang="en-US" sz="2000" b="1" dirty="0">
              <a:latin typeface="Calibri" pitchFamily="34" charset="0"/>
              <a:cs typeface="Calibri" pitchFamily="34" charset="0"/>
            </a:endParaRPr>
          </a:p>
          <a:p>
            <a:r>
              <a:rPr lang="en-US" sz="2000" b="1" dirty="0">
                <a:latin typeface="Calibri" pitchFamily="34" charset="0"/>
                <a:cs typeface="Calibri" pitchFamily="34" charset="0"/>
              </a:rPr>
              <a:t>Norway:</a:t>
            </a:r>
            <a:r>
              <a:rPr lang="en-US" sz="2000" dirty="0">
                <a:latin typeface="Calibri" pitchFamily="34" charset="0"/>
                <a:cs typeface="Calibri" pitchFamily="34" charset="0"/>
              </a:rPr>
              <a:t> </a:t>
            </a:r>
            <a:r>
              <a:rPr lang="en-US" sz="2000" dirty="0">
                <a:solidFill>
                  <a:schemeClr val="tx1"/>
                </a:solidFill>
                <a:latin typeface="Calibri" pitchFamily="34" charset="0"/>
                <a:cs typeface="Calibri" pitchFamily="34" charset="0"/>
              </a:rPr>
              <a:t>“[IMF] staff would welcome new measures that could take some of the pressure off of housing prices by relaxing </a:t>
            </a:r>
            <a:r>
              <a:rPr lang="en-US" sz="2000" b="1" i="1" dirty="0">
                <a:solidFill>
                  <a:srgbClr val="00863D"/>
                </a:solidFill>
                <a:latin typeface="Calibri" pitchFamily="34" charset="0"/>
                <a:cs typeface="Calibri" pitchFamily="34" charset="0"/>
              </a:rPr>
              <a:t>unneeded supply restrictions</a:t>
            </a:r>
            <a:r>
              <a:rPr lang="en-US" sz="2000" dirty="0">
                <a:latin typeface="Calibri" pitchFamily="34" charset="0"/>
                <a:cs typeface="Calibri" pitchFamily="34" charset="0"/>
              </a:rPr>
              <a:t>.”</a:t>
            </a:r>
            <a:endParaRPr lang="en-US" sz="2000" b="1" dirty="0">
              <a:latin typeface="Calibri" pitchFamily="34" charset="0"/>
              <a:cs typeface="Calibri" pitchFamily="34" charset="0"/>
            </a:endParaRPr>
          </a:p>
          <a:p>
            <a:endParaRPr lang="en-US" sz="2000" b="1" dirty="0">
              <a:latin typeface="Calibri" pitchFamily="34" charset="0"/>
              <a:cs typeface="Calibri" pitchFamily="34" charset="0"/>
            </a:endParaRPr>
          </a:p>
          <a:p>
            <a:endParaRPr lang="en-US" sz="2000" b="1" dirty="0">
              <a:latin typeface="Calibri" pitchFamily="34" charset="0"/>
              <a:cs typeface="Calibri" pitchFamily="34" charset="0"/>
            </a:endParaRPr>
          </a:p>
          <a:p>
            <a:pPr>
              <a:buNone/>
            </a:pPr>
            <a:endParaRPr lang="en-US" sz="2000" dirty="0"/>
          </a:p>
        </p:txBody>
      </p:sp>
      <p:sp>
        <p:nvSpPr>
          <p:cNvPr id="3" name="Slide Number Placeholder 2"/>
          <p:cNvSpPr>
            <a:spLocks noGrp="1"/>
          </p:cNvSpPr>
          <p:nvPr>
            <p:ph type="sldNum" sz="quarter" idx="12"/>
          </p:nvPr>
        </p:nvSpPr>
        <p:spPr/>
        <p:txBody>
          <a:bodyPr/>
          <a:lstStyle/>
          <a:p>
            <a:fld id="{DDD64A94-FED1-499E-B2FF-A904E587B046}" type="slidenum">
              <a:rPr lang="en-US" smtClean="0"/>
              <a:pPr/>
              <a:t>20</a:t>
            </a:fld>
            <a:endParaRPr lang="en-US" dirty="0"/>
          </a:p>
        </p:txBody>
      </p:sp>
    </p:spTree>
    <p:extLst>
      <p:ext uri="{BB962C8B-B14F-4D97-AF65-F5344CB8AC3E}">
        <p14:creationId xmlns:p14="http://schemas.microsoft.com/office/powerpoint/2010/main" val="1097194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dirty="0">
                <a:cs typeface="Calibri" pitchFamily="34" charset="0"/>
              </a:rPr>
              <a:t>IMF references to supply constraints:</a:t>
            </a:r>
            <a:br>
              <a:rPr lang="en-US" dirty="0">
                <a:latin typeface="Calibri" pitchFamily="34" charset="0"/>
                <a:cs typeface="Calibri" pitchFamily="34" charset="0"/>
              </a:rPr>
            </a:br>
            <a:r>
              <a:rPr lang="en-US" sz="4000" dirty="0">
                <a:latin typeface="Calibri" pitchFamily="34" charset="0"/>
                <a:cs typeface="Calibri" pitchFamily="34" charset="0"/>
              </a:rPr>
              <a:t>United Kingdom</a:t>
            </a:r>
            <a:endParaRPr lang="en-US" sz="4000" dirty="0"/>
          </a:p>
        </p:txBody>
      </p:sp>
      <p:sp>
        <p:nvSpPr>
          <p:cNvPr id="3" name="Text Placeholder 2"/>
          <p:cNvSpPr>
            <a:spLocks noGrp="1"/>
          </p:cNvSpPr>
          <p:nvPr>
            <p:ph type="body" idx="1"/>
          </p:nvPr>
        </p:nvSpPr>
        <p:spPr>
          <a:xfrm>
            <a:off x="457200" y="1752600"/>
            <a:ext cx="4038599" cy="4419600"/>
          </a:xfrm>
        </p:spPr>
        <p:style>
          <a:lnRef idx="2">
            <a:schemeClr val="accent3"/>
          </a:lnRef>
          <a:fillRef idx="1">
            <a:schemeClr val="lt1"/>
          </a:fillRef>
          <a:effectRef idx="0">
            <a:schemeClr val="accent3"/>
          </a:effectRef>
          <a:fontRef idx="minor">
            <a:schemeClr val="dk1"/>
          </a:fontRef>
        </p:style>
        <p:txBody>
          <a:bodyPr/>
          <a:lstStyle/>
          <a:p>
            <a:r>
              <a:rPr lang="en-US" sz="2000" b="1" dirty="0">
                <a:latin typeface="Calibri" pitchFamily="34" charset="0"/>
                <a:cs typeface="Calibri" pitchFamily="34" charset="0"/>
              </a:rPr>
              <a:t>House prices:</a:t>
            </a:r>
            <a:r>
              <a:rPr lang="en-US" sz="2000" dirty="0">
                <a:latin typeface="Calibri" pitchFamily="34" charset="0"/>
                <a:cs typeface="Calibri" pitchFamily="34" charset="0"/>
              </a:rPr>
              <a:t> “</a:t>
            </a:r>
            <a:r>
              <a:rPr lang="en-US" sz="2000" b="1" i="1" dirty="0">
                <a:solidFill>
                  <a:srgbClr val="FF0000"/>
                </a:solidFill>
                <a:latin typeface="Calibri" pitchFamily="34" charset="0"/>
                <a:cs typeface="Calibri" pitchFamily="34" charset="0"/>
              </a:rPr>
              <a:t>House price increases in the UK stand out among the OECD economies</a:t>
            </a:r>
            <a:r>
              <a:rPr lang="en-US" sz="2000" dirty="0">
                <a:latin typeface="Calibri" pitchFamily="34" charset="0"/>
                <a:cs typeface="Calibri" pitchFamily="34" charset="0"/>
              </a:rPr>
              <a:t>. Over the past 30 years, real house prices have increased the most in the UK when compared with other OECD economies. Indeed, over this period, annual house price increases have averaged 3 percent in real terms, compared with 1 percent for the OECD as a whole.”  (</a:t>
            </a:r>
            <a:r>
              <a:rPr lang="en-US" sz="2000" dirty="0">
                <a:latin typeface="Calibri" pitchFamily="34" charset="0"/>
                <a:cs typeface="Calibri" pitchFamily="34" charset="0"/>
                <a:hlinkClick r:id="rId2"/>
              </a:rPr>
              <a:t>July 2014</a:t>
            </a:r>
            <a:r>
              <a:rPr lang="en-US" sz="2000" dirty="0">
                <a:latin typeface="Calibri" pitchFamily="34" charset="0"/>
                <a:cs typeface="Calibri" pitchFamily="34" charset="0"/>
              </a:rPr>
              <a:t>)</a:t>
            </a:r>
          </a:p>
        </p:txBody>
      </p:sp>
      <p:sp>
        <p:nvSpPr>
          <p:cNvPr id="4" name="Text Placeholder 3"/>
          <p:cNvSpPr>
            <a:spLocks noGrp="1"/>
          </p:cNvSpPr>
          <p:nvPr>
            <p:ph type="body" idx="2"/>
          </p:nvPr>
        </p:nvSpPr>
        <p:spPr>
          <a:xfrm>
            <a:off x="4648200" y="1752600"/>
            <a:ext cx="4038600" cy="4419600"/>
          </a:xfrm>
        </p:spPr>
        <p:style>
          <a:lnRef idx="2">
            <a:schemeClr val="accent3"/>
          </a:lnRef>
          <a:fillRef idx="1">
            <a:schemeClr val="lt1"/>
          </a:fillRef>
          <a:effectRef idx="0">
            <a:schemeClr val="accent3"/>
          </a:effectRef>
          <a:fontRef idx="minor">
            <a:schemeClr val="dk1"/>
          </a:fontRef>
        </p:style>
        <p:txBody>
          <a:bodyPr>
            <a:normAutofit lnSpcReduction="10000"/>
          </a:bodyPr>
          <a:lstStyle/>
          <a:p>
            <a:r>
              <a:rPr lang="en-US" sz="2000" b="1" dirty="0">
                <a:latin typeface="Calibri" pitchFamily="34" charset="0"/>
                <a:cs typeface="Calibri" pitchFamily="34" charset="0"/>
              </a:rPr>
              <a:t>Housing construction:</a:t>
            </a:r>
            <a:r>
              <a:rPr lang="en-US" sz="2000" dirty="0">
                <a:latin typeface="Calibri" pitchFamily="34" charset="0"/>
                <a:cs typeface="Calibri" pitchFamily="34" charset="0"/>
              </a:rPr>
              <a:t> “(…) </a:t>
            </a:r>
            <a:r>
              <a:rPr lang="en-US" sz="2000" b="1" i="1" dirty="0">
                <a:solidFill>
                  <a:srgbClr val="00863D"/>
                </a:solidFill>
                <a:latin typeface="Calibri" pitchFamily="34" charset="0"/>
                <a:cs typeface="Calibri" pitchFamily="34" charset="0"/>
              </a:rPr>
              <a:t>rapid price increases reflect the impact of serious supply constraints</a:t>
            </a:r>
            <a:r>
              <a:rPr lang="en-US" sz="2000" dirty="0">
                <a:latin typeface="Calibri" pitchFamily="34" charset="0"/>
                <a:cs typeface="Calibri" pitchFamily="34" charset="0"/>
              </a:rPr>
              <a:t> … Residential investment in the UK as a share of GDP is among the lowest across the OECD economies. The sluggish response of residential investment to a strong demand for housing is attributed to supply-side constraints … </a:t>
            </a:r>
            <a:r>
              <a:rPr lang="en-US" sz="2000" b="1" i="1" dirty="0">
                <a:solidFill>
                  <a:srgbClr val="00863D"/>
                </a:solidFill>
                <a:latin typeface="Calibri" pitchFamily="34" charset="0"/>
                <a:cs typeface="Calibri" pitchFamily="34" charset="0"/>
              </a:rPr>
              <a:t>restrictive planning regulations, in combination with inadequate incentives for local authorities to grant building permits</a:t>
            </a:r>
            <a:r>
              <a:rPr lang="en-US" sz="2000" dirty="0">
                <a:latin typeface="Calibri" pitchFamily="34" charset="0"/>
                <a:cs typeface="Calibri" pitchFamily="34" charset="0"/>
              </a:rPr>
              <a:t>” (</a:t>
            </a:r>
            <a:r>
              <a:rPr lang="en-US" sz="2000" dirty="0">
                <a:latin typeface="Calibri" pitchFamily="34" charset="0"/>
                <a:cs typeface="Calibri" pitchFamily="34" charset="0"/>
                <a:hlinkClick r:id="rId2"/>
              </a:rPr>
              <a:t>July 2014</a:t>
            </a:r>
            <a:r>
              <a:rPr lang="en-US" sz="2000" dirty="0">
                <a:latin typeface="Calibri" pitchFamily="34" charset="0"/>
                <a:cs typeface="Calibri" pitchFamily="34" charset="0"/>
              </a:rPr>
              <a:t>)</a:t>
            </a:r>
            <a:endParaRPr lang="en-US" sz="2000" b="1" dirty="0">
              <a:latin typeface="Calibri" pitchFamily="34" charset="0"/>
              <a:cs typeface="Calibri" pitchFamily="34" charset="0"/>
            </a:endParaRPr>
          </a:p>
          <a:p>
            <a:pPr>
              <a:buNone/>
            </a:pPr>
            <a:endParaRPr lang="en-US" sz="2000" dirty="0"/>
          </a:p>
        </p:txBody>
      </p:sp>
      <p:sp>
        <p:nvSpPr>
          <p:cNvPr id="5" name="Slide Number Placeholder 4"/>
          <p:cNvSpPr>
            <a:spLocks noGrp="1"/>
          </p:cNvSpPr>
          <p:nvPr>
            <p:ph type="sldNum" sz="quarter" idx="12"/>
          </p:nvPr>
        </p:nvSpPr>
        <p:spPr/>
        <p:txBody>
          <a:bodyPr/>
          <a:lstStyle/>
          <a:p>
            <a:fld id="{DDD64A94-FED1-499E-B2FF-A904E587B046}" type="slidenum">
              <a:rPr lang="en-US" smtClean="0"/>
              <a:pPr/>
              <a:t>21</a:t>
            </a:fld>
            <a:endParaRPr lang="en-US" dirty="0"/>
          </a:p>
        </p:txBody>
      </p:sp>
    </p:spTree>
    <p:extLst>
      <p:ext uri="{BB962C8B-B14F-4D97-AF65-F5344CB8AC3E}">
        <p14:creationId xmlns:p14="http://schemas.microsoft.com/office/powerpoint/2010/main" val="30627873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sz="4000" dirty="0"/>
              <a:t>Some perceptions about the role of foreign investors in real estate markets </a:t>
            </a:r>
            <a:endParaRPr lang="en-US" dirty="0"/>
          </a:p>
        </p:txBody>
      </p:sp>
      <p:sp>
        <p:nvSpPr>
          <p:cNvPr id="3" name="Content Placeholder 2"/>
          <p:cNvSpPr>
            <a:spLocks noGrp="1"/>
          </p:cNvSpPr>
          <p:nvPr>
            <p:ph idx="1"/>
          </p:nvPr>
        </p:nvSpPr>
        <p:spPr>
          <a:xfrm>
            <a:off x="457200" y="1676400"/>
            <a:ext cx="8229600" cy="4449763"/>
          </a:xfrm>
        </p:spPr>
        <p:style>
          <a:lnRef idx="2">
            <a:schemeClr val="accent3"/>
          </a:lnRef>
          <a:fillRef idx="1">
            <a:schemeClr val="lt1"/>
          </a:fillRef>
          <a:effectRef idx="0">
            <a:schemeClr val="accent3"/>
          </a:effectRef>
          <a:fontRef idx="minor">
            <a:schemeClr val="dk1"/>
          </a:fontRef>
        </p:style>
        <p:txBody>
          <a:bodyPr>
            <a:normAutofit fontScale="92500" lnSpcReduction="10000"/>
          </a:bodyPr>
          <a:lstStyle/>
          <a:p>
            <a:pPr>
              <a:buNone/>
            </a:pPr>
            <a:r>
              <a:rPr lang="en-US" b="1" dirty="0"/>
              <a:t>	</a:t>
            </a:r>
            <a:r>
              <a:rPr lang="en-US" sz="2800" b="1" dirty="0"/>
              <a:t>“My fix for the [London] housing crisis: </a:t>
            </a:r>
          </a:p>
          <a:p>
            <a:pPr>
              <a:buNone/>
            </a:pPr>
            <a:r>
              <a:rPr lang="en-US" sz="2800" b="1" dirty="0"/>
              <a:t>	ban ownership by foreign non-residents”</a:t>
            </a:r>
          </a:p>
          <a:p>
            <a:pPr lvl="1"/>
            <a:r>
              <a:rPr lang="en-US" sz="1600" dirty="0"/>
              <a:t>Zoe Williams in </a:t>
            </a:r>
            <a:r>
              <a:rPr lang="en-US" sz="1600" i="1" dirty="0"/>
              <a:t>The Guardian </a:t>
            </a:r>
            <a:r>
              <a:rPr lang="en-US" sz="1600" dirty="0"/>
              <a:t>(June  22, 2015)</a:t>
            </a:r>
            <a:endParaRPr lang="en-US" sz="1600" i="1" dirty="0"/>
          </a:p>
          <a:p>
            <a:pPr lvl="1"/>
            <a:endParaRPr lang="en-US" sz="1600" i="1" dirty="0"/>
          </a:p>
          <a:p>
            <a:r>
              <a:rPr lang="en-US" sz="1900" dirty="0"/>
              <a:t>“What we have seen over three decades is a rise in house prices far beyond what people can afford.” </a:t>
            </a:r>
          </a:p>
          <a:p>
            <a:r>
              <a:rPr lang="en-US" sz="1900" dirty="0">
                <a:hlinkClick r:id="rId2"/>
              </a:rPr>
              <a:t>“75% of inner London housing is never shown on the UK market</a:t>
            </a:r>
            <a:r>
              <a:rPr lang="en-US" sz="1900" dirty="0"/>
              <a:t>, going straight to mainly Asian investors.” </a:t>
            </a:r>
          </a:p>
          <a:p>
            <a:r>
              <a:rPr lang="en-US" sz="1900" dirty="0"/>
              <a:t>“It has become so normal for housing to be sold abroad that to complain about it sounds old-fashioned, almost racist. However, when anybody from anywhere can buy a flat in your city, sooner or later the people who live and work in it won’t be able to afford to.” </a:t>
            </a:r>
          </a:p>
          <a:p>
            <a:r>
              <a:rPr lang="en-US" sz="1900" dirty="0"/>
              <a:t>“The solution could not be easier: we could </a:t>
            </a:r>
            <a:r>
              <a:rPr lang="en-US" sz="1900" dirty="0">
                <a:hlinkClick r:id="rId3"/>
              </a:rPr>
              <a:t>ban the ownership of housing by foreign non-residents</a:t>
            </a:r>
            <a:r>
              <a:rPr lang="en-US" sz="1900" dirty="0"/>
              <a:t>, as they do in Norway and Australia.”</a:t>
            </a:r>
            <a:endParaRPr lang="en-US" sz="1900" i="1" dirty="0"/>
          </a:p>
        </p:txBody>
      </p:sp>
      <p:pic>
        <p:nvPicPr>
          <p:cNvPr id="68610" name="Picture 2" descr="C:\Users\ploungani\AppData\Local\Microsoft\Windows\Temporary Internet Files\Content.Outlook\O0Z0TZVI\ZoeWilliams.png"/>
          <p:cNvPicPr>
            <a:picLocks noChangeAspect="1" noChangeArrowheads="1"/>
          </p:cNvPicPr>
          <p:nvPr/>
        </p:nvPicPr>
        <p:blipFill>
          <a:blip r:embed="rId4" cstate="print"/>
          <a:srcRect/>
          <a:stretch>
            <a:fillRect/>
          </a:stretch>
        </p:blipFill>
        <p:spPr bwMode="auto">
          <a:xfrm>
            <a:off x="6934200" y="1600200"/>
            <a:ext cx="1524000" cy="1371600"/>
          </a:xfrm>
          <a:prstGeom prst="rect">
            <a:avLst/>
          </a:prstGeom>
          <a:noFill/>
        </p:spPr>
      </p:pic>
      <p:sp>
        <p:nvSpPr>
          <p:cNvPr id="5" name="Slide Number Placeholder 4"/>
          <p:cNvSpPr>
            <a:spLocks noGrp="1"/>
          </p:cNvSpPr>
          <p:nvPr>
            <p:ph type="sldNum" sz="quarter" idx="12"/>
          </p:nvPr>
        </p:nvSpPr>
        <p:spPr/>
        <p:txBody>
          <a:bodyPr/>
          <a:lstStyle/>
          <a:p>
            <a:fld id="{DDD64A94-FED1-499E-B2FF-A904E587B046}" type="slidenum">
              <a:rPr lang="en-US" smtClean="0"/>
              <a:pPr/>
              <a:t>22</a:t>
            </a:fld>
            <a:endParaRPr lang="en-US" dirty="0"/>
          </a:p>
        </p:txBody>
      </p:sp>
    </p:spTree>
    <p:extLst>
      <p:ext uri="{BB962C8B-B14F-4D97-AF65-F5344CB8AC3E}">
        <p14:creationId xmlns:p14="http://schemas.microsoft.com/office/powerpoint/2010/main" val="1426938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Autofit/>
          </a:bodyPr>
          <a:lstStyle/>
          <a:p>
            <a:r>
              <a:rPr lang="en-US" sz="3600" dirty="0"/>
              <a:t>Top Foreign Buyers of U.S. Real Estate,</a:t>
            </a:r>
            <a:br>
              <a:rPr lang="en-US" sz="3600" dirty="0"/>
            </a:br>
            <a:r>
              <a:rPr lang="en-US" sz="3600" dirty="0"/>
              <a:t>by Type of Financing (percent of total)</a:t>
            </a:r>
          </a:p>
        </p:txBody>
      </p:sp>
      <p:pic>
        <p:nvPicPr>
          <p:cNvPr id="5" name="Content Placeholder 4"/>
          <p:cNvPicPr>
            <a:picLocks noGrp="1"/>
          </p:cNvPicPr>
          <p:nvPr>
            <p:ph idx="1"/>
          </p:nvPr>
        </p:nvPicPr>
        <p:blipFill>
          <a:blip r:embed="rId2" cstate="print"/>
          <a:srcRect/>
          <a:stretch>
            <a:fillRect/>
          </a:stretch>
        </p:blipFill>
        <p:spPr bwMode="auto">
          <a:xfrm>
            <a:off x="457200" y="2023752"/>
            <a:ext cx="8229600" cy="3678858"/>
          </a:xfrm>
          <a:prstGeom prst="rect">
            <a:avLst/>
          </a:prstGeom>
          <a:ln>
            <a:headEnd/>
            <a:tailEnd/>
          </a:ln>
        </p:spPr>
        <p:style>
          <a:lnRef idx="2">
            <a:schemeClr val="accent3"/>
          </a:lnRef>
          <a:fillRef idx="1">
            <a:schemeClr val="lt1"/>
          </a:fillRef>
          <a:effectRef idx="0">
            <a:schemeClr val="accent3"/>
          </a:effectRef>
          <a:fontRef idx="minor">
            <a:schemeClr val="dk1"/>
          </a:fontRef>
        </p:style>
      </p:pic>
      <p:sp>
        <p:nvSpPr>
          <p:cNvPr id="3" name="Slide Number Placeholder 2"/>
          <p:cNvSpPr>
            <a:spLocks noGrp="1"/>
          </p:cNvSpPr>
          <p:nvPr>
            <p:ph type="sldNum" sz="quarter" idx="12"/>
          </p:nvPr>
        </p:nvSpPr>
        <p:spPr/>
        <p:txBody>
          <a:bodyPr/>
          <a:lstStyle/>
          <a:p>
            <a:fld id="{DDD64A94-FED1-499E-B2FF-A904E587B046}" type="slidenum">
              <a:rPr lang="en-US" smtClean="0"/>
              <a:pPr/>
              <a:t>23</a:t>
            </a:fld>
            <a:endParaRPr lang="en-US" dirty="0"/>
          </a:p>
        </p:txBody>
      </p:sp>
    </p:spTree>
    <p:extLst>
      <p:ext uri="{BB962C8B-B14F-4D97-AF65-F5344CB8AC3E}">
        <p14:creationId xmlns:p14="http://schemas.microsoft.com/office/powerpoint/2010/main" val="1228096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89038"/>
          </a:xfrm>
        </p:spPr>
        <p:style>
          <a:lnRef idx="1">
            <a:schemeClr val="accent3"/>
          </a:lnRef>
          <a:fillRef idx="2">
            <a:schemeClr val="accent3"/>
          </a:fillRef>
          <a:effectRef idx="1">
            <a:schemeClr val="accent3"/>
          </a:effectRef>
          <a:fontRef idx="minor">
            <a:schemeClr val="dk1"/>
          </a:fontRef>
        </p:style>
        <p:txBody>
          <a:bodyPr>
            <a:normAutofit fontScale="90000"/>
          </a:bodyPr>
          <a:lstStyle/>
          <a:p>
            <a:br>
              <a:rPr lang="en-US" b="1" dirty="0"/>
            </a:br>
            <a:r>
              <a:rPr lang="en-US" sz="4000" dirty="0"/>
              <a:t>Chinese Purchases </a:t>
            </a:r>
            <a:br>
              <a:rPr lang="en-US" sz="4000" dirty="0"/>
            </a:br>
            <a:r>
              <a:rPr lang="en-US" sz="4000" dirty="0"/>
              <a:t>of Australian Residential Property</a:t>
            </a:r>
            <a:br>
              <a:rPr lang="en-US" sz="3600" dirty="0"/>
            </a:br>
            <a:br>
              <a:rPr lang="en-US" sz="3600" dirty="0"/>
            </a:br>
            <a:r>
              <a:rPr lang="en-US" sz="1300" dirty="0"/>
              <a:t>(billions of Australian dollars)</a:t>
            </a:r>
            <a:br>
              <a:rPr lang="en-US" sz="1300" dirty="0"/>
            </a:br>
            <a:endParaRPr lang="en-US" sz="1300" dirty="0"/>
          </a:p>
        </p:txBody>
      </p:sp>
      <p:pic>
        <p:nvPicPr>
          <p:cNvPr id="5" name="Content Placeholder 4"/>
          <p:cNvPicPr>
            <a:picLocks noGrp="1"/>
          </p:cNvPicPr>
          <p:nvPr>
            <p:ph idx="1"/>
          </p:nvPr>
        </p:nvPicPr>
        <p:blipFill>
          <a:blip r:embed="rId2" cstate="print"/>
          <a:srcRect/>
          <a:stretch>
            <a:fillRect/>
          </a:stretch>
        </p:blipFill>
        <p:spPr bwMode="auto">
          <a:xfrm>
            <a:off x="457199" y="2209800"/>
            <a:ext cx="8229601" cy="3988453"/>
          </a:xfrm>
          <a:prstGeom prst="rect">
            <a:avLst/>
          </a:prstGeom>
          <a:ln>
            <a:headEnd/>
            <a:tailEnd/>
          </a:ln>
        </p:spPr>
        <p:style>
          <a:lnRef idx="2">
            <a:schemeClr val="accent3"/>
          </a:lnRef>
          <a:fillRef idx="1">
            <a:schemeClr val="lt1"/>
          </a:fillRef>
          <a:effectRef idx="0">
            <a:schemeClr val="accent3"/>
          </a:effectRef>
          <a:fontRef idx="minor">
            <a:schemeClr val="dk1"/>
          </a:fontRef>
        </p:style>
      </p:pic>
      <p:sp>
        <p:nvSpPr>
          <p:cNvPr id="6" name="Rectangle 5"/>
          <p:cNvSpPr/>
          <p:nvPr/>
        </p:nvSpPr>
        <p:spPr>
          <a:xfrm rot="10800000" flipV="1">
            <a:off x="457200" y="6319886"/>
            <a:ext cx="7924800" cy="523220"/>
          </a:xfrm>
          <a:prstGeom prst="rect">
            <a:avLst/>
          </a:prstGeom>
        </p:spPr>
        <p:txBody>
          <a:bodyPr wrap="square">
            <a:spAutoFit/>
          </a:bodyPr>
          <a:lstStyle/>
          <a:p>
            <a:r>
              <a:rPr lang="en-US" sz="1400" dirty="0"/>
              <a:t>Source: Foreign Investment Review Board, Australian Department of Immigration, Australian Bureau of Statistics, Credit Suisse</a:t>
            </a:r>
          </a:p>
        </p:txBody>
      </p:sp>
      <p:sp>
        <p:nvSpPr>
          <p:cNvPr id="3" name="Slide Number Placeholder 2"/>
          <p:cNvSpPr>
            <a:spLocks noGrp="1"/>
          </p:cNvSpPr>
          <p:nvPr>
            <p:ph type="sldNum" sz="quarter" idx="12"/>
          </p:nvPr>
        </p:nvSpPr>
        <p:spPr/>
        <p:txBody>
          <a:bodyPr/>
          <a:lstStyle/>
          <a:p>
            <a:fld id="{DDD64A94-FED1-499E-B2FF-A904E587B046}" type="slidenum">
              <a:rPr lang="en-US" smtClean="0"/>
              <a:pPr/>
              <a:t>24</a:t>
            </a:fld>
            <a:endParaRPr lang="en-US" dirty="0"/>
          </a:p>
        </p:txBody>
      </p:sp>
    </p:spTree>
    <p:extLst>
      <p:ext uri="{BB962C8B-B14F-4D97-AF65-F5344CB8AC3E}">
        <p14:creationId xmlns:p14="http://schemas.microsoft.com/office/powerpoint/2010/main" val="3898348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rmAutofit/>
          </a:bodyPr>
          <a:lstStyle/>
          <a:p>
            <a:r>
              <a:rPr lang="en-US" dirty="0"/>
              <a:t>Low interest rates </a:t>
            </a:r>
            <a:br>
              <a:rPr lang="en-US" dirty="0"/>
            </a:br>
            <a:r>
              <a:rPr lang="en-US" dirty="0"/>
              <a:t>and house price appreciation</a:t>
            </a:r>
          </a:p>
        </p:txBody>
      </p:sp>
      <p:sp>
        <p:nvSpPr>
          <p:cNvPr id="2" name="Slide Number Placeholder 1"/>
          <p:cNvSpPr>
            <a:spLocks noGrp="1"/>
          </p:cNvSpPr>
          <p:nvPr>
            <p:ph type="sldNum" sz="quarter" idx="12"/>
          </p:nvPr>
        </p:nvSpPr>
        <p:spPr/>
        <p:txBody>
          <a:bodyPr/>
          <a:lstStyle/>
          <a:p>
            <a:fld id="{DDD64A94-FED1-499E-B2FF-A904E587B046}" type="slidenum">
              <a:rPr lang="en-US" smtClean="0"/>
              <a:pPr/>
              <a:t>25</a:t>
            </a:fld>
            <a:endParaRPr lang="en-US" dirty="0"/>
          </a:p>
        </p:txBody>
      </p:sp>
    </p:spTree>
    <p:extLst>
      <p:ext uri="{BB962C8B-B14F-4D97-AF65-F5344CB8AC3E}">
        <p14:creationId xmlns:p14="http://schemas.microsoft.com/office/powerpoint/2010/main" val="17541088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style>
          <a:lnRef idx="1">
            <a:schemeClr val="accent5"/>
          </a:lnRef>
          <a:fillRef idx="2">
            <a:schemeClr val="accent5"/>
          </a:fillRef>
          <a:effectRef idx="1">
            <a:schemeClr val="accent5"/>
          </a:effectRef>
          <a:fontRef idx="minor">
            <a:schemeClr val="dk1"/>
          </a:fontRef>
        </p:style>
        <p:txBody>
          <a:bodyPr/>
          <a:lstStyle/>
          <a:p>
            <a:r>
              <a:rPr lang="en-US" dirty="0"/>
              <a:t>House Prices and GDP</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600200"/>
            <a:ext cx="8229600" cy="4525963"/>
          </a:xfrm>
        </p:spPr>
        <p:style>
          <a:lnRef idx="2">
            <a:schemeClr val="accent5"/>
          </a:lnRef>
          <a:fillRef idx="1">
            <a:schemeClr val="lt1"/>
          </a:fillRef>
          <a:effectRef idx="0">
            <a:schemeClr val="accent5"/>
          </a:effectRef>
          <a:fontRef idx="minor">
            <a:schemeClr val="dk1"/>
          </a:fontRef>
        </p:style>
      </p:pic>
      <p:sp>
        <p:nvSpPr>
          <p:cNvPr id="3" name="Slide Number Placeholder 2"/>
          <p:cNvSpPr>
            <a:spLocks noGrp="1"/>
          </p:cNvSpPr>
          <p:nvPr>
            <p:ph type="sldNum" sz="quarter" idx="12"/>
          </p:nvPr>
        </p:nvSpPr>
        <p:spPr/>
        <p:txBody>
          <a:bodyPr/>
          <a:lstStyle/>
          <a:p>
            <a:fld id="{DDD64A94-FED1-499E-B2FF-A904E587B046}" type="slidenum">
              <a:rPr lang="en-US" smtClean="0"/>
              <a:pPr/>
              <a:t>26</a:t>
            </a:fld>
            <a:endParaRPr lang="en-US" dirty="0"/>
          </a:p>
        </p:txBody>
      </p:sp>
    </p:spTree>
    <p:extLst>
      <p:ext uri="{BB962C8B-B14F-4D97-AF65-F5344CB8AC3E}">
        <p14:creationId xmlns:p14="http://schemas.microsoft.com/office/powerpoint/2010/main" val="9708632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en-US" dirty="0"/>
              <a:t>House Prices and Credit</a:t>
            </a: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600200"/>
            <a:ext cx="8229600" cy="4525963"/>
          </a:xfrm>
        </p:spPr>
        <p:style>
          <a:lnRef idx="2">
            <a:schemeClr val="accent5"/>
          </a:lnRef>
          <a:fillRef idx="1">
            <a:schemeClr val="lt1"/>
          </a:fillRef>
          <a:effectRef idx="0">
            <a:schemeClr val="accent5"/>
          </a:effectRef>
          <a:fontRef idx="minor">
            <a:schemeClr val="dk1"/>
          </a:fontRef>
        </p:style>
      </p:pic>
      <p:sp>
        <p:nvSpPr>
          <p:cNvPr id="3" name="Slide Number Placeholder 2"/>
          <p:cNvSpPr>
            <a:spLocks noGrp="1"/>
          </p:cNvSpPr>
          <p:nvPr>
            <p:ph type="sldNum" sz="quarter" idx="12"/>
          </p:nvPr>
        </p:nvSpPr>
        <p:spPr/>
        <p:txBody>
          <a:bodyPr/>
          <a:lstStyle/>
          <a:p>
            <a:fld id="{DDD64A94-FED1-499E-B2FF-A904E587B046}" type="slidenum">
              <a:rPr lang="en-US" smtClean="0"/>
              <a:pPr/>
              <a:t>27</a:t>
            </a:fld>
            <a:endParaRPr lang="en-US" dirty="0"/>
          </a:p>
        </p:txBody>
      </p:sp>
    </p:spTree>
    <p:extLst>
      <p:ext uri="{BB962C8B-B14F-4D97-AF65-F5344CB8AC3E}">
        <p14:creationId xmlns:p14="http://schemas.microsoft.com/office/powerpoint/2010/main" val="28426866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en-US" dirty="0"/>
              <a:t>House Prices and Fiscal Balances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600200"/>
            <a:ext cx="8229600" cy="4525963"/>
          </a:xfrm>
        </p:spPr>
        <p:style>
          <a:lnRef idx="2">
            <a:schemeClr val="accent5"/>
          </a:lnRef>
          <a:fillRef idx="1">
            <a:schemeClr val="lt1"/>
          </a:fillRef>
          <a:effectRef idx="0">
            <a:schemeClr val="accent5"/>
          </a:effectRef>
          <a:fontRef idx="minor">
            <a:schemeClr val="dk1"/>
          </a:fontRef>
        </p:style>
      </p:pic>
      <p:sp>
        <p:nvSpPr>
          <p:cNvPr id="3" name="Slide Number Placeholder 2"/>
          <p:cNvSpPr>
            <a:spLocks noGrp="1"/>
          </p:cNvSpPr>
          <p:nvPr>
            <p:ph type="sldNum" sz="quarter" idx="12"/>
          </p:nvPr>
        </p:nvSpPr>
        <p:spPr/>
        <p:txBody>
          <a:bodyPr/>
          <a:lstStyle/>
          <a:p>
            <a:fld id="{DDD64A94-FED1-499E-B2FF-A904E587B046}" type="slidenum">
              <a:rPr lang="en-US" smtClean="0"/>
              <a:pPr/>
              <a:t>28</a:t>
            </a:fld>
            <a:endParaRPr lang="en-US" dirty="0"/>
          </a:p>
        </p:txBody>
      </p:sp>
    </p:spTree>
    <p:extLst>
      <p:ext uri="{BB962C8B-B14F-4D97-AF65-F5344CB8AC3E}">
        <p14:creationId xmlns:p14="http://schemas.microsoft.com/office/powerpoint/2010/main" val="307486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en-US" dirty="0"/>
              <a:t>House Prices and Real Interest Rate</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600200"/>
            <a:ext cx="8229600" cy="4525963"/>
          </a:xfrm>
        </p:spPr>
        <p:style>
          <a:lnRef idx="2">
            <a:schemeClr val="accent5"/>
          </a:lnRef>
          <a:fillRef idx="1">
            <a:schemeClr val="lt1"/>
          </a:fillRef>
          <a:effectRef idx="0">
            <a:schemeClr val="accent5"/>
          </a:effectRef>
          <a:fontRef idx="minor">
            <a:schemeClr val="dk1"/>
          </a:fontRef>
        </p:style>
      </p:pic>
      <p:sp>
        <p:nvSpPr>
          <p:cNvPr id="3" name="Slide Number Placeholder 2"/>
          <p:cNvSpPr>
            <a:spLocks noGrp="1"/>
          </p:cNvSpPr>
          <p:nvPr>
            <p:ph type="sldNum" sz="quarter" idx="12"/>
          </p:nvPr>
        </p:nvSpPr>
        <p:spPr/>
        <p:txBody>
          <a:bodyPr/>
          <a:lstStyle/>
          <a:p>
            <a:fld id="{DDD64A94-FED1-499E-B2FF-A904E587B046}" type="slidenum">
              <a:rPr lang="en-US" smtClean="0"/>
              <a:pPr/>
              <a:t>29</a:t>
            </a:fld>
            <a:endParaRPr lang="en-US" dirty="0"/>
          </a:p>
        </p:txBody>
      </p:sp>
    </p:spTree>
    <p:extLst>
      <p:ext uri="{BB962C8B-B14F-4D97-AF65-F5344CB8AC3E}">
        <p14:creationId xmlns:p14="http://schemas.microsoft.com/office/powerpoint/2010/main" val="2526276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lang="en-US" dirty="0"/>
              <a:t>Time to worry again?</a:t>
            </a:r>
          </a:p>
        </p:txBody>
      </p:sp>
      <p:sp>
        <p:nvSpPr>
          <p:cNvPr id="3" name="Content Placeholder 2"/>
          <p:cNvSpPr>
            <a:spLocks noGrp="1"/>
          </p:cNvSpPr>
          <p:nvPr>
            <p:ph idx="1"/>
          </p:nvPr>
        </p:nvSpPr>
        <p:spPr>
          <a:xfrm>
            <a:off x="457200" y="1600200"/>
            <a:ext cx="8229600" cy="4756150"/>
          </a:xfrm>
        </p:spPr>
        <p:style>
          <a:lnRef idx="2">
            <a:schemeClr val="accent1"/>
          </a:lnRef>
          <a:fillRef idx="1">
            <a:schemeClr val="lt1"/>
          </a:fillRef>
          <a:effectRef idx="0">
            <a:schemeClr val="accent1"/>
          </a:effectRef>
          <a:fontRef idx="minor">
            <a:schemeClr val="dk1"/>
          </a:fontRef>
        </p:style>
        <p:txBody>
          <a:bodyPr>
            <a:normAutofit fontScale="62500" lnSpcReduction="20000"/>
          </a:bodyPr>
          <a:lstStyle/>
          <a:p>
            <a:pPr marL="0" indent="0">
              <a:buNone/>
            </a:pPr>
            <a:r>
              <a:rPr lang="en-US" dirty="0"/>
              <a:t>Answer: A guarded “no” for five reasons</a:t>
            </a:r>
          </a:p>
          <a:p>
            <a:pPr marL="0" indent="0">
              <a:buNone/>
            </a:pPr>
            <a:endParaRPr lang="en-US" dirty="0"/>
          </a:p>
          <a:p>
            <a:pPr marL="0" indent="0">
              <a:buNone/>
            </a:pPr>
            <a:r>
              <a:rPr lang="en-US" i="1" dirty="0"/>
              <a:t>Lack of synchronicity</a:t>
            </a:r>
          </a:p>
          <a:p>
            <a:pPr marL="0" indent="0">
              <a:buNone/>
            </a:pPr>
            <a:endParaRPr lang="en-US" dirty="0"/>
          </a:p>
          <a:p>
            <a:pPr marL="514350" indent="-514350">
              <a:buAutoNum type="arabicParenR"/>
            </a:pPr>
            <a:r>
              <a:rPr lang="en-US" dirty="0"/>
              <a:t>Not a synchronized global boom across countries</a:t>
            </a:r>
          </a:p>
          <a:p>
            <a:pPr marL="514350" indent="-514350">
              <a:buAutoNum type="arabicParenR"/>
            </a:pPr>
            <a:r>
              <a:rPr lang="en-US" dirty="0"/>
              <a:t>Booms localized to a few cities in many countries</a:t>
            </a:r>
          </a:p>
          <a:p>
            <a:pPr marL="0" indent="0">
              <a:buNone/>
            </a:pPr>
            <a:endParaRPr lang="en-US" dirty="0"/>
          </a:p>
          <a:p>
            <a:pPr marL="0" indent="0">
              <a:buNone/>
            </a:pPr>
            <a:r>
              <a:rPr lang="en-US" i="1" dirty="0"/>
              <a:t>Not an ‘excessive credit’-driven boom</a:t>
            </a:r>
          </a:p>
          <a:p>
            <a:pPr marL="0" indent="0">
              <a:buNone/>
            </a:pPr>
            <a:endParaRPr lang="en-US" i="1" dirty="0"/>
          </a:p>
          <a:p>
            <a:pPr marL="514350" indent="-514350">
              <a:buAutoNum type="arabicParenR" startAt="3"/>
            </a:pPr>
            <a:r>
              <a:rPr lang="en-US" dirty="0"/>
              <a:t>Some booms due to supply constraints</a:t>
            </a:r>
          </a:p>
          <a:p>
            <a:pPr marL="514350" indent="-514350">
              <a:buAutoNum type="arabicParenR" startAt="3"/>
            </a:pPr>
            <a:r>
              <a:rPr lang="en-US" dirty="0"/>
              <a:t>Low interest rates driving some of the appreciation</a:t>
            </a:r>
          </a:p>
          <a:p>
            <a:pPr marL="0" indent="0">
              <a:buNone/>
            </a:pPr>
            <a:endParaRPr lang="en-US" dirty="0"/>
          </a:p>
          <a:p>
            <a:pPr marL="0" indent="0">
              <a:buNone/>
            </a:pPr>
            <a:r>
              <a:rPr lang="en-US" i="1" dirty="0"/>
              <a:t>No more ‘benign neglect’</a:t>
            </a:r>
          </a:p>
          <a:p>
            <a:pPr marL="0" indent="0">
              <a:buNone/>
            </a:pPr>
            <a:endParaRPr lang="en-US" dirty="0"/>
          </a:p>
          <a:p>
            <a:pPr marL="0" indent="0">
              <a:buNone/>
            </a:pPr>
            <a:r>
              <a:rPr lang="en-US" dirty="0"/>
              <a:t>5)      Active use of macroprudential policies to tame booms</a:t>
            </a:r>
          </a:p>
          <a:p>
            <a:pPr marL="0" indent="0">
              <a:buNone/>
            </a:pPr>
            <a:endParaRPr lang="en-US" dirty="0"/>
          </a:p>
        </p:txBody>
      </p:sp>
      <p:sp>
        <p:nvSpPr>
          <p:cNvPr id="4" name="Slide Number Placeholder 3"/>
          <p:cNvSpPr>
            <a:spLocks noGrp="1"/>
          </p:cNvSpPr>
          <p:nvPr>
            <p:ph type="sldNum" sz="quarter" idx="12"/>
          </p:nvPr>
        </p:nvSpPr>
        <p:spPr/>
        <p:txBody>
          <a:bodyPr/>
          <a:lstStyle/>
          <a:p>
            <a:fld id="{DDD64A94-FED1-499E-B2FF-A904E587B046}" type="slidenum">
              <a:rPr lang="en-US" smtClean="0"/>
              <a:pPr/>
              <a:t>3</a:t>
            </a:fld>
            <a:endParaRPr lang="en-US" dirty="0"/>
          </a:p>
        </p:txBody>
      </p:sp>
    </p:spTree>
    <p:extLst>
      <p:ext uri="{BB962C8B-B14F-4D97-AF65-F5344CB8AC3E}">
        <p14:creationId xmlns:p14="http://schemas.microsoft.com/office/powerpoint/2010/main" val="32746777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29385638"/>
              </p:ext>
            </p:extLst>
          </p:nvPr>
        </p:nvGraphicFramePr>
        <p:xfrm>
          <a:off x="457198" y="1524001"/>
          <a:ext cx="8382002" cy="5423088"/>
        </p:xfrm>
        <a:graphic>
          <a:graphicData uri="http://schemas.openxmlformats.org/drawingml/2006/table">
            <a:tbl>
              <a:tblPr firstRow="1" firstCol="1" bandRow="1"/>
              <a:tblGrid>
                <a:gridCol w="3603608">
                  <a:extLst>
                    <a:ext uri="{9D8B030D-6E8A-4147-A177-3AD203B41FA5}">
                      <a16:colId xmlns:a16="http://schemas.microsoft.com/office/drawing/2014/main" val="558363491"/>
                    </a:ext>
                  </a:extLst>
                </a:gridCol>
                <a:gridCol w="1678266">
                  <a:extLst>
                    <a:ext uri="{9D8B030D-6E8A-4147-A177-3AD203B41FA5}">
                      <a16:colId xmlns:a16="http://schemas.microsoft.com/office/drawing/2014/main" val="451015382"/>
                    </a:ext>
                  </a:extLst>
                </a:gridCol>
                <a:gridCol w="1594352">
                  <a:extLst>
                    <a:ext uri="{9D8B030D-6E8A-4147-A177-3AD203B41FA5}">
                      <a16:colId xmlns:a16="http://schemas.microsoft.com/office/drawing/2014/main" val="4007409766"/>
                    </a:ext>
                  </a:extLst>
                </a:gridCol>
                <a:gridCol w="1505776">
                  <a:extLst>
                    <a:ext uri="{9D8B030D-6E8A-4147-A177-3AD203B41FA5}">
                      <a16:colId xmlns:a16="http://schemas.microsoft.com/office/drawing/2014/main" val="782948669"/>
                    </a:ext>
                  </a:extLst>
                </a:gridCol>
              </a:tblGrid>
              <a:tr h="227741">
                <a:tc>
                  <a:txBody>
                    <a:bodyPr/>
                    <a:lstStyle/>
                    <a:p>
                      <a:pPr marL="0" marR="0">
                        <a:lnSpc>
                          <a:spcPct val="110000"/>
                        </a:lnSpc>
                        <a:spcBef>
                          <a:spcPts val="0"/>
                        </a:spcBef>
                        <a:spcAft>
                          <a:spcPts val="0"/>
                        </a:spcAft>
                      </a:pPr>
                      <a:r>
                        <a:rPr lang="en-US" sz="2000" dirty="0">
                          <a:effectLst/>
                          <a:latin typeface="Calibri" panose="020F0502020204030204" pitchFamily="34" charset="0"/>
                          <a:ea typeface="PMingLiU" panose="02020500000000000000" pitchFamily="18" charset="-120"/>
                        </a:rPr>
                        <a:t>Independent Variable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lgn="ctr">
                        <a:lnSpc>
                          <a:spcPct val="110000"/>
                        </a:lnSpc>
                        <a:spcBef>
                          <a:spcPts val="0"/>
                        </a:spcBef>
                        <a:spcAft>
                          <a:spcPts val="0"/>
                        </a:spcAft>
                      </a:pPr>
                      <a:r>
                        <a:rPr lang="en-US" sz="2000" dirty="0">
                          <a:effectLst/>
                          <a:latin typeface="Calibri" panose="020F0502020204030204" pitchFamily="34" charset="0"/>
                          <a:ea typeface="PMingLiU" panose="02020500000000000000" pitchFamily="18" charset="-12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lgn="ctr">
                        <a:lnSpc>
                          <a:spcPct val="110000"/>
                        </a:lnSpc>
                        <a:spcBef>
                          <a:spcPts val="0"/>
                        </a:spcBef>
                        <a:spcAft>
                          <a:spcPts val="0"/>
                        </a:spcAft>
                      </a:pPr>
                      <a:r>
                        <a:rPr lang="en-US" sz="2000" dirty="0">
                          <a:effectLst/>
                          <a:latin typeface="Calibri" panose="020F0502020204030204" pitchFamily="34" charset="0"/>
                          <a:ea typeface="PMingLiU" panose="02020500000000000000" pitchFamily="18" charset="-12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lgn="ctr">
                        <a:lnSpc>
                          <a:spcPct val="110000"/>
                        </a:lnSpc>
                        <a:spcBef>
                          <a:spcPts val="0"/>
                        </a:spcBef>
                        <a:spcAft>
                          <a:spcPts val="0"/>
                        </a:spcAft>
                      </a:pPr>
                      <a:r>
                        <a:rPr lang="en-US" sz="2000" dirty="0">
                          <a:effectLst/>
                          <a:latin typeface="Calibri" panose="020F0502020204030204" pitchFamily="34" charset="0"/>
                          <a:ea typeface="PMingLiU" panose="02020500000000000000" pitchFamily="18" charset="-12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extLst>
                  <a:ext uri="{0D108BD9-81ED-4DB2-BD59-A6C34878D82A}">
                    <a16:rowId xmlns:a16="http://schemas.microsoft.com/office/drawing/2014/main" val="633021403"/>
                  </a:ext>
                </a:extLst>
              </a:tr>
              <a:tr h="227741">
                <a:tc>
                  <a:txBody>
                    <a:bodyPr/>
                    <a:lstStyle/>
                    <a:p>
                      <a:pPr marL="0" marR="0">
                        <a:lnSpc>
                          <a:spcPct val="110000"/>
                        </a:lnSpc>
                        <a:spcBef>
                          <a:spcPts val="0"/>
                        </a:spcBef>
                        <a:spcAft>
                          <a:spcPts val="0"/>
                        </a:spcAft>
                      </a:pPr>
                      <a:r>
                        <a:rPr lang="en-US" sz="2000" dirty="0">
                          <a:effectLst/>
                          <a:latin typeface="Calibri" panose="020F0502020204030204" pitchFamily="34" charset="0"/>
                          <a:ea typeface="PMingLiU" panose="02020500000000000000" pitchFamily="18" charset="-12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lgn="ctr">
                        <a:lnSpc>
                          <a:spcPct val="110000"/>
                        </a:lnSpc>
                        <a:spcBef>
                          <a:spcPts val="0"/>
                        </a:spcBef>
                        <a:spcAft>
                          <a:spcPts val="0"/>
                        </a:spcAft>
                      </a:pPr>
                      <a:r>
                        <a:rPr lang="en-US" sz="2000" dirty="0">
                          <a:effectLst/>
                          <a:latin typeface="Calibri" panose="020F0502020204030204" pitchFamily="34" charset="0"/>
                          <a:ea typeface="PMingLiU" panose="02020500000000000000" pitchFamily="18" charset="-12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lgn="ctr">
                        <a:lnSpc>
                          <a:spcPct val="110000"/>
                        </a:lnSpc>
                        <a:spcBef>
                          <a:spcPts val="0"/>
                        </a:spcBef>
                        <a:spcAft>
                          <a:spcPts val="0"/>
                        </a:spcAft>
                      </a:pPr>
                      <a:r>
                        <a:rPr lang="en-US" sz="2000" dirty="0">
                          <a:effectLst/>
                          <a:latin typeface="Calibri" panose="020F0502020204030204" pitchFamily="34" charset="0"/>
                          <a:ea typeface="PMingLiU" panose="02020500000000000000" pitchFamily="18" charset="-12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lgn="ctr">
                        <a:lnSpc>
                          <a:spcPct val="110000"/>
                        </a:lnSpc>
                        <a:spcBef>
                          <a:spcPts val="0"/>
                        </a:spcBef>
                        <a:spcAft>
                          <a:spcPts val="0"/>
                        </a:spcAft>
                      </a:pPr>
                      <a:r>
                        <a:rPr lang="en-US" sz="2000" dirty="0">
                          <a:effectLst/>
                          <a:latin typeface="Calibri" panose="020F0502020204030204" pitchFamily="34" charset="0"/>
                          <a:ea typeface="PMingLiU" panose="02020500000000000000" pitchFamily="18" charset="-12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extLst>
                  <a:ext uri="{0D108BD9-81ED-4DB2-BD59-A6C34878D82A}">
                    <a16:rowId xmlns:a16="http://schemas.microsoft.com/office/drawing/2014/main" val="1025529860"/>
                  </a:ext>
                </a:extLst>
              </a:tr>
              <a:tr h="227741">
                <a:tc>
                  <a:txBody>
                    <a:bodyPr/>
                    <a:lstStyle/>
                    <a:p>
                      <a:pPr marL="0" marR="0">
                        <a:lnSpc>
                          <a:spcPct val="110000"/>
                        </a:lnSpc>
                        <a:spcBef>
                          <a:spcPts val="0"/>
                        </a:spcBef>
                        <a:spcAft>
                          <a:spcPts val="0"/>
                        </a:spcAft>
                      </a:pPr>
                      <a:r>
                        <a:rPr lang="en-US" sz="2000" dirty="0">
                          <a:effectLst/>
                          <a:latin typeface="Calibri" panose="020F0502020204030204" pitchFamily="34" charset="0"/>
                          <a:ea typeface="PMingLiU" panose="02020500000000000000" pitchFamily="18" charset="-120"/>
                        </a:rPr>
                        <a:t>Real GDP (growth)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lgn="ctr">
                        <a:lnSpc>
                          <a:spcPct val="110000"/>
                        </a:lnSpc>
                        <a:spcBef>
                          <a:spcPts val="0"/>
                        </a:spcBef>
                        <a:spcAft>
                          <a:spcPts val="0"/>
                        </a:spcAft>
                      </a:pPr>
                      <a:r>
                        <a:rPr lang="en-US" sz="2000" dirty="0">
                          <a:effectLst/>
                          <a:latin typeface="Calibri" panose="020F0502020204030204" pitchFamily="34" charset="0"/>
                          <a:ea typeface="PMingLiU" panose="02020500000000000000" pitchFamily="18" charset="-120"/>
                        </a:rPr>
                        <a:t> 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lgn="ctr">
                        <a:lnSpc>
                          <a:spcPct val="110000"/>
                        </a:lnSpc>
                        <a:spcBef>
                          <a:spcPts val="0"/>
                        </a:spcBef>
                        <a:spcAft>
                          <a:spcPts val="0"/>
                        </a:spcAft>
                      </a:pPr>
                      <a:r>
                        <a:rPr lang="en-US" sz="2000" dirty="0">
                          <a:effectLst/>
                          <a:latin typeface="Calibri" panose="020F0502020204030204" pitchFamily="34" charset="0"/>
                          <a:ea typeface="PMingLiU" panose="02020500000000000000" pitchFamily="18" charset="-12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lgn="ctr">
                        <a:lnSpc>
                          <a:spcPct val="110000"/>
                        </a:lnSpc>
                        <a:spcBef>
                          <a:spcPts val="0"/>
                        </a:spcBef>
                        <a:spcAft>
                          <a:spcPts val="0"/>
                        </a:spcAft>
                      </a:pPr>
                      <a:r>
                        <a:rPr lang="en-US" sz="2000" dirty="0">
                          <a:effectLst/>
                          <a:latin typeface="Calibri" panose="020F0502020204030204" pitchFamily="34" charset="0"/>
                          <a:ea typeface="PMingLiU" panose="02020500000000000000" pitchFamily="18" charset="-120"/>
                        </a:rPr>
                        <a:t> 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extLst>
                  <a:ext uri="{0D108BD9-81ED-4DB2-BD59-A6C34878D82A}">
                    <a16:rowId xmlns:a16="http://schemas.microsoft.com/office/drawing/2014/main" val="2556048649"/>
                  </a:ext>
                </a:extLst>
              </a:tr>
              <a:tr h="393888">
                <a:tc>
                  <a:txBody>
                    <a:bodyPr/>
                    <a:lstStyle/>
                    <a:p>
                      <a:pPr marL="0" marR="0">
                        <a:lnSpc>
                          <a:spcPct val="110000"/>
                        </a:lnSpc>
                        <a:spcBef>
                          <a:spcPts val="0"/>
                        </a:spcBef>
                        <a:spcAft>
                          <a:spcPts val="0"/>
                        </a:spcAft>
                      </a:pPr>
                      <a:r>
                        <a:rPr lang="en-US" sz="2000" dirty="0">
                          <a:effectLst/>
                          <a:latin typeface="Calibri" panose="020F0502020204030204" pitchFamily="34" charset="0"/>
                          <a:ea typeface="PMingLiU" panose="02020500000000000000" pitchFamily="18" charset="-120"/>
                        </a:rPr>
                        <a:t>Working age population (growth)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lgn="ctr">
                        <a:lnSpc>
                          <a:spcPct val="110000"/>
                        </a:lnSpc>
                        <a:spcBef>
                          <a:spcPts val="0"/>
                        </a:spcBef>
                        <a:spcAft>
                          <a:spcPts val="0"/>
                        </a:spcAft>
                      </a:pPr>
                      <a:r>
                        <a:rPr lang="en-US" sz="2000" dirty="0">
                          <a:effectLst/>
                          <a:latin typeface="Calibri" panose="020F0502020204030204" pitchFamily="34" charset="0"/>
                          <a:ea typeface="PMingLiU" panose="02020500000000000000" pitchFamily="18" charset="-120"/>
                        </a:rPr>
                        <a:t> 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lgn="ctr">
                        <a:lnSpc>
                          <a:spcPct val="110000"/>
                        </a:lnSpc>
                        <a:spcBef>
                          <a:spcPts val="0"/>
                        </a:spcBef>
                        <a:spcAft>
                          <a:spcPts val="0"/>
                        </a:spcAft>
                      </a:pPr>
                      <a:r>
                        <a:rPr lang="en-US" sz="2000" dirty="0">
                          <a:effectLst/>
                          <a:latin typeface="Calibri" panose="020F0502020204030204" pitchFamily="34" charset="0"/>
                          <a:ea typeface="PMingLiU" panose="02020500000000000000" pitchFamily="18" charset="-120"/>
                        </a:rPr>
                        <a:t> 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lgn="ctr">
                        <a:lnSpc>
                          <a:spcPct val="110000"/>
                        </a:lnSpc>
                        <a:spcBef>
                          <a:spcPts val="0"/>
                        </a:spcBef>
                        <a:spcAft>
                          <a:spcPts val="0"/>
                        </a:spcAft>
                      </a:pPr>
                      <a:r>
                        <a:rPr lang="en-US" sz="2000" dirty="0">
                          <a:effectLst/>
                          <a:latin typeface="Calibri" panose="020F0502020204030204" pitchFamily="34" charset="0"/>
                          <a:ea typeface="PMingLiU" panose="02020500000000000000" pitchFamily="18" charset="-120"/>
                        </a:rPr>
                        <a:t> 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extLst>
                  <a:ext uri="{0D108BD9-81ED-4DB2-BD59-A6C34878D82A}">
                    <a16:rowId xmlns:a16="http://schemas.microsoft.com/office/drawing/2014/main" val="884624541"/>
                  </a:ext>
                </a:extLst>
              </a:tr>
              <a:tr h="227741">
                <a:tc>
                  <a:txBody>
                    <a:bodyPr/>
                    <a:lstStyle/>
                    <a:p>
                      <a:pPr marL="0" marR="0">
                        <a:lnSpc>
                          <a:spcPct val="110000"/>
                        </a:lnSpc>
                        <a:spcBef>
                          <a:spcPts val="0"/>
                        </a:spcBef>
                        <a:spcAft>
                          <a:spcPts val="0"/>
                        </a:spcAft>
                      </a:pPr>
                      <a:r>
                        <a:rPr lang="en-US" sz="2000" dirty="0">
                          <a:effectLst/>
                          <a:latin typeface="Calibri" panose="020F0502020204030204" pitchFamily="34" charset="0"/>
                          <a:ea typeface="PMingLiU" panose="02020500000000000000" pitchFamily="18" charset="-120"/>
                        </a:rPr>
                        <a:t>Short-term interest rate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lgn="ctr">
                        <a:lnSpc>
                          <a:spcPct val="110000"/>
                        </a:lnSpc>
                        <a:spcBef>
                          <a:spcPts val="0"/>
                        </a:spcBef>
                        <a:spcAft>
                          <a:spcPts val="0"/>
                        </a:spcAft>
                      </a:pPr>
                      <a:r>
                        <a:rPr lang="en-US" sz="2000" dirty="0">
                          <a:effectLst/>
                          <a:latin typeface="Calibri" panose="020F0502020204030204" pitchFamily="34" charset="0"/>
                          <a:ea typeface="PMingLiU" panose="02020500000000000000" pitchFamily="18" charset="-120"/>
                        </a:rPr>
                        <a:t>-0.4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lgn="ctr">
                        <a:lnSpc>
                          <a:spcPct val="110000"/>
                        </a:lnSpc>
                        <a:spcBef>
                          <a:spcPts val="0"/>
                        </a:spcBef>
                        <a:spcAft>
                          <a:spcPts val="0"/>
                        </a:spcAft>
                      </a:pPr>
                      <a:r>
                        <a:rPr lang="en-US" sz="2000" dirty="0">
                          <a:effectLst/>
                          <a:latin typeface="Calibri" panose="020F0502020204030204" pitchFamily="34" charset="0"/>
                          <a:ea typeface="PMingLiU" panose="02020500000000000000" pitchFamily="18" charset="-120"/>
                        </a:rPr>
                        <a:t>-0.5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lgn="ctr">
                        <a:lnSpc>
                          <a:spcPct val="110000"/>
                        </a:lnSpc>
                        <a:spcBef>
                          <a:spcPts val="0"/>
                        </a:spcBef>
                        <a:spcAft>
                          <a:spcPts val="0"/>
                        </a:spcAft>
                      </a:pPr>
                      <a:r>
                        <a:rPr lang="en-US" sz="2000" dirty="0">
                          <a:effectLst/>
                          <a:latin typeface="Calibri" panose="020F0502020204030204" pitchFamily="34" charset="0"/>
                          <a:ea typeface="PMingLiU" panose="02020500000000000000" pitchFamily="18" charset="-120"/>
                        </a:rPr>
                        <a:t>-0.6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extLst>
                  <a:ext uri="{0D108BD9-81ED-4DB2-BD59-A6C34878D82A}">
                    <a16:rowId xmlns:a16="http://schemas.microsoft.com/office/drawing/2014/main" val="1350366507"/>
                  </a:ext>
                </a:extLst>
              </a:tr>
              <a:tr h="455481">
                <a:tc>
                  <a:txBody>
                    <a:bodyPr/>
                    <a:lstStyle/>
                    <a:p>
                      <a:pPr marL="0" marR="0">
                        <a:lnSpc>
                          <a:spcPct val="110000"/>
                        </a:lnSpc>
                        <a:spcBef>
                          <a:spcPts val="0"/>
                        </a:spcBef>
                        <a:spcAft>
                          <a:spcPts val="0"/>
                        </a:spcAft>
                      </a:pPr>
                      <a:r>
                        <a:rPr lang="en-US" sz="2000" dirty="0">
                          <a:effectLst/>
                          <a:latin typeface="Calibri" panose="020F0502020204030204" pitchFamily="34" charset="0"/>
                          <a:ea typeface="PMingLiU" panose="02020500000000000000" pitchFamily="18" charset="-120"/>
                        </a:rPr>
                        <a:t>House Price-to-income ratio (lagged)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lgn="ctr">
                        <a:lnSpc>
                          <a:spcPct val="110000"/>
                        </a:lnSpc>
                        <a:spcBef>
                          <a:spcPts val="0"/>
                        </a:spcBef>
                        <a:spcAft>
                          <a:spcPts val="0"/>
                        </a:spcAft>
                      </a:pPr>
                      <a:r>
                        <a:rPr lang="en-US" sz="2000" dirty="0">
                          <a:effectLst/>
                          <a:latin typeface="Calibri" panose="020F0502020204030204" pitchFamily="34" charset="0"/>
                          <a:ea typeface="PMingLiU" panose="02020500000000000000" pitchFamily="18" charset="-12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lgn="ctr">
                        <a:lnSpc>
                          <a:spcPct val="110000"/>
                        </a:lnSpc>
                        <a:spcBef>
                          <a:spcPts val="0"/>
                        </a:spcBef>
                        <a:spcAft>
                          <a:spcPts val="0"/>
                        </a:spcAft>
                      </a:pPr>
                      <a:r>
                        <a:rPr lang="en-US" sz="2000" dirty="0">
                          <a:effectLst/>
                          <a:latin typeface="Calibri" panose="020F0502020204030204" pitchFamily="34" charset="0"/>
                          <a:ea typeface="PMingLiU" panose="02020500000000000000" pitchFamily="18" charset="-12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lgn="ctr">
                        <a:lnSpc>
                          <a:spcPct val="110000"/>
                        </a:lnSpc>
                        <a:spcBef>
                          <a:spcPts val="0"/>
                        </a:spcBef>
                        <a:spcAft>
                          <a:spcPts val="0"/>
                        </a:spcAft>
                      </a:pPr>
                      <a:r>
                        <a:rPr lang="en-US" sz="2000" dirty="0">
                          <a:effectLst/>
                          <a:latin typeface="Calibri" panose="020F0502020204030204" pitchFamily="34" charset="0"/>
                          <a:ea typeface="PMingLiU" panose="02020500000000000000" pitchFamily="18" charset="-120"/>
                        </a:rPr>
                        <a:t>-0.3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extLst>
                  <a:ext uri="{0D108BD9-81ED-4DB2-BD59-A6C34878D82A}">
                    <a16:rowId xmlns:a16="http://schemas.microsoft.com/office/drawing/2014/main" val="3286883089"/>
                  </a:ext>
                </a:extLst>
              </a:tr>
              <a:tr h="227741">
                <a:tc>
                  <a:txBody>
                    <a:bodyPr/>
                    <a:lstStyle/>
                    <a:p>
                      <a:pPr marL="0" marR="0">
                        <a:lnSpc>
                          <a:spcPct val="110000"/>
                        </a:lnSpc>
                        <a:spcBef>
                          <a:spcPts val="0"/>
                        </a:spcBef>
                        <a:spcAft>
                          <a:spcPts val="0"/>
                        </a:spcAft>
                      </a:pPr>
                      <a:r>
                        <a:rPr lang="en-US" sz="2000" dirty="0">
                          <a:effectLst/>
                          <a:latin typeface="Calibri" panose="020F0502020204030204" pitchFamily="34" charset="0"/>
                          <a:ea typeface="PMingLiU" panose="02020500000000000000" pitchFamily="18" charset="-12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lgn="ctr">
                        <a:lnSpc>
                          <a:spcPct val="110000"/>
                        </a:lnSpc>
                        <a:spcBef>
                          <a:spcPts val="0"/>
                        </a:spcBef>
                        <a:spcAft>
                          <a:spcPts val="0"/>
                        </a:spcAft>
                      </a:pPr>
                      <a:r>
                        <a:rPr lang="en-US" sz="2000" dirty="0">
                          <a:effectLst/>
                          <a:latin typeface="Calibri" panose="020F0502020204030204" pitchFamily="34" charset="0"/>
                          <a:ea typeface="PMingLiU" panose="02020500000000000000" pitchFamily="18" charset="-12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lgn="ctr">
                        <a:lnSpc>
                          <a:spcPct val="110000"/>
                        </a:lnSpc>
                        <a:spcBef>
                          <a:spcPts val="0"/>
                        </a:spcBef>
                        <a:spcAft>
                          <a:spcPts val="0"/>
                        </a:spcAft>
                      </a:pPr>
                      <a:r>
                        <a:rPr lang="en-US" sz="2000" dirty="0">
                          <a:effectLst/>
                          <a:latin typeface="Calibri" panose="020F0502020204030204" pitchFamily="34" charset="0"/>
                          <a:ea typeface="PMingLiU" panose="02020500000000000000" pitchFamily="18" charset="-12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lgn="ctr">
                        <a:lnSpc>
                          <a:spcPct val="110000"/>
                        </a:lnSpc>
                        <a:spcBef>
                          <a:spcPts val="0"/>
                        </a:spcBef>
                        <a:spcAft>
                          <a:spcPts val="0"/>
                        </a:spcAft>
                      </a:pPr>
                      <a:r>
                        <a:rPr lang="en-US" sz="2000" dirty="0">
                          <a:effectLst/>
                          <a:latin typeface="Calibri" panose="020F0502020204030204" pitchFamily="34" charset="0"/>
                          <a:ea typeface="PMingLiU" panose="02020500000000000000" pitchFamily="18" charset="-12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extLst>
                  <a:ext uri="{0D108BD9-81ED-4DB2-BD59-A6C34878D82A}">
                    <a16:rowId xmlns:a16="http://schemas.microsoft.com/office/drawing/2014/main" val="1629466559"/>
                  </a:ext>
                </a:extLst>
              </a:tr>
              <a:tr h="227741">
                <a:tc>
                  <a:txBody>
                    <a:bodyPr/>
                    <a:lstStyle/>
                    <a:p>
                      <a:pPr marL="0" marR="0">
                        <a:lnSpc>
                          <a:spcPct val="110000"/>
                        </a:lnSpc>
                        <a:spcBef>
                          <a:spcPts val="0"/>
                        </a:spcBef>
                        <a:spcAft>
                          <a:spcPts val="0"/>
                        </a:spcAft>
                      </a:pPr>
                      <a:r>
                        <a:rPr lang="en-US" sz="2000" dirty="0">
                          <a:effectLst/>
                          <a:latin typeface="Calibri" panose="020F0502020204030204" pitchFamily="34" charset="0"/>
                          <a:ea typeface="PMingLiU" panose="02020500000000000000" pitchFamily="18" charset="-120"/>
                        </a:rPr>
                        <a:t>Credit (growth)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lgn="ctr">
                        <a:lnSpc>
                          <a:spcPct val="110000"/>
                        </a:lnSpc>
                        <a:spcBef>
                          <a:spcPts val="0"/>
                        </a:spcBef>
                        <a:spcAft>
                          <a:spcPts val="0"/>
                        </a:spcAft>
                      </a:pPr>
                      <a:r>
                        <a:rPr lang="en-US" sz="2000" dirty="0">
                          <a:effectLst/>
                          <a:latin typeface="Calibri" panose="020F0502020204030204" pitchFamily="34" charset="0"/>
                          <a:ea typeface="PMingLiU" panose="02020500000000000000" pitchFamily="18" charset="-12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lgn="ctr">
                        <a:lnSpc>
                          <a:spcPct val="110000"/>
                        </a:lnSpc>
                        <a:spcBef>
                          <a:spcPts val="0"/>
                        </a:spcBef>
                        <a:spcAft>
                          <a:spcPts val="0"/>
                        </a:spcAft>
                      </a:pPr>
                      <a:r>
                        <a:rPr lang="en-US" sz="2000" dirty="0">
                          <a:effectLst/>
                          <a:latin typeface="Calibri" panose="020F0502020204030204" pitchFamily="34" charset="0"/>
                          <a:ea typeface="PMingLiU" panose="02020500000000000000" pitchFamily="18" charset="-120"/>
                        </a:rPr>
                        <a:t> 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lgn="ctr">
                        <a:lnSpc>
                          <a:spcPct val="110000"/>
                        </a:lnSpc>
                        <a:spcBef>
                          <a:spcPts val="0"/>
                        </a:spcBef>
                        <a:spcAft>
                          <a:spcPts val="0"/>
                        </a:spcAft>
                      </a:pPr>
                      <a:r>
                        <a:rPr lang="en-US" sz="2000" dirty="0">
                          <a:effectLst/>
                          <a:latin typeface="Calibri" panose="020F0502020204030204" pitchFamily="34" charset="0"/>
                          <a:ea typeface="PMingLiU" panose="02020500000000000000" pitchFamily="18" charset="-120"/>
                        </a:rPr>
                        <a:t> 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extLst>
                  <a:ext uri="{0D108BD9-81ED-4DB2-BD59-A6C34878D82A}">
                    <a16:rowId xmlns:a16="http://schemas.microsoft.com/office/drawing/2014/main" val="1379052187"/>
                  </a:ext>
                </a:extLst>
              </a:tr>
              <a:tr h="227741">
                <a:tc>
                  <a:txBody>
                    <a:bodyPr/>
                    <a:lstStyle/>
                    <a:p>
                      <a:pPr marL="0" marR="0">
                        <a:lnSpc>
                          <a:spcPct val="110000"/>
                        </a:lnSpc>
                        <a:spcBef>
                          <a:spcPts val="0"/>
                        </a:spcBef>
                        <a:spcAft>
                          <a:spcPts val="0"/>
                        </a:spcAft>
                      </a:pPr>
                      <a:r>
                        <a:rPr lang="en-US" sz="2000" dirty="0">
                          <a:effectLst/>
                          <a:latin typeface="Calibri" panose="020F0502020204030204" pitchFamily="34" charset="0"/>
                          <a:ea typeface="PMingLiU" panose="02020500000000000000" pitchFamily="18" charset="-120"/>
                        </a:rPr>
                        <a:t>Equity prices (growth)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lgn="ctr">
                        <a:lnSpc>
                          <a:spcPct val="110000"/>
                        </a:lnSpc>
                        <a:spcBef>
                          <a:spcPts val="0"/>
                        </a:spcBef>
                        <a:spcAft>
                          <a:spcPts val="0"/>
                        </a:spcAft>
                      </a:pPr>
                      <a:r>
                        <a:rPr lang="en-US" sz="2000" dirty="0">
                          <a:effectLst/>
                          <a:latin typeface="Calibri" panose="020F0502020204030204" pitchFamily="34" charset="0"/>
                          <a:ea typeface="PMingLiU" panose="02020500000000000000" pitchFamily="18" charset="-12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lgn="ctr">
                        <a:lnSpc>
                          <a:spcPct val="110000"/>
                        </a:lnSpc>
                        <a:spcBef>
                          <a:spcPts val="0"/>
                        </a:spcBef>
                        <a:spcAft>
                          <a:spcPts val="0"/>
                        </a:spcAft>
                      </a:pPr>
                      <a:r>
                        <a:rPr lang="en-US" sz="2000" dirty="0">
                          <a:effectLst/>
                          <a:latin typeface="Calibri" panose="020F0502020204030204" pitchFamily="34" charset="0"/>
                          <a:ea typeface="PMingLiU" panose="02020500000000000000" pitchFamily="18" charset="-120"/>
                        </a:rPr>
                        <a:t>   0.06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lgn="ctr">
                        <a:lnSpc>
                          <a:spcPct val="110000"/>
                        </a:lnSpc>
                        <a:spcBef>
                          <a:spcPts val="0"/>
                        </a:spcBef>
                        <a:spcAft>
                          <a:spcPts val="0"/>
                        </a:spcAft>
                      </a:pPr>
                      <a:r>
                        <a:rPr lang="en-US" sz="2000" dirty="0">
                          <a:effectLst/>
                          <a:latin typeface="Calibri" panose="020F0502020204030204" pitchFamily="34" charset="0"/>
                          <a:ea typeface="PMingLiU" panose="02020500000000000000" pitchFamily="18" charset="-120"/>
                        </a:rPr>
                        <a:t>   </a:t>
                      </a:r>
                      <a:r>
                        <a:rPr lang="en-US" sz="2000" i="1" dirty="0">
                          <a:effectLst/>
                          <a:latin typeface="Calibri" panose="020F0502020204030204" pitchFamily="34" charset="0"/>
                          <a:ea typeface="PMingLiU" panose="02020500000000000000" pitchFamily="18" charset="-120"/>
                        </a:rPr>
                        <a:t>0.00</a:t>
                      </a:r>
                      <a:endParaRPr lang="en-US" sz="2000" dirty="0">
                        <a:effectLst/>
                        <a:latin typeface="Calibri" panose="020F0502020204030204" pitchFamily="34"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extLst>
                  <a:ext uri="{0D108BD9-81ED-4DB2-BD59-A6C34878D82A}">
                    <a16:rowId xmlns:a16="http://schemas.microsoft.com/office/drawing/2014/main" val="1596005129"/>
                  </a:ext>
                </a:extLst>
              </a:tr>
              <a:tr h="227741">
                <a:tc>
                  <a:txBody>
                    <a:bodyPr/>
                    <a:lstStyle/>
                    <a:p>
                      <a:pPr marL="0" marR="0">
                        <a:lnSpc>
                          <a:spcPct val="110000"/>
                        </a:lnSpc>
                        <a:spcBef>
                          <a:spcPts val="0"/>
                        </a:spcBef>
                        <a:spcAft>
                          <a:spcPts val="0"/>
                        </a:spcAft>
                      </a:pPr>
                      <a:r>
                        <a:rPr lang="en-US" sz="2000" dirty="0">
                          <a:effectLst/>
                          <a:latin typeface="Calibri" panose="020F0502020204030204" pitchFamily="34" charset="0"/>
                          <a:ea typeface="PMingLiU" panose="02020500000000000000" pitchFamily="18" charset="-120"/>
                        </a:rPr>
                        <a:t>Fiscal balance (change)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lgn="ctr">
                        <a:lnSpc>
                          <a:spcPct val="110000"/>
                        </a:lnSpc>
                        <a:spcBef>
                          <a:spcPts val="0"/>
                        </a:spcBef>
                        <a:spcAft>
                          <a:spcPts val="0"/>
                        </a:spcAft>
                      </a:pPr>
                      <a:r>
                        <a:rPr lang="en-US" sz="2000" dirty="0">
                          <a:effectLst/>
                          <a:latin typeface="Calibri" panose="020F0502020204030204" pitchFamily="34" charset="0"/>
                          <a:ea typeface="PMingLiU" panose="02020500000000000000" pitchFamily="18" charset="-12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lgn="ctr">
                        <a:lnSpc>
                          <a:spcPct val="110000"/>
                        </a:lnSpc>
                        <a:spcBef>
                          <a:spcPts val="0"/>
                        </a:spcBef>
                        <a:spcAft>
                          <a:spcPts val="0"/>
                        </a:spcAft>
                      </a:pPr>
                      <a:r>
                        <a:rPr lang="en-US" sz="2000" dirty="0">
                          <a:effectLst/>
                          <a:latin typeface="Calibri" panose="020F0502020204030204" pitchFamily="34" charset="0"/>
                          <a:ea typeface="PMingLiU" panose="02020500000000000000" pitchFamily="18" charset="-12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lgn="ctr">
                        <a:lnSpc>
                          <a:spcPct val="110000"/>
                        </a:lnSpc>
                        <a:spcBef>
                          <a:spcPts val="0"/>
                        </a:spcBef>
                        <a:spcAft>
                          <a:spcPts val="0"/>
                        </a:spcAft>
                      </a:pPr>
                      <a:r>
                        <a:rPr lang="en-US" sz="2000" dirty="0">
                          <a:effectLst/>
                          <a:latin typeface="Calibri" panose="020F0502020204030204" pitchFamily="34" charset="0"/>
                          <a:ea typeface="PMingLiU" panose="02020500000000000000" pitchFamily="18" charset="-12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extLst>
                  <a:ext uri="{0D108BD9-81ED-4DB2-BD59-A6C34878D82A}">
                    <a16:rowId xmlns:a16="http://schemas.microsoft.com/office/drawing/2014/main" val="2673109577"/>
                  </a:ext>
                </a:extLst>
              </a:tr>
              <a:tr h="227741">
                <a:tc>
                  <a:txBody>
                    <a:bodyPr/>
                    <a:lstStyle/>
                    <a:p>
                      <a:pPr marL="0" marR="0">
                        <a:lnSpc>
                          <a:spcPct val="110000"/>
                        </a:lnSpc>
                        <a:spcBef>
                          <a:spcPts val="0"/>
                        </a:spcBef>
                        <a:spcAft>
                          <a:spcPts val="0"/>
                        </a:spcAft>
                      </a:pPr>
                      <a:r>
                        <a:rPr lang="en-US" sz="2000" dirty="0">
                          <a:effectLst/>
                          <a:latin typeface="Calibri" panose="020F0502020204030204" pitchFamily="34" charset="0"/>
                          <a:ea typeface="PMingLiU" panose="02020500000000000000" pitchFamily="18" charset="-12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lgn="ctr">
                        <a:lnSpc>
                          <a:spcPct val="110000"/>
                        </a:lnSpc>
                        <a:spcBef>
                          <a:spcPts val="0"/>
                        </a:spcBef>
                        <a:spcAft>
                          <a:spcPts val="0"/>
                        </a:spcAft>
                      </a:pPr>
                      <a:r>
                        <a:rPr lang="en-US" sz="2000" dirty="0">
                          <a:effectLst/>
                          <a:latin typeface="Calibri" panose="020F0502020204030204" pitchFamily="34" charset="0"/>
                          <a:ea typeface="PMingLiU" panose="02020500000000000000" pitchFamily="18" charset="-12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lgn="ctr">
                        <a:lnSpc>
                          <a:spcPct val="110000"/>
                        </a:lnSpc>
                        <a:spcBef>
                          <a:spcPts val="0"/>
                        </a:spcBef>
                        <a:spcAft>
                          <a:spcPts val="0"/>
                        </a:spcAft>
                      </a:pPr>
                      <a:r>
                        <a:rPr lang="en-US" sz="2000" dirty="0">
                          <a:effectLst/>
                          <a:latin typeface="Calibri" panose="020F0502020204030204" pitchFamily="34" charset="0"/>
                          <a:ea typeface="PMingLiU" panose="02020500000000000000" pitchFamily="18" charset="-12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lgn="ctr">
                        <a:lnSpc>
                          <a:spcPct val="110000"/>
                        </a:lnSpc>
                        <a:spcBef>
                          <a:spcPts val="0"/>
                        </a:spcBef>
                        <a:spcAft>
                          <a:spcPts val="0"/>
                        </a:spcAft>
                      </a:pPr>
                      <a:r>
                        <a:rPr lang="en-US" sz="2000" dirty="0">
                          <a:effectLst/>
                          <a:latin typeface="Calibri" panose="020F0502020204030204" pitchFamily="34" charset="0"/>
                          <a:ea typeface="PMingLiU" panose="02020500000000000000" pitchFamily="18" charset="-12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extLst>
                  <a:ext uri="{0D108BD9-81ED-4DB2-BD59-A6C34878D82A}">
                    <a16:rowId xmlns:a16="http://schemas.microsoft.com/office/drawing/2014/main" val="3680765006"/>
                  </a:ext>
                </a:extLst>
              </a:tr>
              <a:tr h="227741">
                <a:tc>
                  <a:txBody>
                    <a:bodyPr/>
                    <a:lstStyle/>
                    <a:p>
                      <a:pPr marL="0" marR="0">
                        <a:lnSpc>
                          <a:spcPct val="110000"/>
                        </a:lnSpc>
                        <a:spcBef>
                          <a:spcPts val="0"/>
                        </a:spcBef>
                        <a:spcAft>
                          <a:spcPts val="0"/>
                        </a:spcAft>
                      </a:pPr>
                      <a:r>
                        <a:rPr lang="en-US" sz="2000" dirty="0">
                          <a:effectLst/>
                          <a:latin typeface="Calibri" panose="020F0502020204030204" pitchFamily="34" charset="0"/>
                          <a:ea typeface="PMingLiU" panose="02020500000000000000" pitchFamily="18" charset="-120"/>
                        </a:rPr>
                        <a:t>Constant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lgn="ctr">
                        <a:lnSpc>
                          <a:spcPct val="110000"/>
                        </a:lnSpc>
                        <a:spcBef>
                          <a:spcPts val="0"/>
                        </a:spcBef>
                        <a:spcAft>
                          <a:spcPts val="0"/>
                        </a:spcAft>
                      </a:pPr>
                      <a:r>
                        <a:rPr lang="en-US" sz="2000" dirty="0">
                          <a:effectLst/>
                          <a:latin typeface="Calibri" panose="020F0502020204030204" pitchFamily="34" charset="0"/>
                          <a:ea typeface="PMingLiU" panose="02020500000000000000" pitchFamily="18" charset="-120"/>
                        </a:rPr>
                        <a:t> 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lgn="ctr">
                        <a:lnSpc>
                          <a:spcPct val="110000"/>
                        </a:lnSpc>
                        <a:spcBef>
                          <a:spcPts val="0"/>
                        </a:spcBef>
                        <a:spcAft>
                          <a:spcPts val="0"/>
                        </a:spcAft>
                      </a:pPr>
                      <a:r>
                        <a:rPr lang="en-US" sz="2000" dirty="0">
                          <a:effectLst/>
                          <a:latin typeface="Calibri" panose="020F0502020204030204" pitchFamily="34" charset="0"/>
                          <a:ea typeface="PMingLiU" panose="02020500000000000000" pitchFamily="18" charset="-120"/>
                        </a:rPr>
                        <a:t>  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lgn="ctr">
                        <a:lnSpc>
                          <a:spcPct val="110000"/>
                        </a:lnSpc>
                        <a:spcBef>
                          <a:spcPts val="0"/>
                        </a:spcBef>
                        <a:spcAft>
                          <a:spcPts val="0"/>
                        </a:spcAft>
                      </a:pPr>
                      <a:r>
                        <a:rPr lang="en-US" sz="2000" dirty="0">
                          <a:effectLst/>
                          <a:latin typeface="Calibri" panose="020F0502020204030204" pitchFamily="34" charset="0"/>
                          <a:ea typeface="PMingLiU" panose="02020500000000000000" pitchFamily="18" charset="-120"/>
                        </a:rPr>
                        <a:t> 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extLst>
                  <a:ext uri="{0D108BD9-81ED-4DB2-BD59-A6C34878D82A}">
                    <a16:rowId xmlns:a16="http://schemas.microsoft.com/office/drawing/2014/main" val="623307980"/>
                  </a:ext>
                </a:extLst>
              </a:tr>
              <a:tr h="227741">
                <a:tc>
                  <a:txBody>
                    <a:bodyPr/>
                    <a:lstStyle/>
                    <a:p>
                      <a:pPr marL="0" marR="0">
                        <a:lnSpc>
                          <a:spcPct val="110000"/>
                        </a:lnSpc>
                        <a:spcBef>
                          <a:spcPts val="0"/>
                        </a:spcBef>
                        <a:spcAft>
                          <a:spcPts val="0"/>
                        </a:spcAft>
                      </a:pPr>
                      <a:r>
                        <a:rPr lang="en-US" sz="2000" dirty="0">
                          <a:effectLst/>
                          <a:latin typeface="Calibri" panose="020F0502020204030204" pitchFamily="34" charset="0"/>
                          <a:ea typeface="PMingLiU" panose="02020500000000000000" pitchFamily="18" charset="-12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lgn="ctr">
                        <a:lnSpc>
                          <a:spcPct val="110000"/>
                        </a:lnSpc>
                        <a:spcBef>
                          <a:spcPts val="0"/>
                        </a:spcBef>
                        <a:spcAft>
                          <a:spcPts val="0"/>
                        </a:spcAft>
                      </a:pPr>
                      <a:r>
                        <a:rPr lang="en-US" sz="2000" dirty="0">
                          <a:effectLst/>
                          <a:latin typeface="Calibri" panose="020F0502020204030204" pitchFamily="34" charset="0"/>
                          <a:ea typeface="PMingLiU" panose="02020500000000000000" pitchFamily="18" charset="-12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lgn="ctr">
                        <a:lnSpc>
                          <a:spcPct val="110000"/>
                        </a:lnSpc>
                        <a:spcBef>
                          <a:spcPts val="0"/>
                        </a:spcBef>
                        <a:spcAft>
                          <a:spcPts val="0"/>
                        </a:spcAft>
                      </a:pPr>
                      <a:r>
                        <a:rPr lang="en-US" sz="2000" dirty="0">
                          <a:effectLst/>
                          <a:latin typeface="Calibri" panose="020F0502020204030204" pitchFamily="34" charset="0"/>
                          <a:ea typeface="PMingLiU" panose="02020500000000000000" pitchFamily="18" charset="-12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lgn="ctr">
                        <a:lnSpc>
                          <a:spcPct val="110000"/>
                        </a:lnSpc>
                        <a:spcBef>
                          <a:spcPts val="0"/>
                        </a:spcBef>
                        <a:spcAft>
                          <a:spcPts val="0"/>
                        </a:spcAft>
                      </a:pPr>
                      <a:r>
                        <a:rPr lang="en-US" sz="2000" dirty="0">
                          <a:effectLst/>
                          <a:latin typeface="Calibri" panose="020F0502020204030204" pitchFamily="34" charset="0"/>
                          <a:ea typeface="PMingLiU" panose="02020500000000000000" pitchFamily="18" charset="-12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extLst>
                  <a:ext uri="{0D108BD9-81ED-4DB2-BD59-A6C34878D82A}">
                    <a16:rowId xmlns:a16="http://schemas.microsoft.com/office/drawing/2014/main" val="3269266311"/>
                  </a:ext>
                </a:extLst>
              </a:tr>
              <a:tr h="227741">
                <a:tc>
                  <a:txBody>
                    <a:bodyPr/>
                    <a:lstStyle/>
                    <a:p>
                      <a:pPr marL="0" marR="0">
                        <a:lnSpc>
                          <a:spcPct val="110000"/>
                        </a:lnSpc>
                        <a:spcBef>
                          <a:spcPts val="0"/>
                        </a:spcBef>
                        <a:spcAft>
                          <a:spcPts val="0"/>
                        </a:spcAft>
                      </a:pPr>
                      <a:r>
                        <a:rPr lang="en-US" sz="2000" dirty="0">
                          <a:effectLst/>
                          <a:latin typeface="Calibri" panose="020F0502020204030204" pitchFamily="34" charset="0"/>
                          <a:ea typeface="PMingLiU" panose="02020500000000000000" pitchFamily="18" charset="-120"/>
                        </a:rPr>
                        <a:t>R-square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lgn="ctr">
                        <a:lnSpc>
                          <a:spcPct val="110000"/>
                        </a:lnSpc>
                        <a:spcBef>
                          <a:spcPts val="0"/>
                        </a:spcBef>
                        <a:spcAft>
                          <a:spcPts val="0"/>
                        </a:spcAft>
                      </a:pPr>
                      <a:r>
                        <a:rPr lang="en-US" sz="2000" dirty="0">
                          <a:effectLst/>
                          <a:latin typeface="Calibri" panose="020F0502020204030204" pitchFamily="34" charset="0"/>
                          <a:ea typeface="PMingLiU" panose="02020500000000000000" pitchFamily="18" charset="-120"/>
                        </a:rPr>
                        <a:t>  0.28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lgn="ctr">
                        <a:lnSpc>
                          <a:spcPct val="110000"/>
                        </a:lnSpc>
                        <a:spcBef>
                          <a:spcPts val="0"/>
                        </a:spcBef>
                        <a:spcAft>
                          <a:spcPts val="0"/>
                        </a:spcAft>
                      </a:pPr>
                      <a:r>
                        <a:rPr lang="en-US" sz="2000" dirty="0">
                          <a:effectLst/>
                          <a:latin typeface="Calibri" panose="020F0502020204030204" pitchFamily="34" charset="0"/>
                          <a:ea typeface="PMingLiU" panose="02020500000000000000" pitchFamily="18" charset="-120"/>
                        </a:rPr>
                        <a:t>  0.30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lgn="ctr">
                        <a:lnSpc>
                          <a:spcPct val="110000"/>
                        </a:lnSpc>
                        <a:spcBef>
                          <a:spcPts val="0"/>
                        </a:spcBef>
                        <a:spcAft>
                          <a:spcPts val="0"/>
                        </a:spcAft>
                      </a:pPr>
                      <a:r>
                        <a:rPr lang="en-US" sz="2000" dirty="0">
                          <a:effectLst/>
                          <a:latin typeface="Calibri" panose="020F0502020204030204" pitchFamily="34" charset="0"/>
                          <a:ea typeface="PMingLiU" panose="02020500000000000000" pitchFamily="18" charset="-120"/>
                        </a:rPr>
                        <a:t>  0.39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extLst>
                  <a:ext uri="{0D108BD9-81ED-4DB2-BD59-A6C34878D82A}">
                    <a16:rowId xmlns:a16="http://schemas.microsoft.com/office/drawing/2014/main" val="318647896"/>
                  </a:ext>
                </a:extLst>
              </a:tr>
              <a:tr h="227741">
                <a:tc>
                  <a:txBody>
                    <a:bodyPr/>
                    <a:lstStyle/>
                    <a:p>
                      <a:pPr marL="0" marR="0">
                        <a:lnSpc>
                          <a:spcPct val="110000"/>
                        </a:lnSpc>
                        <a:spcBef>
                          <a:spcPts val="0"/>
                        </a:spcBef>
                        <a:spcAft>
                          <a:spcPts val="0"/>
                        </a:spcAft>
                      </a:pPr>
                      <a:r>
                        <a:rPr lang="en-US" sz="2000" dirty="0">
                          <a:effectLst/>
                          <a:latin typeface="Calibri" panose="020F0502020204030204" pitchFamily="34" charset="0"/>
                          <a:ea typeface="PMingLiU" panose="02020500000000000000" pitchFamily="18" charset="-120"/>
                        </a:rPr>
                        <a:t>Number of observations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lgn="ctr">
                        <a:lnSpc>
                          <a:spcPct val="110000"/>
                        </a:lnSpc>
                        <a:spcBef>
                          <a:spcPts val="0"/>
                        </a:spcBef>
                        <a:spcAft>
                          <a:spcPts val="0"/>
                        </a:spcAft>
                      </a:pPr>
                      <a:r>
                        <a:rPr lang="en-US" sz="2000" dirty="0">
                          <a:effectLst/>
                          <a:latin typeface="Calibri" panose="020F0502020204030204" pitchFamily="34" charset="0"/>
                          <a:ea typeface="PMingLiU" panose="02020500000000000000" pitchFamily="18" charset="-120"/>
                        </a:rPr>
                        <a:t>3519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lgn="ctr">
                        <a:lnSpc>
                          <a:spcPct val="110000"/>
                        </a:lnSpc>
                        <a:spcBef>
                          <a:spcPts val="0"/>
                        </a:spcBef>
                        <a:spcAft>
                          <a:spcPts val="0"/>
                        </a:spcAft>
                      </a:pPr>
                      <a:r>
                        <a:rPr lang="en-US" sz="2000" dirty="0">
                          <a:effectLst/>
                          <a:latin typeface="Calibri" panose="020F0502020204030204" pitchFamily="34" charset="0"/>
                          <a:ea typeface="PMingLiU" panose="02020500000000000000" pitchFamily="18" charset="-120"/>
                        </a:rPr>
                        <a:t>3148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lgn="ctr">
                        <a:lnSpc>
                          <a:spcPct val="110000"/>
                        </a:lnSpc>
                        <a:spcBef>
                          <a:spcPts val="0"/>
                        </a:spcBef>
                        <a:spcAft>
                          <a:spcPts val="0"/>
                        </a:spcAft>
                      </a:pPr>
                      <a:r>
                        <a:rPr lang="en-US" sz="2000" dirty="0">
                          <a:effectLst/>
                          <a:latin typeface="Calibri" panose="020F0502020204030204" pitchFamily="34" charset="0"/>
                          <a:ea typeface="PMingLiU" panose="02020500000000000000" pitchFamily="18" charset="-120"/>
                        </a:rPr>
                        <a:t>2291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extLst>
                  <a:ext uri="{0D108BD9-81ED-4DB2-BD59-A6C34878D82A}">
                    <a16:rowId xmlns:a16="http://schemas.microsoft.com/office/drawing/2014/main" val="522552601"/>
                  </a:ext>
                </a:extLst>
              </a:tr>
            </a:tbl>
          </a:graphicData>
        </a:graphic>
      </p:graphicFrame>
      <p:sp>
        <p:nvSpPr>
          <p:cNvPr id="8" name="Title 7"/>
          <p:cNvSpPr>
            <a:spLocks noGrp="1"/>
          </p:cNvSpPr>
          <p:nvPr>
            <p:ph type="title"/>
          </p:nvPr>
        </p:nvSpPr>
        <p:spPr>
          <a:xfrm>
            <a:off x="457199" y="228600"/>
            <a:ext cx="8382001" cy="1066800"/>
          </a:xfrm>
        </p:spPr>
        <p:style>
          <a:lnRef idx="1">
            <a:schemeClr val="accent5"/>
          </a:lnRef>
          <a:fillRef idx="2">
            <a:schemeClr val="accent5"/>
          </a:fillRef>
          <a:effectRef idx="1">
            <a:schemeClr val="accent5"/>
          </a:effectRef>
          <a:fontRef idx="minor">
            <a:schemeClr val="dk1"/>
          </a:fontRef>
        </p:style>
        <p:txBody>
          <a:bodyPr>
            <a:normAutofit/>
          </a:bodyPr>
          <a:lstStyle/>
          <a:p>
            <a:r>
              <a:rPr lang="en-US" dirty="0"/>
              <a:t>Drivers of house prices</a:t>
            </a:r>
          </a:p>
        </p:txBody>
      </p:sp>
      <p:sp>
        <p:nvSpPr>
          <p:cNvPr id="2" name="Slide Number Placeholder 1"/>
          <p:cNvSpPr>
            <a:spLocks noGrp="1"/>
          </p:cNvSpPr>
          <p:nvPr>
            <p:ph type="sldNum" sz="quarter" idx="12"/>
          </p:nvPr>
        </p:nvSpPr>
        <p:spPr>
          <a:xfrm>
            <a:off x="6705600" y="6553200"/>
            <a:ext cx="2438400" cy="387794"/>
          </a:xfrm>
        </p:spPr>
        <p:txBody>
          <a:bodyPr/>
          <a:lstStyle/>
          <a:p>
            <a:fld id="{DDD64A94-FED1-499E-B2FF-A904E587B046}" type="slidenum">
              <a:rPr lang="en-US" smtClean="0"/>
              <a:pPr/>
              <a:t>30</a:t>
            </a:fld>
            <a:endParaRPr lang="en-US" dirty="0"/>
          </a:p>
        </p:txBody>
      </p:sp>
    </p:spTree>
    <p:extLst>
      <p:ext uri="{BB962C8B-B14F-4D97-AF65-F5344CB8AC3E}">
        <p14:creationId xmlns:p14="http://schemas.microsoft.com/office/powerpoint/2010/main" val="12310167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fontScale="90000"/>
          </a:bodyPr>
          <a:lstStyle/>
          <a:p>
            <a:r>
              <a:rPr lang="en-US" dirty="0"/>
              <a:t>Active use of macroprudential policies</a:t>
            </a:r>
            <a:br>
              <a:rPr lang="en-US" dirty="0"/>
            </a:br>
            <a:endParaRPr lang="en-US" dirty="0"/>
          </a:p>
        </p:txBody>
      </p:sp>
      <p:sp>
        <p:nvSpPr>
          <p:cNvPr id="2" name="Slide Number Placeholder 1"/>
          <p:cNvSpPr>
            <a:spLocks noGrp="1"/>
          </p:cNvSpPr>
          <p:nvPr>
            <p:ph type="sldNum" sz="quarter" idx="12"/>
          </p:nvPr>
        </p:nvSpPr>
        <p:spPr/>
        <p:txBody>
          <a:bodyPr/>
          <a:lstStyle/>
          <a:p>
            <a:fld id="{DDD64A94-FED1-499E-B2FF-A904E587B046}" type="slidenum">
              <a:rPr lang="en-US" smtClean="0"/>
              <a:pPr/>
              <a:t>31</a:t>
            </a:fld>
            <a:endParaRPr lang="en-US" dirty="0"/>
          </a:p>
        </p:txBody>
      </p:sp>
    </p:spTree>
    <p:extLst>
      <p:ext uri="{BB962C8B-B14F-4D97-AF65-F5344CB8AC3E}">
        <p14:creationId xmlns:p14="http://schemas.microsoft.com/office/powerpoint/2010/main" val="8850488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dirty="0"/>
              <a:t>Use of macroprudential policies</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229599" cy="4525963"/>
          </a:xfrm>
          <a:prstGeom prst="rect">
            <a:avLst/>
          </a:prstGeom>
          <a:ln/>
          <a:extLst/>
        </p:spPr>
        <p:style>
          <a:lnRef idx="2">
            <a:schemeClr val="accent6"/>
          </a:lnRef>
          <a:fillRef idx="1">
            <a:schemeClr val="lt1"/>
          </a:fillRef>
          <a:effectRef idx="0">
            <a:schemeClr val="accent6"/>
          </a:effectRef>
          <a:fontRef idx="minor">
            <a:schemeClr val="dk1"/>
          </a:fontRef>
        </p:style>
      </p:pic>
      <p:sp>
        <p:nvSpPr>
          <p:cNvPr id="3" name="Slide Number Placeholder 2"/>
          <p:cNvSpPr>
            <a:spLocks noGrp="1"/>
          </p:cNvSpPr>
          <p:nvPr>
            <p:ph type="sldNum" sz="quarter" idx="12"/>
          </p:nvPr>
        </p:nvSpPr>
        <p:spPr/>
        <p:txBody>
          <a:bodyPr/>
          <a:lstStyle/>
          <a:p>
            <a:fld id="{DDD64A94-FED1-499E-B2FF-A904E587B046}" type="slidenum">
              <a:rPr lang="en-US" smtClean="0"/>
              <a:pPr/>
              <a:t>32</a:t>
            </a:fld>
            <a:endParaRPr lang="en-US" dirty="0"/>
          </a:p>
        </p:txBody>
      </p:sp>
    </p:spTree>
    <p:extLst>
      <p:ext uri="{BB962C8B-B14F-4D97-AF65-F5344CB8AC3E}">
        <p14:creationId xmlns:p14="http://schemas.microsoft.com/office/powerpoint/2010/main" val="36642698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dirty="0"/>
              <a:t>Denmark: Macroprudential Policy</a:t>
            </a:r>
          </a:p>
        </p:txBody>
      </p:sp>
      <p:sp>
        <p:nvSpPr>
          <p:cNvPr id="3" name="Content Placeholder 2"/>
          <p:cNvSpPr>
            <a:spLocks noGrp="1"/>
          </p:cNvSpPr>
          <p:nvPr>
            <p:ph idx="1"/>
          </p:nvPr>
        </p:nvSpPr>
        <p:spPr>
          <a:xfrm>
            <a:off x="457200" y="5029200"/>
            <a:ext cx="8229600" cy="1327150"/>
          </a:xfrm>
        </p:spPr>
        <p:style>
          <a:lnRef idx="2">
            <a:schemeClr val="accent2"/>
          </a:lnRef>
          <a:fillRef idx="1">
            <a:schemeClr val="lt1"/>
          </a:fillRef>
          <a:effectRef idx="0">
            <a:schemeClr val="accent2"/>
          </a:effectRef>
          <a:fontRef idx="minor">
            <a:schemeClr val="dk1"/>
          </a:fontRef>
        </p:style>
        <p:txBody>
          <a:bodyPr>
            <a:noAutofit/>
          </a:bodyPr>
          <a:lstStyle/>
          <a:p>
            <a:pPr marL="0" indent="0">
              <a:buNone/>
            </a:pPr>
            <a:r>
              <a:rPr lang="en-US" sz="1800" dirty="0"/>
              <a:t>“In view of the emerging risks, macroprudential policies need to play a primary role in safeguarding financial stability. (…)  As the Danish economy is still recovering from the last crisis, new measures must be carefully calibrated to balance the benefits of reduced financial stability risks against any negative short-run impact on growth. ” </a:t>
            </a:r>
          </a:p>
        </p:txBody>
      </p:sp>
      <p:pic>
        <p:nvPicPr>
          <p:cNvPr id="5" name="Picture 4"/>
          <p:cNvPicPr>
            <a:picLocks noChangeAspect="1"/>
          </p:cNvPicPr>
          <p:nvPr/>
        </p:nvPicPr>
        <p:blipFill>
          <a:blip r:embed="rId2"/>
          <a:stretch>
            <a:fillRect/>
          </a:stretch>
        </p:blipFill>
        <p:spPr>
          <a:xfrm>
            <a:off x="457200" y="1752600"/>
            <a:ext cx="3886200" cy="3046414"/>
          </a:xfrm>
          <a:prstGeom prst="rect">
            <a:avLst/>
          </a:prstGeom>
        </p:spPr>
        <p:style>
          <a:lnRef idx="2">
            <a:schemeClr val="accent2"/>
          </a:lnRef>
          <a:fillRef idx="1">
            <a:schemeClr val="lt1"/>
          </a:fillRef>
          <a:effectRef idx="0">
            <a:schemeClr val="accent2"/>
          </a:effectRef>
          <a:fontRef idx="minor">
            <a:schemeClr val="dk1"/>
          </a:fontRef>
        </p:style>
      </p:pic>
      <p:pic>
        <p:nvPicPr>
          <p:cNvPr id="6" name="Picture 5"/>
          <p:cNvPicPr>
            <a:picLocks noChangeAspect="1"/>
          </p:cNvPicPr>
          <p:nvPr/>
        </p:nvPicPr>
        <p:blipFill>
          <a:blip r:embed="rId3"/>
          <a:stretch>
            <a:fillRect/>
          </a:stretch>
        </p:blipFill>
        <p:spPr>
          <a:xfrm>
            <a:off x="4800600" y="1752600"/>
            <a:ext cx="3886200" cy="3046413"/>
          </a:xfrm>
          <a:prstGeom prst="rect">
            <a:avLst/>
          </a:prstGeom>
        </p:spPr>
        <p:style>
          <a:lnRef idx="2">
            <a:schemeClr val="accent2"/>
          </a:lnRef>
          <a:fillRef idx="1">
            <a:schemeClr val="lt1"/>
          </a:fillRef>
          <a:effectRef idx="0">
            <a:schemeClr val="accent2"/>
          </a:effectRef>
          <a:fontRef idx="minor">
            <a:schemeClr val="dk1"/>
          </a:fontRef>
        </p:style>
      </p:pic>
      <p:sp>
        <p:nvSpPr>
          <p:cNvPr id="4" name="Slide Number Placeholder 3"/>
          <p:cNvSpPr>
            <a:spLocks noGrp="1"/>
          </p:cNvSpPr>
          <p:nvPr>
            <p:ph type="sldNum" sz="quarter" idx="12"/>
          </p:nvPr>
        </p:nvSpPr>
        <p:spPr/>
        <p:txBody>
          <a:bodyPr/>
          <a:lstStyle/>
          <a:p>
            <a:fld id="{DDD64A94-FED1-499E-B2FF-A904E587B046}" type="slidenum">
              <a:rPr lang="en-US" smtClean="0"/>
              <a:pPr/>
              <a:t>33</a:t>
            </a:fld>
            <a:endParaRPr lang="en-US" dirty="0"/>
          </a:p>
        </p:txBody>
      </p:sp>
    </p:spTree>
    <p:extLst>
      <p:ext uri="{BB962C8B-B14F-4D97-AF65-F5344CB8AC3E}">
        <p14:creationId xmlns:p14="http://schemas.microsoft.com/office/powerpoint/2010/main" val="2454536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dirty="0"/>
              <a:t>Ireland: Macroprudential Policy</a:t>
            </a:r>
          </a:p>
        </p:txBody>
      </p:sp>
      <p:sp>
        <p:nvSpPr>
          <p:cNvPr id="3" name="Content Placeholder 2"/>
          <p:cNvSpPr>
            <a:spLocks noGrp="1"/>
          </p:cNvSpPr>
          <p:nvPr>
            <p:ph idx="1"/>
          </p:nvPr>
        </p:nvSpPr>
        <p:spPr>
          <a:xfrm>
            <a:off x="457200" y="4724400"/>
            <a:ext cx="8229600" cy="1828800"/>
          </a:xfrm>
          <a:ln>
            <a:solidFill>
              <a:schemeClr val="accent6"/>
            </a:solidFill>
          </a:ln>
        </p:spPr>
        <p:txBody>
          <a:bodyPr>
            <a:noAutofit/>
          </a:bodyPr>
          <a:lstStyle/>
          <a:p>
            <a:pPr marL="0" indent="0">
              <a:buNone/>
            </a:pPr>
            <a:r>
              <a:rPr lang="en-US" sz="2000" dirty="0"/>
              <a:t>“Residential real estate (RRE) prices and rents continued to increase. Nevertheless, following the abolishment of tax exemptions on capital gains in December 2014 and the introduction of new macroprudential loan-to-value (LTV) and loan-to-income (LTI) limits in February 2015 (…), the market somewhat cooled off: RRE price growth decelerated in late 2015 and the number of mortgage approvals temporarily declin</a:t>
            </a:r>
            <a:r>
              <a:rPr lang="en-US" sz="1800" dirty="0"/>
              <a:t>ed”</a:t>
            </a:r>
          </a:p>
        </p:txBody>
      </p:sp>
      <p:pic>
        <p:nvPicPr>
          <p:cNvPr id="2050" name="Picture 2" descr="IRL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46194"/>
            <a:ext cx="8229600" cy="3017520"/>
          </a:xfrm>
          <a:prstGeom prst="rect">
            <a:avLst/>
          </a:prstGeom>
          <a:noFill/>
          <a:ln>
            <a:solidFill>
              <a:schemeClr val="accent6"/>
            </a:solidFill>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a:xfrm>
            <a:off x="6553200" y="6668167"/>
            <a:ext cx="2362200" cy="45719"/>
          </a:xfrm>
        </p:spPr>
        <p:txBody>
          <a:bodyPr/>
          <a:lstStyle/>
          <a:p>
            <a:fld id="{DDD64A94-FED1-499E-B2FF-A904E587B046}" type="slidenum">
              <a:rPr lang="en-US" smtClean="0"/>
              <a:pPr/>
              <a:t>34</a:t>
            </a:fld>
            <a:endParaRPr lang="en-US" dirty="0"/>
          </a:p>
        </p:txBody>
      </p:sp>
    </p:spTree>
    <p:extLst>
      <p:ext uri="{BB962C8B-B14F-4D97-AF65-F5344CB8AC3E}">
        <p14:creationId xmlns:p14="http://schemas.microsoft.com/office/powerpoint/2010/main" val="5038776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dirty="0"/>
              <a:t>Sweden: Macroprudential Policy</a:t>
            </a:r>
          </a:p>
        </p:txBody>
      </p:sp>
      <p:pic>
        <p:nvPicPr>
          <p:cNvPr id="1026" name="Picture 2" descr="http://unassumingeconomist.com/wp-content/uploads/2016/11/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52600"/>
            <a:ext cx="8229600" cy="4343400"/>
          </a:xfrm>
          <a:prstGeom prst="rect">
            <a:avLst/>
          </a:prstGeom>
          <a:noFill/>
          <a:ln>
            <a:solidFill>
              <a:schemeClr val="accent6"/>
            </a:solidFill>
          </a:ln>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DDD64A94-FED1-499E-B2FF-A904E587B046}" type="slidenum">
              <a:rPr lang="en-US" smtClean="0"/>
              <a:pPr/>
              <a:t>35</a:t>
            </a:fld>
            <a:endParaRPr lang="en-US" dirty="0"/>
          </a:p>
        </p:txBody>
      </p:sp>
    </p:spTree>
    <p:extLst>
      <p:ext uri="{BB962C8B-B14F-4D97-AF65-F5344CB8AC3E}">
        <p14:creationId xmlns:p14="http://schemas.microsoft.com/office/powerpoint/2010/main" val="2289818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fontScale="90000"/>
          </a:bodyPr>
          <a:lstStyle/>
          <a:p>
            <a:r>
              <a:rPr lang="en-US" dirty="0"/>
              <a:t>United Arab Emirates: Macroprudential Policy</a:t>
            </a:r>
          </a:p>
        </p:txBody>
      </p:sp>
      <p:sp>
        <p:nvSpPr>
          <p:cNvPr id="3" name="Content Placeholder 2"/>
          <p:cNvSpPr>
            <a:spLocks noGrp="1"/>
          </p:cNvSpPr>
          <p:nvPr>
            <p:ph idx="1"/>
          </p:nvPr>
        </p:nvSpPr>
        <p:spPr>
          <a:xfrm>
            <a:off x="457200" y="4724400"/>
            <a:ext cx="8229600" cy="1631950"/>
          </a:xfrm>
          <a:ln>
            <a:solidFill>
              <a:schemeClr val="accent6"/>
            </a:solidFill>
          </a:ln>
        </p:spPr>
        <p:txBody>
          <a:bodyPr>
            <a:noAutofit/>
          </a:bodyPr>
          <a:lstStyle/>
          <a:p>
            <a:pPr marL="0" indent="0">
              <a:buNone/>
            </a:pPr>
            <a:r>
              <a:rPr lang="en-US" sz="1800" dirty="0"/>
              <a:t>“Real estate prices have continued to decline, but the quality of the real estate loan portfolio has remained resilient. Structural measures taken in 2014, such as the tightening of industry self-regulation, higher real estate fees, and tighter macroprudential regulation for mortgage lending, have helped contain speculative demand for real estate and led to declining prices.” </a:t>
            </a:r>
          </a:p>
        </p:txBody>
      </p:sp>
      <p:pic>
        <p:nvPicPr>
          <p:cNvPr id="4098" name="Picture 2" descr="UAE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8229600" cy="2926080"/>
          </a:xfrm>
          <a:prstGeom prst="rect">
            <a:avLst/>
          </a:prstGeom>
          <a:noFill/>
          <a:ln>
            <a:solidFill>
              <a:schemeClr val="accent6"/>
            </a:solidFill>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DD64A94-FED1-499E-B2FF-A904E587B046}" type="slidenum">
              <a:rPr lang="en-US" smtClean="0"/>
              <a:pPr/>
              <a:t>36</a:t>
            </a:fld>
            <a:endParaRPr lang="en-US" dirty="0"/>
          </a:p>
        </p:txBody>
      </p:sp>
    </p:spTree>
    <p:extLst>
      <p:ext uri="{BB962C8B-B14F-4D97-AF65-F5344CB8AC3E}">
        <p14:creationId xmlns:p14="http://schemas.microsoft.com/office/powerpoint/2010/main" val="25525760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fontScale="90000"/>
          </a:bodyPr>
          <a:lstStyle/>
          <a:p>
            <a:r>
              <a:rPr lang="en-US" dirty="0"/>
              <a:t>United Kingdom: Macroprudential Policy</a:t>
            </a:r>
          </a:p>
        </p:txBody>
      </p:sp>
      <p:sp>
        <p:nvSpPr>
          <p:cNvPr id="3" name="Content Placeholder 2"/>
          <p:cNvSpPr>
            <a:spLocks noGrp="1"/>
          </p:cNvSpPr>
          <p:nvPr>
            <p:ph idx="1"/>
          </p:nvPr>
        </p:nvSpPr>
        <p:spPr>
          <a:xfrm>
            <a:off x="457200" y="4724400"/>
            <a:ext cx="8229600" cy="1631950"/>
          </a:xfrm>
          <a:ln>
            <a:solidFill>
              <a:schemeClr val="accent6"/>
            </a:solidFill>
          </a:ln>
        </p:spPr>
        <p:txBody>
          <a:bodyPr>
            <a:noAutofit/>
          </a:bodyPr>
          <a:lstStyle/>
          <a:p>
            <a:pPr marL="0" indent="0">
              <a:buNone/>
            </a:pPr>
            <a:r>
              <a:rPr lang="en-US" sz="2000" dirty="0"/>
              <a:t>“Housing and mortgage markets have re-accelerated since mid-2015 (…) However, the recent acceleration in housing markets could partly be a temporary response to tax changes (…) Macroprudential policies will need to be tightened later this year if the acceleration does not prove temporary (…) ” </a:t>
            </a:r>
          </a:p>
        </p:txBody>
      </p:sp>
      <p:pic>
        <p:nvPicPr>
          <p:cNvPr id="6146" name="Picture 2" descr="UK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62259"/>
            <a:ext cx="8229600" cy="3017520"/>
          </a:xfrm>
          <a:prstGeom prst="rect">
            <a:avLst/>
          </a:prstGeom>
          <a:noFill/>
          <a:ln>
            <a:solidFill>
              <a:schemeClr val="accent6"/>
            </a:solidFill>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DD64A94-FED1-499E-B2FF-A904E587B046}" type="slidenum">
              <a:rPr lang="en-US" smtClean="0"/>
              <a:pPr/>
              <a:t>37</a:t>
            </a:fld>
            <a:endParaRPr lang="en-US" dirty="0"/>
          </a:p>
        </p:txBody>
      </p:sp>
    </p:spTree>
    <p:extLst>
      <p:ext uri="{BB962C8B-B14F-4D97-AF65-F5344CB8AC3E}">
        <p14:creationId xmlns:p14="http://schemas.microsoft.com/office/powerpoint/2010/main" val="9373793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a:t>Acknowledgments</a:t>
            </a:r>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fontScale="92500" lnSpcReduction="20000"/>
          </a:bodyPr>
          <a:lstStyle/>
          <a:p>
            <a:r>
              <a:rPr lang="en-US" dirty="0"/>
              <a:t>I am grateful to Hites Ahir for helping me put together this presentation, to Nathalie Gonzalez-Prieto for the empirical work on the drivers of global housing prices, and to Erlend Nier for providing the data on macroprudential policies.</a:t>
            </a:r>
          </a:p>
          <a:p>
            <a:r>
              <a:rPr lang="en-US" dirty="0"/>
              <a:t>This presentation draws on work by the IMF’s Global Housing Watch team at the IMF, which also includes Richard Koss, Grace Li and Alessandro Rebucci (Johns Hopkins University).</a:t>
            </a:r>
          </a:p>
          <a:p>
            <a:r>
              <a:rPr lang="en-US" dirty="0"/>
              <a:t>I am grateful to the IMF Housing Markets group for their review of this document.</a:t>
            </a:r>
          </a:p>
        </p:txBody>
      </p:sp>
      <p:sp>
        <p:nvSpPr>
          <p:cNvPr id="4" name="Slide Number Placeholder 3"/>
          <p:cNvSpPr>
            <a:spLocks noGrp="1"/>
          </p:cNvSpPr>
          <p:nvPr>
            <p:ph type="sldNum" sz="quarter" idx="12"/>
          </p:nvPr>
        </p:nvSpPr>
        <p:spPr/>
        <p:txBody>
          <a:bodyPr/>
          <a:lstStyle/>
          <a:p>
            <a:fld id="{DDD64A94-FED1-499E-B2FF-A904E587B046}" type="slidenum">
              <a:rPr lang="en-US" smtClean="0"/>
              <a:pPr/>
              <a:t>38</a:t>
            </a:fld>
            <a:endParaRPr lang="en-US" dirty="0"/>
          </a:p>
        </p:txBody>
      </p:sp>
    </p:spTree>
    <p:extLst>
      <p:ext uri="{BB962C8B-B14F-4D97-AF65-F5344CB8AC3E}">
        <p14:creationId xmlns:p14="http://schemas.microsoft.com/office/powerpoint/2010/main" val="4058656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1">
            <a:schemeClr val="dk1"/>
          </a:lnRef>
          <a:fillRef idx="2">
            <a:schemeClr val="dk1"/>
          </a:fillRef>
          <a:effectRef idx="1">
            <a:schemeClr val="dk1"/>
          </a:effectRef>
          <a:fontRef idx="minor">
            <a:schemeClr val="dk1"/>
          </a:fontRef>
        </p:style>
        <p:txBody>
          <a:bodyPr/>
          <a:lstStyle/>
          <a:p>
            <a:r>
              <a:rPr lang="en-US" dirty="0"/>
              <a:t>Not a synchronized boom</a:t>
            </a:r>
          </a:p>
        </p:txBody>
      </p:sp>
      <p:sp>
        <p:nvSpPr>
          <p:cNvPr id="2" name="Slide Number Placeholder 1"/>
          <p:cNvSpPr>
            <a:spLocks noGrp="1"/>
          </p:cNvSpPr>
          <p:nvPr>
            <p:ph type="sldNum" sz="quarter" idx="12"/>
          </p:nvPr>
        </p:nvSpPr>
        <p:spPr/>
        <p:txBody>
          <a:bodyPr/>
          <a:lstStyle/>
          <a:p>
            <a:fld id="{DDD64A94-FED1-499E-B2FF-A904E587B046}" type="slidenum">
              <a:rPr lang="en-US" smtClean="0"/>
              <a:pPr/>
              <a:t>4</a:t>
            </a:fld>
            <a:endParaRPr lang="en-US" dirty="0"/>
          </a:p>
        </p:txBody>
      </p:sp>
    </p:spTree>
    <p:extLst>
      <p:ext uri="{BB962C8B-B14F-4D97-AF65-F5344CB8AC3E}">
        <p14:creationId xmlns:p14="http://schemas.microsoft.com/office/powerpoint/2010/main" val="3782273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2">
            <a:schemeClr val="dk1"/>
          </a:fillRef>
          <a:effectRef idx="1">
            <a:schemeClr val="dk1"/>
          </a:effectRef>
          <a:fontRef idx="minor">
            <a:schemeClr val="dk1"/>
          </a:fontRef>
        </p:style>
        <p:txBody>
          <a:bodyPr/>
          <a:lstStyle/>
          <a:p>
            <a:r>
              <a:rPr lang="en-US" dirty="0"/>
              <a:t>Three-track recovery</a:t>
            </a:r>
          </a:p>
        </p:txBody>
      </p:sp>
      <p:pic>
        <p:nvPicPr>
          <p:cNvPr id="4" name="Picture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229599" cy="4724400"/>
          </a:xfrm>
          <a:prstGeom prst="rect">
            <a:avLst/>
          </a:prstGeom>
          <a:ln/>
          <a:extLst/>
        </p:spPr>
        <p:style>
          <a:lnRef idx="2">
            <a:schemeClr val="dk1"/>
          </a:lnRef>
          <a:fillRef idx="1">
            <a:schemeClr val="lt1"/>
          </a:fillRef>
          <a:effectRef idx="0">
            <a:schemeClr val="dk1"/>
          </a:effectRef>
          <a:fontRef idx="minor">
            <a:schemeClr val="dk1"/>
          </a:fontRef>
        </p:style>
      </p:pic>
      <p:sp>
        <p:nvSpPr>
          <p:cNvPr id="3" name="Slide Number Placeholder 2"/>
          <p:cNvSpPr>
            <a:spLocks noGrp="1"/>
          </p:cNvSpPr>
          <p:nvPr>
            <p:ph type="sldNum" sz="quarter" idx="12"/>
          </p:nvPr>
        </p:nvSpPr>
        <p:spPr/>
        <p:txBody>
          <a:bodyPr/>
          <a:lstStyle/>
          <a:p>
            <a:fld id="{DDD64A94-FED1-499E-B2FF-A904E587B046}" type="slidenum">
              <a:rPr lang="en-US" smtClean="0"/>
              <a:pPr/>
              <a:t>5</a:t>
            </a:fld>
            <a:endParaRPr lang="en-US" dirty="0"/>
          </a:p>
        </p:txBody>
      </p:sp>
    </p:spTree>
    <p:extLst>
      <p:ext uri="{BB962C8B-B14F-4D97-AF65-F5344CB8AC3E}">
        <p14:creationId xmlns:p14="http://schemas.microsoft.com/office/powerpoint/2010/main" val="2855340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2">
            <a:schemeClr val="dk1"/>
          </a:fillRef>
          <a:effectRef idx="1">
            <a:schemeClr val="dk1"/>
          </a:effectRef>
          <a:fontRef idx="minor">
            <a:schemeClr val="dk1"/>
          </a:fontRef>
        </p:style>
        <p:txBody>
          <a:bodyPr/>
          <a:lstStyle/>
          <a:p>
            <a:r>
              <a:rPr lang="en-US" dirty="0"/>
              <a:t>Countries in each cluster</a:t>
            </a:r>
          </a:p>
        </p:txBody>
      </p:sp>
      <p:sp>
        <p:nvSpPr>
          <p:cNvPr id="7" name="Content Placeholder 2"/>
          <p:cNvSpPr txBox="1">
            <a:spLocks/>
          </p:cNvSpPr>
          <p:nvPr/>
        </p:nvSpPr>
        <p:spPr>
          <a:xfrm>
            <a:off x="457200" y="1847850"/>
            <a:ext cx="2630487" cy="4701044"/>
          </a:xfrm>
          <a:prstGeom prst="rect">
            <a:avLst/>
          </a:prstGeom>
          <a:ln/>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Clr>
                <a:schemeClr val="accent1">
                  <a:lumMod val="75000"/>
                </a:schemeClr>
              </a:buClr>
              <a:buFont typeface="Wingdings" panose="05000000000000000000" pitchFamily="2" charset="2"/>
              <a:buNone/>
              <a:defRPr/>
            </a:pPr>
            <a:r>
              <a:rPr lang="en-US" sz="2000" b="1" dirty="0">
                <a:latin typeface="Arial" panose="020B0604020202020204" pitchFamily="34" charset="0"/>
                <a:cs typeface="Arial" panose="020B0604020202020204" pitchFamily="34" charset="0"/>
              </a:rPr>
              <a:t>Gloom</a:t>
            </a:r>
            <a:br>
              <a:rPr lang="en-US" sz="2000" b="1" dirty="0">
                <a:latin typeface="Arial" panose="020B0604020202020204" pitchFamily="34" charset="0"/>
                <a:cs typeface="Arial" panose="020B0604020202020204" pitchFamily="34" charset="0"/>
              </a:rPr>
            </a:br>
            <a:endParaRPr lang="en-US" sz="2000" b="1" dirty="0">
              <a:latin typeface="Arial" panose="020B0604020202020204" pitchFamily="34" charset="0"/>
              <a:cs typeface="Arial" panose="020B0604020202020204" pitchFamily="34" charset="0"/>
            </a:endParaRPr>
          </a:p>
          <a:p>
            <a:pPr marL="0" indent="0">
              <a:buClr>
                <a:schemeClr val="accent1">
                  <a:lumMod val="75000"/>
                </a:schemeClr>
              </a:buClr>
              <a:buFont typeface="Wingdings" panose="05000000000000000000" pitchFamily="2" charset="2"/>
              <a:buNone/>
              <a:defRPr/>
            </a:pPr>
            <a:r>
              <a:rPr lang="en-US" sz="2000" dirty="0">
                <a:latin typeface="Arial" panose="020B0604020202020204" pitchFamily="34" charset="0"/>
                <a:cs typeface="Arial" panose="020B0604020202020204" pitchFamily="34" charset="0"/>
              </a:rPr>
              <a:t>Brazil, China, Croatia, Cyprus, Finland, France, Greece, Italy, Macedonia, Morocco, Netherlands, Poland, Russia, Serbia, Singapore, Slovenia, Spain, and Ukraine.</a:t>
            </a:r>
          </a:p>
        </p:txBody>
      </p:sp>
      <p:sp>
        <p:nvSpPr>
          <p:cNvPr id="9" name="TextBox 8"/>
          <p:cNvSpPr txBox="1"/>
          <p:nvPr/>
        </p:nvSpPr>
        <p:spPr>
          <a:xfrm>
            <a:off x="3276600" y="1839913"/>
            <a:ext cx="2574925" cy="4708981"/>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algn="ctr">
              <a:buClr>
                <a:schemeClr val="accent1">
                  <a:lumMod val="75000"/>
                </a:schemeClr>
              </a:buClr>
              <a:defRPr/>
            </a:pPr>
            <a:r>
              <a:rPr lang="en-US" sz="2000" b="1" dirty="0">
                <a:latin typeface="Arial" panose="020B0604020202020204" pitchFamily="34" charset="0"/>
                <a:cs typeface="Arial" panose="020B0604020202020204" pitchFamily="34" charset="0"/>
              </a:rPr>
              <a:t>Bust and Boom</a:t>
            </a:r>
          </a:p>
          <a:p>
            <a:pPr>
              <a:buClr>
                <a:schemeClr val="accent1">
                  <a:lumMod val="75000"/>
                </a:schemeClr>
              </a:buClr>
              <a:defRPr/>
            </a:pP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Bulgaria, Denmark, Estonia, Germany, Hungary, Iceland, Indonesia, Ireland, Japan, Latvia, Lithuania, Malta, New Zealand, Portugal, South Africa, Thailand, United Kingdom, and United States.</a:t>
            </a:r>
          </a:p>
          <a:p>
            <a:pPr>
              <a:defRPr/>
            </a:pPr>
            <a:endParaRPr lang="en-US" sz="2000" dirty="0"/>
          </a:p>
          <a:p>
            <a:pPr>
              <a:defRPr/>
            </a:pPr>
            <a:endParaRPr lang="en-US" sz="2000" dirty="0"/>
          </a:p>
        </p:txBody>
      </p:sp>
      <p:sp>
        <p:nvSpPr>
          <p:cNvPr id="10" name="TextBox 9"/>
          <p:cNvSpPr txBox="1"/>
          <p:nvPr/>
        </p:nvSpPr>
        <p:spPr>
          <a:xfrm>
            <a:off x="6172200" y="1847850"/>
            <a:ext cx="2514600" cy="4708981"/>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algn="ctr">
              <a:buClr>
                <a:schemeClr val="accent1">
                  <a:lumMod val="75000"/>
                </a:schemeClr>
              </a:buClr>
              <a:defRPr/>
            </a:pPr>
            <a:r>
              <a:rPr lang="en-US" sz="2000" b="1" dirty="0">
                <a:latin typeface="Arial" panose="020B0604020202020204" pitchFamily="34" charset="0"/>
                <a:cs typeface="Arial" panose="020B0604020202020204" pitchFamily="34" charset="0"/>
              </a:rPr>
              <a:t>Boom</a:t>
            </a:r>
          </a:p>
          <a:p>
            <a:pPr algn="ctr">
              <a:buClr>
                <a:schemeClr val="accent1">
                  <a:lumMod val="75000"/>
                </a:schemeClr>
              </a:buClr>
              <a:defRPr/>
            </a:pPr>
            <a:endParaRPr lang="en-US" sz="2000" dirty="0">
              <a:latin typeface="Arial" panose="020B0604020202020204" pitchFamily="34" charset="0"/>
              <a:cs typeface="Arial" panose="020B0604020202020204" pitchFamily="34" charset="0"/>
            </a:endParaRPr>
          </a:p>
          <a:p>
            <a:pPr>
              <a:defRPr/>
            </a:pPr>
            <a:r>
              <a:rPr lang="en-US" sz="2000" dirty="0">
                <a:latin typeface="Arial" panose="020B0604020202020204" pitchFamily="34" charset="0"/>
                <a:cs typeface="Arial" panose="020B0604020202020204" pitchFamily="34" charset="0"/>
              </a:rPr>
              <a:t>Australia, Austria, Belgium, Canada, Chile, Colombia, Czech Republic, Hong Kong SAR, India, Israel, Kazakhstan, Korea, Malaysia, Mexico, Norway, Peru, Philippines, Slovak Republic, Sweden, Switzerland, and Taiwan POC.</a:t>
            </a:r>
          </a:p>
        </p:txBody>
      </p:sp>
      <p:sp>
        <p:nvSpPr>
          <p:cNvPr id="3" name="Slide Number Placeholder 2"/>
          <p:cNvSpPr>
            <a:spLocks noGrp="1"/>
          </p:cNvSpPr>
          <p:nvPr>
            <p:ph type="sldNum" sz="quarter" idx="12"/>
          </p:nvPr>
        </p:nvSpPr>
        <p:spPr>
          <a:xfrm>
            <a:off x="6553200" y="6548894"/>
            <a:ext cx="2133600" cy="309106"/>
          </a:xfrm>
        </p:spPr>
        <p:txBody>
          <a:bodyPr/>
          <a:lstStyle/>
          <a:p>
            <a:fld id="{DDD64A94-FED1-499E-B2FF-A904E587B046}" type="slidenum">
              <a:rPr lang="en-US" smtClean="0"/>
              <a:pPr/>
              <a:t>6</a:t>
            </a:fld>
            <a:endParaRPr lang="en-US" dirty="0"/>
          </a:p>
        </p:txBody>
      </p:sp>
    </p:spTree>
    <p:extLst>
      <p:ext uri="{BB962C8B-B14F-4D97-AF65-F5344CB8AC3E}">
        <p14:creationId xmlns:p14="http://schemas.microsoft.com/office/powerpoint/2010/main" val="3808131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2">
            <a:schemeClr val="dk1"/>
          </a:fillRef>
          <a:effectRef idx="1">
            <a:schemeClr val="dk1"/>
          </a:effectRef>
          <a:fontRef idx="minor">
            <a:schemeClr val="dk1"/>
          </a:fontRef>
        </p:style>
        <p:txBody>
          <a:bodyPr/>
          <a:lstStyle/>
          <a:p>
            <a:r>
              <a:rPr lang="en-US" dirty="0"/>
              <a:t>Incidence of financial crisis</a:t>
            </a:r>
          </a:p>
        </p:txBody>
      </p:sp>
      <p:pic>
        <p:nvPicPr>
          <p:cNvPr id="8" name="Picture 3"/>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200" y="1828800"/>
            <a:ext cx="4038600" cy="4343400"/>
          </a:xfrm>
          <a:prstGeom prst="rect">
            <a:avLst/>
          </a:prstGeom>
          <a:ln/>
          <a:extLst/>
        </p:spPr>
        <p:style>
          <a:lnRef idx="2">
            <a:schemeClr val="accent1"/>
          </a:lnRef>
          <a:fillRef idx="1">
            <a:schemeClr val="lt1"/>
          </a:fillRef>
          <a:effectRef idx="0">
            <a:schemeClr val="accent1"/>
          </a:effectRef>
          <a:fontRef idx="minor">
            <a:schemeClr val="dk1"/>
          </a:fontRef>
        </p:style>
      </p:pic>
      <p:pic>
        <p:nvPicPr>
          <p:cNvPr id="9" name="Picture 5"/>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1828800"/>
            <a:ext cx="4038600" cy="4343400"/>
          </a:xfrm>
          <a:prstGeom prst="rect">
            <a:avLst/>
          </a:prstGeom>
          <a:ln/>
          <a:extLst/>
        </p:spPr>
        <p:style>
          <a:lnRef idx="2">
            <a:schemeClr val="accent1"/>
          </a:lnRef>
          <a:fillRef idx="1">
            <a:schemeClr val="lt1"/>
          </a:fillRef>
          <a:effectRef idx="0">
            <a:schemeClr val="accent1"/>
          </a:effectRef>
          <a:fontRef idx="minor">
            <a:schemeClr val="dk1"/>
          </a:fontRef>
        </p:style>
      </p:pic>
      <p:sp>
        <p:nvSpPr>
          <p:cNvPr id="3" name="Slide Number Placeholder 2"/>
          <p:cNvSpPr>
            <a:spLocks noGrp="1"/>
          </p:cNvSpPr>
          <p:nvPr>
            <p:ph type="sldNum" sz="quarter" idx="12"/>
          </p:nvPr>
        </p:nvSpPr>
        <p:spPr/>
        <p:txBody>
          <a:bodyPr/>
          <a:lstStyle/>
          <a:p>
            <a:fld id="{DDD64A94-FED1-499E-B2FF-A904E587B046}" type="slidenum">
              <a:rPr lang="en-US" smtClean="0"/>
              <a:pPr/>
              <a:t>7</a:t>
            </a:fld>
            <a:endParaRPr lang="en-US" dirty="0"/>
          </a:p>
        </p:txBody>
      </p:sp>
    </p:spTree>
    <p:extLst>
      <p:ext uri="{BB962C8B-B14F-4D97-AF65-F5344CB8AC3E}">
        <p14:creationId xmlns:p14="http://schemas.microsoft.com/office/powerpoint/2010/main" val="1395897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US" dirty="0"/>
              <a:t>Booms localized to a few cities in many cases</a:t>
            </a:r>
          </a:p>
        </p:txBody>
      </p:sp>
      <p:sp>
        <p:nvSpPr>
          <p:cNvPr id="2" name="Slide Number Placeholder 1"/>
          <p:cNvSpPr>
            <a:spLocks noGrp="1"/>
          </p:cNvSpPr>
          <p:nvPr>
            <p:ph type="sldNum" sz="quarter" idx="12"/>
          </p:nvPr>
        </p:nvSpPr>
        <p:spPr/>
        <p:txBody>
          <a:bodyPr/>
          <a:lstStyle/>
          <a:p>
            <a:fld id="{DDD64A94-FED1-499E-B2FF-A904E587B046}" type="slidenum">
              <a:rPr lang="en-US" smtClean="0"/>
              <a:pPr/>
              <a:t>8</a:t>
            </a:fld>
            <a:endParaRPr lang="en-US" dirty="0"/>
          </a:p>
        </p:txBody>
      </p:sp>
    </p:spTree>
    <p:extLst>
      <p:ext uri="{BB962C8B-B14F-4D97-AF65-F5344CB8AC3E}">
        <p14:creationId xmlns:p14="http://schemas.microsoft.com/office/powerpoint/2010/main" val="3547676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US" dirty="0"/>
              <a:t>China: boom or gloom?</a:t>
            </a:r>
          </a:p>
        </p:txBody>
      </p:sp>
      <p:pic>
        <p:nvPicPr>
          <p:cNvPr id="6" name="Picture 3"/>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200" y="1600199"/>
            <a:ext cx="4038600" cy="4525963"/>
          </a:xfrm>
          <a:prstGeom prst="rect">
            <a:avLst/>
          </a:prstGeom>
          <a:ln>
            <a:headEnd/>
            <a:tailEnd/>
          </a:ln>
        </p:spPr>
        <p:style>
          <a:lnRef idx="2">
            <a:schemeClr val="accent1"/>
          </a:lnRef>
          <a:fillRef idx="1">
            <a:schemeClr val="lt1"/>
          </a:fillRef>
          <a:effectRef idx="0">
            <a:schemeClr val="accent1"/>
          </a:effectRef>
          <a:fontRef idx="minor">
            <a:schemeClr val="dk1"/>
          </a:fontRef>
        </p:style>
      </p:pic>
      <p:pic>
        <p:nvPicPr>
          <p:cNvPr id="7" name="Content Placeholder 8" descr="Screen Clippin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48452" y="1600200"/>
            <a:ext cx="3838347" cy="4525963"/>
          </a:xfrm>
          <a:ln/>
        </p:spPr>
        <p:style>
          <a:lnRef idx="2">
            <a:schemeClr val="accent1"/>
          </a:lnRef>
          <a:fillRef idx="1">
            <a:schemeClr val="lt1"/>
          </a:fillRef>
          <a:effectRef idx="0">
            <a:schemeClr val="accent1"/>
          </a:effectRef>
          <a:fontRef idx="minor">
            <a:schemeClr val="dk1"/>
          </a:fontRef>
        </p:style>
      </p:pic>
      <p:sp>
        <p:nvSpPr>
          <p:cNvPr id="3" name="Slide Number Placeholder 2"/>
          <p:cNvSpPr>
            <a:spLocks noGrp="1"/>
          </p:cNvSpPr>
          <p:nvPr>
            <p:ph type="sldNum" sz="quarter" idx="12"/>
          </p:nvPr>
        </p:nvSpPr>
        <p:spPr/>
        <p:txBody>
          <a:bodyPr/>
          <a:lstStyle/>
          <a:p>
            <a:fld id="{DDD64A94-FED1-499E-B2FF-A904E587B046}" type="slidenum">
              <a:rPr lang="en-US" smtClean="0"/>
              <a:pPr/>
              <a:t>9</a:t>
            </a:fld>
            <a:endParaRPr lang="en-US" dirty="0"/>
          </a:p>
        </p:txBody>
      </p:sp>
    </p:spTree>
    <p:extLst>
      <p:ext uri="{BB962C8B-B14F-4D97-AF65-F5344CB8AC3E}">
        <p14:creationId xmlns:p14="http://schemas.microsoft.com/office/powerpoint/2010/main" val="27933180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1369</Words>
  <Application>Microsoft Office PowerPoint</Application>
  <PresentationFormat>On-screen Show (4:3)</PresentationFormat>
  <Paragraphs>205</Paragraphs>
  <Slides>38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PMingLiU</vt:lpstr>
      <vt:lpstr>Arial</vt:lpstr>
      <vt:lpstr>Calibri</vt:lpstr>
      <vt:lpstr>Wingdings</vt:lpstr>
      <vt:lpstr>Office Theme</vt:lpstr>
      <vt:lpstr>PowerPoint Presentation</vt:lpstr>
      <vt:lpstr>Global House Price Index:  Almost back to pre-crisis level</vt:lpstr>
      <vt:lpstr>Time to worry again?</vt:lpstr>
      <vt:lpstr>Not a synchronized boom</vt:lpstr>
      <vt:lpstr>Three-track recovery</vt:lpstr>
      <vt:lpstr>Countries in each cluster</vt:lpstr>
      <vt:lpstr>Incidence of financial crisis</vt:lpstr>
      <vt:lpstr>Booms localized to a few cities in many cases</vt:lpstr>
      <vt:lpstr>China: boom or gloom?</vt:lpstr>
      <vt:lpstr>Booms in other cities</vt:lpstr>
      <vt:lpstr>Knight Frank’s Cities Index</vt:lpstr>
      <vt:lpstr>Knight Frank’s top cities</vt:lpstr>
      <vt:lpstr>RICS Commercial Property Monitor  for Cities</vt:lpstr>
      <vt:lpstr>Some booms due to supply constraints </vt:lpstr>
      <vt:lpstr>Housing permits in each cluster</vt:lpstr>
      <vt:lpstr> IMF references to supply constraints: Denmark  (billions of Australian dollars) </vt:lpstr>
      <vt:lpstr> IMF references to supply constraints: Sweden  </vt:lpstr>
      <vt:lpstr> IMF references to supply constraints: Ireland  </vt:lpstr>
      <vt:lpstr>IMF references to supply constraints: Australia, Canada, France</vt:lpstr>
      <vt:lpstr>IMF references to supply constraints:  Germany, Netherlands, Norway</vt:lpstr>
      <vt:lpstr>IMF references to supply constraints: United Kingdom</vt:lpstr>
      <vt:lpstr>Some perceptions about the role of foreign investors in real estate markets </vt:lpstr>
      <vt:lpstr>Top Foreign Buyers of U.S. Real Estate, by Type of Financing (percent of total)</vt:lpstr>
      <vt:lpstr> Chinese Purchases  of Australian Residential Property  (billions of Australian dollars) </vt:lpstr>
      <vt:lpstr>Low interest rates  and house price appreciation</vt:lpstr>
      <vt:lpstr>House Prices and GDP</vt:lpstr>
      <vt:lpstr>House Prices and Credit</vt:lpstr>
      <vt:lpstr>House Prices and Fiscal Balances</vt:lpstr>
      <vt:lpstr>House Prices and Real Interest Rate</vt:lpstr>
      <vt:lpstr>Drivers of house prices</vt:lpstr>
      <vt:lpstr>Active use of macroprudential policies </vt:lpstr>
      <vt:lpstr>Use of macroprudential policies</vt:lpstr>
      <vt:lpstr>Denmark: Macroprudential Policy</vt:lpstr>
      <vt:lpstr>Ireland: Macroprudential Policy</vt:lpstr>
      <vt:lpstr>Sweden: Macroprudential Policy</vt:lpstr>
      <vt:lpstr>United Arab Emirates: Macroprudential Policy</vt:lpstr>
      <vt:lpstr>United Kingdom: Macroprudential Policy</vt:lpstr>
      <vt:lpstr>Acknowledgments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Prakash Loungani</dc:creator>
  <cp:lastModifiedBy>Loungani, Prakash</cp:lastModifiedBy>
  <cp:revision>119</cp:revision>
  <dcterms:created xsi:type="dcterms:W3CDTF">2012-05-19T14:16:31Z</dcterms:created>
  <dcterms:modified xsi:type="dcterms:W3CDTF">2016-11-30T06:44:11Z</dcterms:modified>
</cp:coreProperties>
</file>