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344" r:id="rId3"/>
    <p:sldId id="367" r:id="rId4"/>
    <p:sldId id="368" r:id="rId5"/>
    <p:sldId id="369" r:id="rId6"/>
    <p:sldId id="370" r:id="rId7"/>
    <p:sldId id="345" r:id="rId8"/>
    <p:sldId id="346" r:id="rId9"/>
    <p:sldId id="347" r:id="rId10"/>
    <p:sldId id="348" r:id="rId11"/>
    <p:sldId id="349" r:id="rId12"/>
    <p:sldId id="350" r:id="rId13"/>
    <p:sldId id="351" r:id="rId14"/>
    <p:sldId id="352" r:id="rId15"/>
    <p:sldId id="353" r:id="rId16"/>
    <p:sldId id="354" r:id="rId17"/>
    <p:sldId id="355" r:id="rId18"/>
    <p:sldId id="356" r:id="rId19"/>
    <p:sldId id="357" r:id="rId20"/>
    <p:sldId id="358" r:id="rId21"/>
    <p:sldId id="359" r:id="rId22"/>
    <p:sldId id="383" r:id="rId23"/>
    <p:sldId id="360" r:id="rId24"/>
    <p:sldId id="361" r:id="rId25"/>
    <p:sldId id="362" r:id="rId26"/>
    <p:sldId id="363" r:id="rId27"/>
    <p:sldId id="364" r:id="rId28"/>
    <p:sldId id="365" r:id="rId29"/>
    <p:sldId id="285" r:id="rId30"/>
    <p:sldId id="336" r:id="rId31"/>
    <p:sldId id="301" r:id="rId32"/>
    <p:sldId id="373" r:id="rId33"/>
    <p:sldId id="374" r:id="rId34"/>
    <p:sldId id="375" r:id="rId35"/>
    <p:sldId id="376" r:id="rId36"/>
    <p:sldId id="377" r:id="rId37"/>
    <p:sldId id="378" r:id="rId38"/>
    <p:sldId id="379" r:id="rId39"/>
    <p:sldId id="380" r:id="rId40"/>
    <p:sldId id="381" r:id="rId41"/>
    <p:sldId id="382" r:id="rId42"/>
    <p:sldId id="38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816" y="66"/>
      </p:cViewPr>
      <p:guideLst>
        <p:guide orient="horz" pos="2160"/>
        <p:guide pos="2880"/>
      </p:guideLst>
    </p:cSldViewPr>
  </p:slideViewPr>
  <p:notesTextViewPr>
    <p:cViewPr>
      <p:scale>
        <a:sx n="1" d="1"/>
        <a:sy n="1" d="1"/>
      </p:scale>
      <p:origin x="0" y="0"/>
    </p:cViewPr>
  </p:notesTextViewPr>
  <p:sorterViewPr>
    <p:cViewPr>
      <p:scale>
        <a:sx n="66" d="100"/>
        <a:sy n="66" d="100"/>
      </p:scale>
      <p:origin x="0" y="544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IMF-Macro\MacroClass\LTG-files\GrowthCharts1950-2007.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IMF-Macro\MacroClass\LTG-files\GrowthCharts1950-200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nchor="t" anchorCtr="0"/>
          <a:lstStyle/>
          <a:p>
            <a:pPr algn="l">
              <a:defRPr/>
            </a:pPr>
            <a:r>
              <a:rPr lang="en-US" dirty="0"/>
              <a:t>Catch-up growth over</a:t>
            </a:r>
            <a:r>
              <a:rPr lang="en-US" baseline="0" dirty="0"/>
              <a:t> last half-century</a:t>
            </a:r>
            <a:r>
              <a:rPr lang="en-US" dirty="0"/>
              <a:t> </a:t>
            </a:r>
          </a:p>
          <a:p>
            <a:pPr algn="l">
              <a:defRPr/>
            </a:pPr>
            <a:r>
              <a:rPr lang="en-US" sz="1600" b="0" dirty="0"/>
              <a:t>Real</a:t>
            </a:r>
            <a:r>
              <a:rPr lang="en-US" sz="1600" b="0" baseline="0" dirty="0"/>
              <a:t> GDP per equivalent adult – log scale</a:t>
            </a:r>
          </a:p>
          <a:p>
            <a:pPr algn="l">
              <a:defRPr/>
            </a:pPr>
            <a:r>
              <a:rPr lang="en-US" sz="1200" baseline="0" dirty="0"/>
              <a:t>Constant 2005 US$s (PWT 6.3 data)</a:t>
            </a:r>
            <a:endParaRPr lang="en-US" sz="1200" dirty="0"/>
          </a:p>
        </c:rich>
      </c:tx>
      <c:layout>
        <c:manualLayout>
          <c:xMode val="edge"/>
          <c:yMode val="edge"/>
          <c:x val="8.5771419661651194E-2"/>
          <c:y val="3.4542314335060449E-2"/>
        </c:manualLayout>
      </c:layout>
      <c:overlay val="1"/>
    </c:title>
    <c:autoTitleDeleted val="0"/>
    <c:plotArea>
      <c:layout>
        <c:manualLayout>
          <c:layoutTarget val="inner"/>
          <c:xMode val="edge"/>
          <c:yMode val="edge"/>
          <c:x val="7.5290143187547107E-2"/>
          <c:y val="2.3969170304489151E-2"/>
          <c:w val="0.87451183701047674"/>
          <c:h val="0.91454364027035451"/>
        </c:manualLayout>
      </c:layout>
      <c:lineChart>
        <c:grouping val="standard"/>
        <c:varyColors val="0"/>
        <c:ser>
          <c:idx val="1"/>
          <c:order val="0"/>
          <c:tx>
            <c:strRef>
              <c:f>'LTG-2'!$C$1</c:f>
              <c:strCache>
                <c:ptCount val="1"/>
                <c:pt idx="0">
                  <c:v>USA</c:v>
                </c:pt>
              </c:strCache>
            </c:strRef>
          </c:tx>
          <c:spPr>
            <a:ln>
              <a:solidFill>
                <a:srgbClr val="7030A0"/>
              </a:solidFill>
            </a:ln>
          </c:spPr>
          <c:marker>
            <c:symbol val="none"/>
          </c:marker>
          <c:cat>
            <c:numRef>
              <c:f>'LTG-2'!$B$2:$B$59</c:f>
              <c:numCache>
                <c:formatCode>General</c:formatCode>
                <c:ptCount val="58"/>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numCache>
            </c:numRef>
          </c:cat>
          <c:val>
            <c:numRef>
              <c:f>'LTG-2'!$C$2:$C$59</c:f>
              <c:numCache>
                <c:formatCode>General</c:formatCode>
                <c:ptCount val="58"/>
                <c:pt idx="0">
                  <c:v>15033.348169999987</c:v>
                </c:pt>
                <c:pt idx="1">
                  <c:v>15616.659129999971</c:v>
                </c:pt>
                <c:pt idx="2">
                  <c:v>15767.26749</c:v>
                </c:pt>
                <c:pt idx="3">
                  <c:v>16194.316129999959</c:v>
                </c:pt>
                <c:pt idx="4">
                  <c:v>15846.15756</c:v>
                </c:pt>
                <c:pt idx="5">
                  <c:v>17038.399949999908</c:v>
                </c:pt>
                <c:pt idx="6">
                  <c:v>17074.713090000001</c:v>
                </c:pt>
                <c:pt idx="7">
                  <c:v>16977.114039999924</c:v>
                </c:pt>
                <c:pt idx="8">
                  <c:v>16502.257259999944</c:v>
                </c:pt>
                <c:pt idx="9">
                  <c:v>17309.459769999939</c:v>
                </c:pt>
                <c:pt idx="10">
                  <c:v>17478.918829999999</c:v>
                </c:pt>
                <c:pt idx="11">
                  <c:v>17550.824769999996</c:v>
                </c:pt>
                <c:pt idx="12">
                  <c:v>18362.800899999998</c:v>
                </c:pt>
                <c:pt idx="13">
                  <c:v>18942.80485</c:v>
                </c:pt>
                <c:pt idx="14">
                  <c:v>19811.65338</c:v>
                </c:pt>
                <c:pt idx="15">
                  <c:v>20911.02421</c:v>
                </c:pt>
                <c:pt idx="16">
                  <c:v>21872.01701</c:v>
                </c:pt>
                <c:pt idx="17">
                  <c:v>21951.843440000001</c:v>
                </c:pt>
                <c:pt idx="18">
                  <c:v>22834.044119999999</c:v>
                </c:pt>
                <c:pt idx="19">
                  <c:v>23345.653579999893</c:v>
                </c:pt>
                <c:pt idx="20">
                  <c:v>22998.140519999939</c:v>
                </c:pt>
                <c:pt idx="21">
                  <c:v>23542.485310000025</c:v>
                </c:pt>
                <c:pt idx="22">
                  <c:v>24608.487669999999</c:v>
                </c:pt>
                <c:pt idx="23">
                  <c:v>25733.723119999999</c:v>
                </c:pt>
                <c:pt idx="24">
                  <c:v>25153.276730000001</c:v>
                </c:pt>
                <c:pt idx="25">
                  <c:v>24660.175599999948</c:v>
                </c:pt>
                <c:pt idx="26">
                  <c:v>25812.156989999996</c:v>
                </c:pt>
                <c:pt idx="27">
                  <c:v>26759.769680000001</c:v>
                </c:pt>
                <c:pt idx="28">
                  <c:v>27915.917280000001</c:v>
                </c:pt>
                <c:pt idx="29">
                  <c:v>28352.625739999996</c:v>
                </c:pt>
                <c:pt idx="30">
                  <c:v>27659.055259999939</c:v>
                </c:pt>
                <c:pt idx="31">
                  <c:v>28084.649009999939</c:v>
                </c:pt>
                <c:pt idx="32">
                  <c:v>27193.171009999944</c:v>
                </c:pt>
                <c:pt idx="33">
                  <c:v>28306.8698</c:v>
                </c:pt>
                <c:pt idx="34">
                  <c:v>30366.335429999996</c:v>
                </c:pt>
                <c:pt idx="35">
                  <c:v>31267.319969999884</c:v>
                </c:pt>
                <c:pt idx="36">
                  <c:v>31952.006740000001</c:v>
                </c:pt>
                <c:pt idx="37">
                  <c:v>32697.565849999999</c:v>
                </c:pt>
                <c:pt idx="38">
                  <c:v>33694.611340000003</c:v>
                </c:pt>
                <c:pt idx="39">
                  <c:v>34589.642</c:v>
                </c:pt>
                <c:pt idx="40">
                  <c:v>34764.262679999993</c:v>
                </c:pt>
                <c:pt idx="41">
                  <c:v>34139.222139999998</c:v>
                </c:pt>
                <c:pt idx="42">
                  <c:v>34936.807810000013</c:v>
                </c:pt>
                <c:pt idx="43">
                  <c:v>35608.106380000005</c:v>
                </c:pt>
                <c:pt idx="44">
                  <c:v>36845.213689999997</c:v>
                </c:pt>
                <c:pt idx="45">
                  <c:v>37384.385770000001</c:v>
                </c:pt>
                <c:pt idx="46">
                  <c:v>38479.360860000001</c:v>
                </c:pt>
                <c:pt idx="47">
                  <c:v>39943.873040000006</c:v>
                </c:pt>
                <c:pt idx="48">
                  <c:v>41303.101179999998</c:v>
                </c:pt>
                <c:pt idx="49">
                  <c:v>42755.610430000001</c:v>
                </c:pt>
                <c:pt idx="50">
                  <c:v>43933.711029999999</c:v>
                </c:pt>
                <c:pt idx="51">
                  <c:v>43554.610440000004</c:v>
                </c:pt>
                <c:pt idx="52">
                  <c:v>43652.183560000005</c:v>
                </c:pt>
                <c:pt idx="53">
                  <c:v>44337.556530000118</c:v>
                </c:pt>
                <c:pt idx="54">
                  <c:v>45639.3099</c:v>
                </c:pt>
                <c:pt idx="55">
                  <c:v>46653.300540000011</c:v>
                </c:pt>
                <c:pt idx="56">
                  <c:v>47510.917150000001</c:v>
                </c:pt>
                <c:pt idx="57">
                  <c:v>47701.669449999994</c:v>
                </c:pt>
              </c:numCache>
            </c:numRef>
          </c:val>
          <c:smooth val="0"/>
          <c:extLst>
            <c:ext xmlns:c16="http://schemas.microsoft.com/office/drawing/2014/chart" uri="{C3380CC4-5D6E-409C-BE32-E72D297353CC}">
              <c16:uniqueId val="{00000000-433C-416B-B49E-33E5940DBC2A}"/>
            </c:ext>
          </c:extLst>
        </c:ser>
        <c:ser>
          <c:idx val="3"/>
          <c:order val="1"/>
          <c:tx>
            <c:strRef>
              <c:f>'LTG-2'!$D$1</c:f>
              <c:strCache>
                <c:ptCount val="1"/>
                <c:pt idx="0">
                  <c:v>ROK</c:v>
                </c:pt>
              </c:strCache>
            </c:strRef>
          </c:tx>
          <c:spPr>
            <a:ln>
              <a:solidFill>
                <a:srgbClr val="92D050"/>
              </a:solidFill>
            </a:ln>
          </c:spPr>
          <c:marker>
            <c:symbol val="none"/>
          </c:marker>
          <c:cat>
            <c:numRef>
              <c:f>'LTG-2'!$B$2:$B$59</c:f>
              <c:numCache>
                <c:formatCode>General</c:formatCode>
                <c:ptCount val="58"/>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numCache>
            </c:numRef>
          </c:cat>
          <c:val>
            <c:numRef>
              <c:f>'LTG-2'!$D$2:$D$59</c:f>
              <c:numCache>
                <c:formatCode>General</c:formatCode>
                <c:ptCount val="58"/>
                <c:pt idx="3">
                  <c:v>1991.62751</c:v>
                </c:pt>
                <c:pt idx="4">
                  <c:v>2002.9691530000011</c:v>
                </c:pt>
                <c:pt idx="5">
                  <c:v>2139.8484549999998</c:v>
                </c:pt>
                <c:pt idx="6">
                  <c:v>2176.1986199999997</c:v>
                </c:pt>
                <c:pt idx="7">
                  <c:v>2328.4947540000012</c:v>
                </c:pt>
                <c:pt idx="8">
                  <c:v>2322.3665299999998</c:v>
                </c:pt>
                <c:pt idx="9">
                  <c:v>2273.7199330000012</c:v>
                </c:pt>
                <c:pt idx="10">
                  <c:v>2238.5311070000098</c:v>
                </c:pt>
                <c:pt idx="11">
                  <c:v>2302.9902609999999</c:v>
                </c:pt>
                <c:pt idx="12">
                  <c:v>2283.718237</c:v>
                </c:pt>
                <c:pt idx="13">
                  <c:v>2479.3668629999997</c:v>
                </c:pt>
                <c:pt idx="14">
                  <c:v>2573.0270350000001</c:v>
                </c:pt>
                <c:pt idx="15">
                  <c:v>2635.008374</c:v>
                </c:pt>
                <c:pt idx="16">
                  <c:v>2941.0471170000069</c:v>
                </c:pt>
                <c:pt idx="17">
                  <c:v>3040.6338230000001</c:v>
                </c:pt>
                <c:pt idx="18">
                  <c:v>3337.8389350000002</c:v>
                </c:pt>
                <c:pt idx="19">
                  <c:v>3702.1468519999926</c:v>
                </c:pt>
                <c:pt idx="20">
                  <c:v>3883.5448299999925</c:v>
                </c:pt>
                <c:pt idx="21">
                  <c:v>4124.8231850000002</c:v>
                </c:pt>
                <c:pt idx="22">
                  <c:v>4206.4438609999997</c:v>
                </c:pt>
                <c:pt idx="23">
                  <c:v>4605.3755730000003</c:v>
                </c:pt>
                <c:pt idx="24">
                  <c:v>4981.9144889999998</c:v>
                </c:pt>
                <c:pt idx="25">
                  <c:v>5058.7116220000034</c:v>
                </c:pt>
                <c:pt idx="26">
                  <c:v>5474.2941129999999</c:v>
                </c:pt>
                <c:pt idx="27">
                  <c:v>5972.1297540000014</c:v>
                </c:pt>
                <c:pt idx="28">
                  <c:v>6600.2275760000002</c:v>
                </c:pt>
                <c:pt idx="29">
                  <c:v>7101.8779419999992</c:v>
                </c:pt>
                <c:pt idx="30">
                  <c:v>6586.3967400000001</c:v>
                </c:pt>
                <c:pt idx="31">
                  <c:v>6756.2977329999985</c:v>
                </c:pt>
                <c:pt idx="32">
                  <c:v>7128.9509370000005</c:v>
                </c:pt>
                <c:pt idx="33">
                  <c:v>7755.3843690000003</c:v>
                </c:pt>
                <c:pt idx="34">
                  <c:v>8374.1401719999994</c:v>
                </c:pt>
                <c:pt idx="35">
                  <c:v>8757.9551959999499</c:v>
                </c:pt>
                <c:pt idx="36">
                  <c:v>9462.6696369999754</c:v>
                </c:pt>
                <c:pt idx="37">
                  <c:v>10406.933859999999</c:v>
                </c:pt>
                <c:pt idx="38">
                  <c:v>11425.72723</c:v>
                </c:pt>
                <c:pt idx="39">
                  <c:v>12298.850679999963</c:v>
                </c:pt>
                <c:pt idx="40">
                  <c:v>13656.122939999987</c:v>
                </c:pt>
                <c:pt idx="41">
                  <c:v>14848.55271</c:v>
                </c:pt>
                <c:pt idx="42">
                  <c:v>15274.354740000002</c:v>
                </c:pt>
                <c:pt idx="43">
                  <c:v>15991.76474000003</c:v>
                </c:pt>
                <c:pt idx="44">
                  <c:v>17390.891309999992</c:v>
                </c:pt>
                <c:pt idx="45">
                  <c:v>18670.634109999992</c:v>
                </c:pt>
                <c:pt idx="46">
                  <c:v>19885.380399999998</c:v>
                </c:pt>
                <c:pt idx="47">
                  <c:v>20079.081800000025</c:v>
                </c:pt>
                <c:pt idx="48">
                  <c:v>17493.723679999996</c:v>
                </c:pt>
                <c:pt idx="49">
                  <c:v>19385.175449999992</c:v>
                </c:pt>
                <c:pt idx="50">
                  <c:v>20788.097600000001</c:v>
                </c:pt>
                <c:pt idx="51">
                  <c:v>21310.702089999999</c:v>
                </c:pt>
                <c:pt idx="52">
                  <c:v>22471.998000000021</c:v>
                </c:pt>
                <c:pt idx="53">
                  <c:v>22842.404080000029</c:v>
                </c:pt>
                <c:pt idx="54">
                  <c:v>23655.938880000067</c:v>
                </c:pt>
                <c:pt idx="55">
                  <c:v>24389.443190000067</c:v>
                </c:pt>
                <c:pt idx="56">
                  <c:v>25331.859409999939</c:v>
                </c:pt>
                <c:pt idx="57">
                  <c:v>26211.808559999939</c:v>
                </c:pt>
              </c:numCache>
            </c:numRef>
          </c:val>
          <c:smooth val="0"/>
          <c:extLst>
            <c:ext xmlns:c16="http://schemas.microsoft.com/office/drawing/2014/chart" uri="{C3380CC4-5D6E-409C-BE32-E72D297353CC}">
              <c16:uniqueId val="{00000001-433C-416B-B49E-33E5940DBC2A}"/>
            </c:ext>
          </c:extLst>
        </c:ser>
        <c:ser>
          <c:idx val="4"/>
          <c:order val="2"/>
          <c:tx>
            <c:strRef>
              <c:f>'LTG-2'!$E$1</c:f>
              <c:strCache>
                <c:ptCount val="1"/>
                <c:pt idx="0">
                  <c:v>Hong Kong</c:v>
                </c:pt>
              </c:strCache>
            </c:strRef>
          </c:tx>
          <c:spPr>
            <a:ln>
              <a:solidFill>
                <a:srgbClr val="FF0000"/>
              </a:solidFill>
            </a:ln>
          </c:spPr>
          <c:marker>
            <c:symbol val="none"/>
          </c:marker>
          <c:cat>
            <c:numRef>
              <c:f>'LTG-2'!$B$2:$B$59</c:f>
              <c:numCache>
                <c:formatCode>General</c:formatCode>
                <c:ptCount val="58"/>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numCache>
            </c:numRef>
          </c:cat>
          <c:val>
            <c:numRef>
              <c:f>'LTG-2'!$E$2:$E$59</c:f>
              <c:numCache>
                <c:formatCode>General</c:formatCode>
                <c:ptCount val="58"/>
                <c:pt idx="10">
                  <c:v>4827.8766458</c:v>
                </c:pt>
                <c:pt idx="11">
                  <c:v>4954.0538174999992</c:v>
                </c:pt>
                <c:pt idx="12">
                  <c:v>5422.2594722999993</c:v>
                </c:pt>
                <c:pt idx="13">
                  <c:v>6387.2550212000024</c:v>
                </c:pt>
                <c:pt idx="14">
                  <c:v>7054.3854581999994</c:v>
                </c:pt>
                <c:pt idx="15">
                  <c:v>8042.5182130000003</c:v>
                </c:pt>
                <c:pt idx="16">
                  <c:v>8538.6350433999996</c:v>
                </c:pt>
                <c:pt idx="17">
                  <c:v>8366.2280965999998</c:v>
                </c:pt>
                <c:pt idx="18">
                  <c:v>8477.867565099983</c:v>
                </c:pt>
                <c:pt idx="19">
                  <c:v>9251.844534699987</c:v>
                </c:pt>
                <c:pt idx="20">
                  <c:v>9870.6122677000149</c:v>
                </c:pt>
                <c:pt idx="21">
                  <c:v>10502.329325000001</c:v>
                </c:pt>
                <c:pt idx="22">
                  <c:v>11253.798428000016</c:v>
                </c:pt>
                <c:pt idx="23">
                  <c:v>12203.261673999987</c:v>
                </c:pt>
                <c:pt idx="24">
                  <c:v>11887.884400000004</c:v>
                </c:pt>
                <c:pt idx="25">
                  <c:v>11805.373118999993</c:v>
                </c:pt>
                <c:pt idx="26">
                  <c:v>13036.033782000026</c:v>
                </c:pt>
                <c:pt idx="27">
                  <c:v>14554.169258000014</c:v>
                </c:pt>
                <c:pt idx="28">
                  <c:v>15779.005662999993</c:v>
                </c:pt>
                <c:pt idx="29">
                  <c:v>16541.200062</c:v>
                </c:pt>
                <c:pt idx="30">
                  <c:v>17845.605658999939</c:v>
                </c:pt>
                <c:pt idx="31">
                  <c:v>18968.758439000001</c:v>
                </c:pt>
                <c:pt idx="32">
                  <c:v>19251.986337999999</c:v>
                </c:pt>
                <c:pt idx="33">
                  <c:v>19792.821423000001</c:v>
                </c:pt>
                <c:pt idx="34">
                  <c:v>21051.026130999999</c:v>
                </c:pt>
                <c:pt idx="35">
                  <c:v>21111.076714999999</c:v>
                </c:pt>
                <c:pt idx="36">
                  <c:v>22908.468000000059</c:v>
                </c:pt>
                <c:pt idx="37">
                  <c:v>25532.744986999998</c:v>
                </c:pt>
                <c:pt idx="38">
                  <c:v>27533.407833000059</c:v>
                </c:pt>
                <c:pt idx="39">
                  <c:v>27859.304318999992</c:v>
                </c:pt>
                <c:pt idx="40">
                  <c:v>28975.351435999997</c:v>
                </c:pt>
                <c:pt idx="41">
                  <c:v>30418.527744999999</c:v>
                </c:pt>
                <c:pt idx="42">
                  <c:v>31802.313848000002</c:v>
                </c:pt>
                <c:pt idx="43">
                  <c:v>33000.179022999997</c:v>
                </c:pt>
                <c:pt idx="44">
                  <c:v>34137.083086999999</c:v>
                </c:pt>
                <c:pt idx="45">
                  <c:v>33784.240422999996</c:v>
                </c:pt>
                <c:pt idx="46">
                  <c:v>34166.732964999996</c:v>
                </c:pt>
                <c:pt idx="47">
                  <c:v>35204.631308000004</c:v>
                </c:pt>
                <c:pt idx="48">
                  <c:v>32710.267293000059</c:v>
                </c:pt>
                <c:pt idx="49">
                  <c:v>33317.571994999998</c:v>
                </c:pt>
                <c:pt idx="50">
                  <c:v>35403.347417000012</c:v>
                </c:pt>
                <c:pt idx="51">
                  <c:v>35185.270622999997</c:v>
                </c:pt>
                <c:pt idx="52">
                  <c:v>35384.436653000012</c:v>
                </c:pt>
                <c:pt idx="53">
                  <c:v>35922.419946000002</c:v>
                </c:pt>
                <c:pt idx="54">
                  <c:v>38546.417760000004</c:v>
                </c:pt>
                <c:pt idx="55">
                  <c:v>40987.212330000002</c:v>
                </c:pt>
                <c:pt idx="56">
                  <c:v>43521.619407999999</c:v>
                </c:pt>
                <c:pt idx="57">
                  <c:v>46129.707519000003</c:v>
                </c:pt>
              </c:numCache>
            </c:numRef>
          </c:val>
          <c:smooth val="0"/>
          <c:extLst>
            <c:ext xmlns:c16="http://schemas.microsoft.com/office/drawing/2014/chart" uri="{C3380CC4-5D6E-409C-BE32-E72D297353CC}">
              <c16:uniqueId val="{00000002-433C-416B-B49E-33E5940DBC2A}"/>
            </c:ext>
          </c:extLst>
        </c:ser>
        <c:ser>
          <c:idx val="5"/>
          <c:order val="3"/>
          <c:tx>
            <c:strRef>
              <c:f>'LTG-2'!$F$1</c:f>
              <c:strCache>
                <c:ptCount val="1"/>
                <c:pt idx="0">
                  <c:v>Singapore</c:v>
                </c:pt>
              </c:strCache>
            </c:strRef>
          </c:tx>
          <c:spPr>
            <a:ln>
              <a:solidFill>
                <a:srgbClr val="00B0F0"/>
              </a:solidFill>
            </a:ln>
          </c:spPr>
          <c:marker>
            <c:symbol val="none"/>
          </c:marker>
          <c:cat>
            <c:numRef>
              <c:f>'LTG-2'!$B$2:$B$59</c:f>
              <c:numCache>
                <c:formatCode>General</c:formatCode>
                <c:ptCount val="58"/>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numCache>
            </c:numRef>
          </c:cat>
          <c:val>
            <c:numRef>
              <c:f>'LTG-2'!$F$2:$F$59</c:f>
              <c:numCache>
                <c:formatCode>General</c:formatCode>
                <c:ptCount val="58"/>
                <c:pt idx="10">
                  <c:v>5215.4475671999999</c:v>
                </c:pt>
                <c:pt idx="11">
                  <c:v>5300.4323055000004</c:v>
                </c:pt>
                <c:pt idx="12">
                  <c:v>5553.6984492000001</c:v>
                </c:pt>
                <c:pt idx="13">
                  <c:v>5674.8780687000008</c:v>
                </c:pt>
                <c:pt idx="14">
                  <c:v>5457.2666407000024</c:v>
                </c:pt>
                <c:pt idx="15">
                  <c:v>5609.7017119999991</c:v>
                </c:pt>
                <c:pt idx="16">
                  <c:v>5908.8201835000054</c:v>
                </c:pt>
                <c:pt idx="17">
                  <c:v>6194.7487968999994</c:v>
                </c:pt>
                <c:pt idx="18">
                  <c:v>6825.4219800000001</c:v>
                </c:pt>
                <c:pt idx="19">
                  <c:v>7167.2967387000008</c:v>
                </c:pt>
                <c:pt idx="20">
                  <c:v>7721.4706743000006</c:v>
                </c:pt>
                <c:pt idx="21">
                  <c:v>8537.0308561000129</c:v>
                </c:pt>
                <c:pt idx="22">
                  <c:v>9510.0875348999871</c:v>
                </c:pt>
                <c:pt idx="23">
                  <c:v>10670.983907</c:v>
                </c:pt>
                <c:pt idx="24">
                  <c:v>11163.096047000006</c:v>
                </c:pt>
                <c:pt idx="25">
                  <c:v>11192.068228999999</c:v>
                </c:pt>
                <c:pt idx="26">
                  <c:v>11820.830791</c:v>
                </c:pt>
                <c:pt idx="27">
                  <c:v>12364.838352000002</c:v>
                </c:pt>
                <c:pt idx="28">
                  <c:v>13204.566390999971</c:v>
                </c:pt>
                <c:pt idx="29">
                  <c:v>14195.624651000016</c:v>
                </c:pt>
                <c:pt idx="30">
                  <c:v>15275.415290000001</c:v>
                </c:pt>
                <c:pt idx="31">
                  <c:v>15808.109850999999</c:v>
                </c:pt>
                <c:pt idx="32">
                  <c:v>16803.607392000005</c:v>
                </c:pt>
                <c:pt idx="33">
                  <c:v>18371.355635999997</c:v>
                </c:pt>
                <c:pt idx="34">
                  <c:v>19135.239716999924</c:v>
                </c:pt>
                <c:pt idx="35">
                  <c:v>17956.669680999996</c:v>
                </c:pt>
                <c:pt idx="36">
                  <c:v>17776.949116</c:v>
                </c:pt>
                <c:pt idx="37">
                  <c:v>18820.426508</c:v>
                </c:pt>
                <c:pt idx="38">
                  <c:v>20398.363913000001</c:v>
                </c:pt>
                <c:pt idx="39">
                  <c:v>22026.204181000059</c:v>
                </c:pt>
                <c:pt idx="40">
                  <c:v>23665.343094000025</c:v>
                </c:pt>
                <c:pt idx="41">
                  <c:v>24850.798436000001</c:v>
                </c:pt>
                <c:pt idx="42">
                  <c:v>25693.301303</c:v>
                </c:pt>
                <c:pt idx="43">
                  <c:v>28182.041456999996</c:v>
                </c:pt>
                <c:pt idx="44">
                  <c:v>30539.119909999892</c:v>
                </c:pt>
                <c:pt idx="45">
                  <c:v>32578.598440999998</c:v>
                </c:pt>
                <c:pt idx="46">
                  <c:v>34296.595261999995</c:v>
                </c:pt>
                <c:pt idx="47">
                  <c:v>36481.485481999996</c:v>
                </c:pt>
                <c:pt idx="48">
                  <c:v>33711.175446999994</c:v>
                </c:pt>
                <c:pt idx="49">
                  <c:v>35566.521107999994</c:v>
                </c:pt>
                <c:pt idx="50">
                  <c:v>38954.280071000001</c:v>
                </c:pt>
                <c:pt idx="51">
                  <c:v>36080.149443999995</c:v>
                </c:pt>
                <c:pt idx="52">
                  <c:v>36638.678242000002</c:v>
                </c:pt>
                <c:pt idx="53">
                  <c:v>36048.729132999986</c:v>
                </c:pt>
                <c:pt idx="54">
                  <c:v>39848.654532000102</c:v>
                </c:pt>
                <c:pt idx="55">
                  <c:v>41789.883467</c:v>
                </c:pt>
                <c:pt idx="56">
                  <c:v>44629.210838000043</c:v>
                </c:pt>
                <c:pt idx="57">
                  <c:v>48287.232983999995</c:v>
                </c:pt>
              </c:numCache>
            </c:numRef>
          </c:val>
          <c:smooth val="0"/>
          <c:extLst>
            <c:ext xmlns:c16="http://schemas.microsoft.com/office/drawing/2014/chart" uri="{C3380CC4-5D6E-409C-BE32-E72D297353CC}">
              <c16:uniqueId val="{00000003-433C-416B-B49E-33E5940DBC2A}"/>
            </c:ext>
          </c:extLst>
        </c:ser>
        <c:dLbls>
          <c:showLegendKey val="0"/>
          <c:showVal val="0"/>
          <c:showCatName val="0"/>
          <c:showSerName val="0"/>
          <c:showPercent val="0"/>
          <c:showBubbleSize val="0"/>
        </c:dLbls>
        <c:smooth val="0"/>
        <c:axId val="276288640"/>
        <c:axId val="276290176"/>
      </c:lineChart>
      <c:catAx>
        <c:axId val="276288640"/>
        <c:scaling>
          <c:orientation val="minMax"/>
        </c:scaling>
        <c:delete val="0"/>
        <c:axPos val="b"/>
        <c:numFmt formatCode="General" sourceLinked="1"/>
        <c:majorTickMark val="in"/>
        <c:minorTickMark val="none"/>
        <c:tickLblPos val="nextTo"/>
        <c:crossAx val="276290176"/>
        <c:crosses val="autoZero"/>
        <c:auto val="1"/>
        <c:lblAlgn val="ctr"/>
        <c:lblOffset val="100"/>
        <c:tickLblSkip val="5"/>
        <c:noMultiLvlLbl val="0"/>
      </c:catAx>
      <c:valAx>
        <c:axId val="276290176"/>
        <c:scaling>
          <c:logBase val="10"/>
          <c:orientation val="minMax"/>
          <c:max val="50000"/>
          <c:min val="1000"/>
        </c:scaling>
        <c:delete val="0"/>
        <c:axPos val="l"/>
        <c:majorGridlines/>
        <c:minorGridlines/>
        <c:numFmt formatCode="General" sourceLinked="1"/>
        <c:majorTickMark val="out"/>
        <c:minorTickMark val="none"/>
        <c:tickLblPos val="nextTo"/>
        <c:txPr>
          <a:bodyPr/>
          <a:lstStyle/>
          <a:p>
            <a:pPr>
              <a:defRPr sz="1000" baseline="0">
                <a:latin typeface="+mn-lt"/>
              </a:defRPr>
            </a:pPr>
            <a:endParaRPr lang="en-US"/>
          </a:p>
        </c:txPr>
        <c:crossAx val="276288640"/>
        <c:crosses val="autoZero"/>
        <c:crossBetween val="midCat"/>
        <c:minorUnit val="10"/>
      </c:valAx>
      <c:spPr>
        <a:ln>
          <a:solidFill>
            <a:srgbClr val="FF0000"/>
          </a:solidFill>
        </a:ln>
      </c:spPr>
    </c:plotArea>
    <c:legend>
      <c:legendPos val="r"/>
      <c:layout>
        <c:manualLayout>
          <c:xMode val="edge"/>
          <c:yMode val="edge"/>
          <c:x val="0.62330033003300533"/>
          <c:y val="0.51034688507200665"/>
          <c:w val="0.27108910891089188"/>
          <c:h val="0.19303662981246561"/>
        </c:manualLayout>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n-US" dirty="0"/>
              <a:t>Growth over last half-century in selected</a:t>
            </a:r>
            <a:r>
              <a:rPr lang="en-US" baseline="0" dirty="0"/>
              <a:t> countries</a:t>
            </a:r>
            <a:endParaRPr lang="en-US" dirty="0"/>
          </a:p>
          <a:p>
            <a:pPr algn="l">
              <a:defRPr/>
            </a:pPr>
            <a:r>
              <a:rPr lang="en-US" dirty="0"/>
              <a:t> </a:t>
            </a:r>
            <a:r>
              <a:rPr lang="en-US" b="0" dirty="0"/>
              <a:t>R</a:t>
            </a:r>
            <a:r>
              <a:rPr lang="en-US" sz="1600" b="0" dirty="0"/>
              <a:t>eal</a:t>
            </a:r>
            <a:r>
              <a:rPr lang="en-US" sz="1600" b="0" baseline="0" dirty="0"/>
              <a:t> GDP per equivalent adult – log scale</a:t>
            </a:r>
          </a:p>
          <a:p>
            <a:pPr algn="l">
              <a:defRPr/>
            </a:pPr>
            <a:r>
              <a:rPr lang="en-US" sz="1200" baseline="0" dirty="0"/>
              <a:t>Constant 2005 US$s (PWT 6.3 data)</a:t>
            </a:r>
            <a:endParaRPr lang="en-US" sz="1200" dirty="0"/>
          </a:p>
        </c:rich>
      </c:tx>
      <c:layout>
        <c:manualLayout>
          <c:xMode val="edge"/>
          <c:yMode val="edge"/>
          <c:x val="7.5870429562641423E-2"/>
          <c:y val="2.5906735751295352E-2"/>
        </c:manualLayout>
      </c:layout>
      <c:overlay val="1"/>
    </c:title>
    <c:autoTitleDeleted val="0"/>
    <c:plotArea>
      <c:layout>
        <c:manualLayout>
          <c:layoutTarget val="inner"/>
          <c:xMode val="edge"/>
          <c:yMode val="edge"/>
          <c:x val="7.5290143187547107E-2"/>
          <c:y val="2.3969170304489151E-2"/>
          <c:w val="0.8745118370104763"/>
          <c:h val="0.91454364027035451"/>
        </c:manualLayout>
      </c:layout>
      <c:lineChart>
        <c:grouping val="standard"/>
        <c:varyColors val="0"/>
        <c:ser>
          <c:idx val="1"/>
          <c:order val="0"/>
          <c:tx>
            <c:strRef>
              <c:f>'LTG-1'!$C$1</c:f>
              <c:strCache>
                <c:ptCount val="1"/>
                <c:pt idx="0">
                  <c:v>USA</c:v>
                </c:pt>
              </c:strCache>
            </c:strRef>
          </c:tx>
          <c:spPr>
            <a:ln>
              <a:solidFill>
                <a:srgbClr val="7030A0"/>
              </a:solidFill>
            </a:ln>
          </c:spPr>
          <c:marker>
            <c:symbol val="none"/>
          </c:marker>
          <c:cat>
            <c:numRef>
              <c:f>'LTG-1'!$B$2:$B$59</c:f>
              <c:numCache>
                <c:formatCode>General</c:formatCode>
                <c:ptCount val="58"/>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numCache>
            </c:numRef>
          </c:cat>
          <c:val>
            <c:numRef>
              <c:f>'LTG-1'!$C$2:$C$59</c:f>
              <c:numCache>
                <c:formatCode>General</c:formatCode>
                <c:ptCount val="58"/>
                <c:pt idx="0">
                  <c:v>15033.348169999987</c:v>
                </c:pt>
                <c:pt idx="1">
                  <c:v>15616.659129999971</c:v>
                </c:pt>
                <c:pt idx="2">
                  <c:v>15767.26749</c:v>
                </c:pt>
                <c:pt idx="3">
                  <c:v>16194.316129999959</c:v>
                </c:pt>
                <c:pt idx="4">
                  <c:v>15846.15756</c:v>
                </c:pt>
                <c:pt idx="5">
                  <c:v>17038.399949999908</c:v>
                </c:pt>
                <c:pt idx="6">
                  <c:v>17074.713090000001</c:v>
                </c:pt>
                <c:pt idx="7">
                  <c:v>16977.114039999924</c:v>
                </c:pt>
                <c:pt idx="8">
                  <c:v>16502.257259999944</c:v>
                </c:pt>
                <c:pt idx="9">
                  <c:v>17309.459769999939</c:v>
                </c:pt>
                <c:pt idx="10">
                  <c:v>17478.918829999999</c:v>
                </c:pt>
                <c:pt idx="11">
                  <c:v>17550.824769999996</c:v>
                </c:pt>
                <c:pt idx="12">
                  <c:v>18362.800899999998</c:v>
                </c:pt>
                <c:pt idx="13">
                  <c:v>18942.80485</c:v>
                </c:pt>
                <c:pt idx="14">
                  <c:v>19811.65338</c:v>
                </c:pt>
                <c:pt idx="15">
                  <c:v>20911.02421</c:v>
                </c:pt>
                <c:pt idx="16">
                  <c:v>21872.01701</c:v>
                </c:pt>
                <c:pt idx="17">
                  <c:v>21951.843440000001</c:v>
                </c:pt>
                <c:pt idx="18">
                  <c:v>22834.044119999999</c:v>
                </c:pt>
                <c:pt idx="19">
                  <c:v>23345.653579999893</c:v>
                </c:pt>
                <c:pt idx="20">
                  <c:v>22998.140519999939</c:v>
                </c:pt>
                <c:pt idx="21">
                  <c:v>23542.485310000025</c:v>
                </c:pt>
                <c:pt idx="22">
                  <c:v>24608.487669999999</c:v>
                </c:pt>
                <c:pt idx="23">
                  <c:v>25733.723119999999</c:v>
                </c:pt>
                <c:pt idx="24">
                  <c:v>25153.276730000001</c:v>
                </c:pt>
                <c:pt idx="25">
                  <c:v>24660.175599999948</c:v>
                </c:pt>
                <c:pt idx="26">
                  <c:v>25812.156989999996</c:v>
                </c:pt>
                <c:pt idx="27">
                  <c:v>26759.769680000001</c:v>
                </c:pt>
                <c:pt idx="28">
                  <c:v>27915.917280000001</c:v>
                </c:pt>
                <c:pt idx="29">
                  <c:v>28352.625739999996</c:v>
                </c:pt>
                <c:pt idx="30">
                  <c:v>27659.055259999939</c:v>
                </c:pt>
                <c:pt idx="31">
                  <c:v>28084.649009999939</c:v>
                </c:pt>
                <c:pt idx="32">
                  <c:v>27193.171009999944</c:v>
                </c:pt>
                <c:pt idx="33">
                  <c:v>28306.8698</c:v>
                </c:pt>
                <c:pt idx="34">
                  <c:v>30366.335429999996</c:v>
                </c:pt>
                <c:pt idx="35">
                  <c:v>31267.319969999884</c:v>
                </c:pt>
                <c:pt idx="36">
                  <c:v>31952.006740000001</c:v>
                </c:pt>
                <c:pt idx="37">
                  <c:v>32697.565849999999</c:v>
                </c:pt>
                <c:pt idx="38">
                  <c:v>33694.611340000003</c:v>
                </c:pt>
                <c:pt idx="39">
                  <c:v>34589.642</c:v>
                </c:pt>
                <c:pt idx="40">
                  <c:v>34764.262679999993</c:v>
                </c:pt>
                <c:pt idx="41">
                  <c:v>34139.222139999998</c:v>
                </c:pt>
                <c:pt idx="42">
                  <c:v>34936.807810000013</c:v>
                </c:pt>
                <c:pt idx="43">
                  <c:v>35608.106380000005</c:v>
                </c:pt>
                <c:pt idx="44">
                  <c:v>36845.213689999997</c:v>
                </c:pt>
                <c:pt idx="45">
                  <c:v>37384.385770000001</c:v>
                </c:pt>
                <c:pt idx="46">
                  <c:v>38479.360860000001</c:v>
                </c:pt>
                <c:pt idx="47">
                  <c:v>39943.873040000006</c:v>
                </c:pt>
                <c:pt idx="48">
                  <c:v>41303.101179999998</c:v>
                </c:pt>
                <c:pt idx="49">
                  <c:v>42755.610430000001</c:v>
                </c:pt>
                <c:pt idx="50">
                  <c:v>43933.711029999999</c:v>
                </c:pt>
                <c:pt idx="51">
                  <c:v>43554.610440000004</c:v>
                </c:pt>
                <c:pt idx="52">
                  <c:v>43652.183560000005</c:v>
                </c:pt>
                <c:pt idx="53">
                  <c:v>44337.556530000118</c:v>
                </c:pt>
                <c:pt idx="54">
                  <c:v>45639.3099</c:v>
                </c:pt>
                <c:pt idx="55">
                  <c:v>46653.300540000011</c:v>
                </c:pt>
                <c:pt idx="56">
                  <c:v>47510.917150000001</c:v>
                </c:pt>
                <c:pt idx="57">
                  <c:v>47701.669449999994</c:v>
                </c:pt>
              </c:numCache>
            </c:numRef>
          </c:val>
          <c:smooth val="0"/>
          <c:extLst>
            <c:ext xmlns:c16="http://schemas.microsoft.com/office/drawing/2014/chart" uri="{C3380CC4-5D6E-409C-BE32-E72D297353CC}">
              <c16:uniqueId val="{00000000-40F4-4BF1-9526-4DFFB7ADE05A}"/>
            </c:ext>
          </c:extLst>
        </c:ser>
        <c:ser>
          <c:idx val="2"/>
          <c:order val="1"/>
          <c:tx>
            <c:strRef>
              <c:f>'LTG-1'!$D$1</c:f>
              <c:strCache>
                <c:ptCount val="1"/>
                <c:pt idx="0">
                  <c:v>Japan</c:v>
                </c:pt>
              </c:strCache>
            </c:strRef>
          </c:tx>
          <c:spPr>
            <a:ln>
              <a:solidFill>
                <a:srgbClr val="00B0F0"/>
              </a:solidFill>
            </a:ln>
          </c:spPr>
          <c:marker>
            <c:symbol val="none"/>
          </c:marker>
          <c:cat>
            <c:numRef>
              <c:f>'LTG-1'!$B$2:$B$59</c:f>
              <c:numCache>
                <c:formatCode>General</c:formatCode>
                <c:ptCount val="58"/>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numCache>
            </c:numRef>
          </c:cat>
          <c:val>
            <c:numRef>
              <c:f>'LTG-1'!$D$2:$D$59</c:f>
              <c:numCache>
                <c:formatCode>General</c:formatCode>
                <c:ptCount val="58"/>
                <c:pt idx="0">
                  <c:v>3198.3330670000068</c:v>
                </c:pt>
                <c:pt idx="1">
                  <c:v>3593.4383859999998</c:v>
                </c:pt>
                <c:pt idx="2">
                  <c:v>3865.2483419999926</c:v>
                </c:pt>
                <c:pt idx="3">
                  <c:v>4059.4014510000002</c:v>
                </c:pt>
                <c:pt idx="4">
                  <c:v>4232.4320729999999</c:v>
                </c:pt>
                <c:pt idx="5">
                  <c:v>4528.9308950000004</c:v>
                </c:pt>
                <c:pt idx="6">
                  <c:v>4811.7837799999998</c:v>
                </c:pt>
                <c:pt idx="7">
                  <c:v>5139.0830400000004</c:v>
                </c:pt>
                <c:pt idx="8">
                  <c:v>5278.1680630000128</c:v>
                </c:pt>
                <c:pt idx="9">
                  <c:v>5700.0519410000024</c:v>
                </c:pt>
                <c:pt idx="10">
                  <c:v>6438.8433029999997</c:v>
                </c:pt>
                <c:pt idx="11">
                  <c:v>7221.4631640000034</c:v>
                </c:pt>
                <c:pt idx="12">
                  <c:v>7729.5533610000002</c:v>
                </c:pt>
                <c:pt idx="13">
                  <c:v>8269.3973349999596</c:v>
                </c:pt>
                <c:pt idx="14">
                  <c:v>9116.1425460000264</c:v>
                </c:pt>
                <c:pt idx="15">
                  <c:v>9457.676681999983</c:v>
                </c:pt>
                <c:pt idx="16">
                  <c:v>10349.733580000016</c:v>
                </c:pt>
                <c:pt idx="17">
                  <c:v>11433.194410000016</c:v>
                </c:pt>
                <c:pt idx="18">
                  <c:v>12820.243480000032</c:v>
                </c:pt>
                <c:pt idx="19">
                  <c:v>14275.6605</c:v>
                </c:pt>
                <c:pt idx="20">
                  <c:v>15739.939630000001</c:v>
                </c:pt>
                <c:pt idx="21">
                  <c:v>16204.32137</c:v>
                </c:pt>
                <c:pt idx="22">
                  <c:v>17363.49237</c:v>
                </c:pt>
                <c:pt idx="23">
                  <c:v>18586.479359999939</c:v>
                </c:pt>
                <c:pt idx="24">
                  <c:v>18001.686529999992</c:v>
                </c:pt>
                <c:pt idx="25">
                  <c:v>18175.676439999996</c:v>
                </c:pt>
                <c:pt idx="26">
                  <c:v>18683.052179999948</c:v>
                </c:pt>
                <c:pt idx="27">
                  <c:v>19270.407879999999</c:v>
                </c:pt>
                <c:pt idx="28">
                  <c:v>20138.492340000001</c:v>
                </c:pt>
                <c:pt idx="29">
                  <c:v>21054.746660000001</c:v>
                </c:pt>
                <c:pt idx="30">
                  <c:v>21327.278320000001</c:v>
                </c:pt>
                <c:pt idx="31">
                  <c:v>21774.154299999944</c:v>
                </c:pt>
                <c:pt idx="32">
                  <c:v>22077.790710000001</c:v>
                </c:pt>
                <c:pt idx="33">
                  <c:v>22102.309039999924</c:v>
                </c:pt>
                <c:pt idx="34">
                  <c:v>22569.07573</c:v>
                </c:pt>
                <c:pt idx="35">
                  <c:v>23623.40192</c:v>
                </c:pt>
                <c:pt idx="36">
                  <c:v>24127.83598</c:v>
                </c:pt>
                <c:pt idx="37">
                  <c:v>24851.574539999943</c:v>
                </c:pt>
                <c:pt idx="38">
                  <c:v>26489.277310000001</c:v>
                </c:pt>
                <c:pt idx="39">
                  <c:v>27721.322539999939</c:v>
                </c:pt>
                <c:pt idx="40">
                  <c:v>29032.025010000001</c:v>
                </c:pt>
                <c:pt idx="41">
                  <c:v>29816.951519999948</c:v>
                </c:pt>
                <c:pt idx="42">
                  <c:v>29808.600329999939</c:v>
                </c:pt>
                <c:pt idx="43">
                  <c:v>29609.245930000001</c:v>
                </c:pt>
                <c:pt idx="44">
                  <c:v>29635.959659999939</c:v>
                </c:pt>
                <c:pt idx="45">
                  <c:v>30028.20522</c:v>
                </c:pt>
                <c:pt idx="46">
                  <c:v>30716.115699999944</c:v>
                </c:pt>
                <c:pt idx="47">
                  <c:v>31036.167700000005</c:v>
                </c:pt>
                <c:pt idx="48">
                  <c:v>30115.115739999939</c:v>
                </c:pt>
                <c:pt idx="49">
                  <c:v>29799.851780000001</c:v>
                </c:pt>
                <c:pt idx="50">
                  <c:v>30569.54495</c:v>
                </c:pt>
                <c:pt idx="51">
                  <c:v>30439.119209999888</c:v>
                </c:pt>
                <c:pt idx="52">
                  <c:v>30260.0707</c:v>
                </c:pt>
                <c:pt idx="53">
                  <c:v>30585.360820000005</c:v>
                </c:pt>
                <c:pt idx="54">
                  <c:v>31382.813219999924</c:v>
                </c:pt>
                <c:pt idx="55">
                  <c:v>31981.12098</c:v>
                </c:pt>
                <c:pt idx="56">
                  <c:v>32764.818069999939</c:v>
                </c:pt>
                <c:pt idx="57">
                  <c:v>32805.240540000006</c:v>
                </c:pt>
              </c:numCache>
            </c:numRef>
          </c:val>
          <c:smooth val="0"/>
          <c:extLst>
            <c:ext xmlns:c16="http://schemas.microsoft.com/office/drawing/2014/chart" uri="{C3380CC4-5D6E-409C-BE32-E72D297353CC}">
              <c16:uniqueId val="{00000001-40F4-4BF1-9526-4DFFB7ADE05A}"/>
            </c:ext>
          </c:extLst>
        </c:ser>
        <c:ser>
          <c:idx val="3"/>
          <c:order val="2"/>
          <c:tx>
            <c:strRef>
              <c:f>'LTG-1'!$E$1</c:f>
              <c:strCache>
                <c:ptCount val="1"/>
                <c:pt idx="0">
                  <c:v>ROK</c:v>
                </c:pt>
              </c:strCache>
            </c:strRef>
          </c:tx>
          <c:marker>
            <c:symbol val="none"/>
          </c:marker>
          <c:cat>
            <c:numRef>
              <c:f>'LTG-1'!$B$2:$B$59</c:f>
              <c:numCache>
                <c:formatCode>General</c:formatCode>
                <c:ptCount val="58"/>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numCache>
            </c:numRef>
          </c:cat>
          <c:val>
            <c:numRef>
              <c:f>'LTG-1'!$E$2:$E$59</c:f>
              <c:numCache>
                <c:formatCode>General</c:formatCode>
                <c:ptCount val="58"/>
                <c:pt idx="3">
                  <c:v>1991.62751</c:v>
                </c:pt>
                <c:pt idx="4">
                  <c:v>2002.9691530000011</c:v>
                </c:pt>
                <c:pt idx="5">
                  <c:v>2139.8484549999998</c:v>
                </c:pt>
                <c:pt idx="6">
                  <c:v>2176.1986199999997</c:v>
                </c:pt>
                <c:pt idx="7">
                  <c:v>2328.4947540000012</c:v>
                </c:pt>
                <c:pt idx="8">
                  <c:v>2322.3665299999998</c:v>
                </c:pt>
                <c:pt idx="9">
                  <c:v>2273.7199330000012</c:v>
                </c:pt>
                <c:pt idx="10">
                  <c:v>2238.5311070000098</c:v>
                </c:pt>
                <c:pt idx="11">
                  <c:v>2302.9902609999999</c:v>
                </c:pt>
                <c:pt idx="12">
                  <c:v>2283.718237</c:v>
                </c:pt>
                <c:pt idx="13">
                  <c:v>2479.3668629999997</c:v>
                </c:pt>
                <c:pt idx="14">
                  <c:v>2573.0270350000001</c:v>
                </c:pt>
                <c:pt idx="15">
                  <c:v>2635.008374</c:v>
                </c:pt>
                <c:pt idx="16">
                  <c:v>2941.0471170000069</c:v>
                </c:pt>
                <c:pt idx="17">
                  <c:v>3040.6338230000001</c:v>
                </c:pt>
                <c:pt idx="18">
                  <c:v>3337.8389350000002</c:v>
                </c:pt>
                <c:pt idx="19">
                  <c:v>3702.1468519999926</c:v>
                </c:pt>
                <c:pt idx="20">
                  <c:v>3883.5448299999925</c:v>
                </c:pt>
                <c:pt idx="21">
                  <c:v>4124.8231850000002</c:v>
                </c:pt>
                <c:pt idx="22">
                  <c:v>4206.4438609999997</c:v>
                </c:pt>
                <c:pt idx="23">
                  <c:v>4605.3755730000003</c:v>
                </c:pt>
                <c:pt idx="24">
                  <c:v>4981.9144889999998</c:v>
                </c:pt>
                <c:pt idx="25">
                  <c:v>5058.7116220000034</c:v>
                </c:pt>
                <c:pt idx="26">
                  <c:v>5474.2941129999999</c:v>
                </c:pt>
                <c:pt idx="27">
                  <c:v>5972.1297540000014</c:v>
                </c:pt>
                <c:pt idx="28">
                  <c:v>6600.2275760000002</c:v>
                </c:pt>
                <c:pt idx="29">
                  <c:v>7101.8779419999992</c:v>
                </c:pt>
                <c:pt idx="30">
                  <c:v>6586.3967400000001</c:v>
                </c:pt>
                <c:pt idx="31">
                  <c:v>6756.2977329999985</c:v>
                </c:pt>
                <c:pt idx="32">
                  <c:v>7128.9509370000005</c:v>
                </c:pt>
                <c:pt idx="33">
                  <c:v>7755.3843690000003</c:v>
                </c:pt>
                <c:pt idx="34">
                  <c:v>8374.1401719999994</c:v>
                </c:pt>
                <c:pt idx="35">
                  <c:v>8757.9551959999499</c:v>
                </c:pt>
                <c:pt idx="36">
                  <c:v>9462.6696369999754</c:v>
                </c:pt>
                <c:pt idx="37">
                  <c:v>10406.933859999999</c:v>
                </c:pt>
                <c:pt idx="38">
                  <c:v>11425.72723</c:v>
                </c:pt>
                <c:pt idx="39">
                  <c:v>12298.850679999963</c:v>
                </c:pt>
                <c:pt idx="40">
                  <c:v>13656.122939999987</c:v>
                </c:pt>
                <c:pt idx="41">
                  <c:v>14848.55271</c:v>
                </c:pt>
                <c:pt idx="42">
                  <c:v>15274.354740000002</c:v>
                </c:pt>
                <c:pt idx="43">
                  <c:v>15991.76474000003</c:v>
                </c:pt>
                <c:pt idx="44">
                  <c:v>17390.891309999992</c:v>
                </c:pt>
                <c:pt idx="45">
                  <c:v>18670.634109999992</c:v>
                </c:pt>
                <c:pt idx="46">
                  <c:v>19885.380399999998</c:v>
                </c:pt>
                <c:pt idx="47">
                  <c:v>20079.081800000025</c:v>
                </c:pt>
                <c:pt idx="48">
                  <c:v>17493.723679999996</c:v>
                </c:pt>
                <c:pt idx="49">
                  <c:v>19385.175449999992</c:v>
                </c:pt>
                <c:pt idx="50">
                  <c:v>20788.097600000001</c:v>
                </c:pt>
                <c:pt idx="51">
                  <c:v>21310.702089999999</c:v>
                </c:pt>
                <c:pt idx="52">
                  <c:v>22471.998000000021</c:v>
                </c:pt>
                <c:pt idx="53">
                  <c:v>22842.404080000029</c:v>
                </c:pt>
                <c:pt idx="54">
                  <c:v>23655.938880000067</c:v>
                </c:pt>
                <c:pt idx="55">
                  <c:v>24389.443190000067</c:v>
                </c:pt>
                <c:pt idx="56">
                  <c:v>25331.859409999939</c:v>
                </c:pt>
                <c:pt idx="57">
                  <c:v>26211.808559999939</c:v>
                </c:pt>
              </c:numCache>
            </c:numRef>
          </c:val>
          <c:smooth val="0"/>
          <c:extLst>
            <c:ext xmlns:c16="http://schemas.microsoft.com/office/drawing/2014/chart" uri="{C3380CC4-5D6E-409C-BE32-E72D297353CC}">
              <c16:uniqueId val="{00000002-40F4-4BF1-9526-4DFFB7ADE05A}"/>
            </c:ext>
          </c:extLst>
        </c:ser>
        <c:ser>
          <c:idx val="4"/>
          <c:order val="3"/>
          <c:tx>
            <c:strRef>
              <c:f>'LTG-1'!$F$1</c:f>
              <c:strCache>
                <c:ptCount val="1"/>
                <c:pt idx="0">
                  <c:v>China</c:v>
                </c:pt>
              </c:strCache>
            </c:strRef>
          </c:tx>
          <c:spPr>
            <a:ln>
              <a:solidFill>
                <a:srgbClr val="FF0000"/>
              </a:solidFill>
            </a:ln>
          </c:spPr>
          <c:marker>
            <c:symbol val="none"/>
          </c:marker>
          <c:cat>
            <c:numRef>
              <c:f>'LTG-1'!$B$2:$B$59</c:f>
              <c:numCache>
                <c:formatCode>General</c:formatCode>
                <c:ptCount val="58"/>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numCache>
            </c:numRef>
          </c:cat>
          <c:val>
            <c:numRef>
              <c:f>'LTG-1'!$F$2:$F$59</c:f>
              <c:numCache>
                <c:formatCode>General</c:formatCode>
                <c:ptCount val="58"/>
                <c:pt idx="2">
                  <c:v>682.24385429999995</c:v>
                </c:pt>
                <c:pt idx="3">
                  <c:v>702.45791419999716</c:v>
                </c:pt>
                <c:pt idx="4">
                  <c:v>716.5734996000017</c:v>
                </c:pt>
                <c:pt idx="5">
                  <c:v>741.0460918999978</c:v>
                </c:pt>
                <c:pt idx="6">
                  <c:v>812.03529989999743</c:v>
                </c:pt>
                <c:pt idx="7">
                  <c:v>838.9739204</c:v>
                </c:pt>
                <c:pt idx="8">
                  <c:v>903.12738899999999</c:v>
                </c:pt>
                <c:pt idx="9">
                  <c:v>891.41413839999996</c:v>
                </c:pt>
                <c:pt idx="10">
                  <c:v>878.41951659999938</c:v>
                </c:pt>
                <c:pt idx="11">
                  <c:v>773.40283469999997</c:v>
                </c:pt>
                <c:pt idx="12">
                  <c:v>785.46926349999717</c:v>
                </c:pt>
                <c:pt idx="13">
                  <c:v>821.56662369999731</c:v>
                </c:pt>
                <c:pt idx="14">
                  <c:v>881.96655249999742</c:v>
                </c:pt>
                <c:pt idx="15">
                  <c:v>943.73734109999998</c:v>
                </c:pt>
                <c:pt idx="16">
                  <c:v>981.10438720000195</c:v>
                </c:pt>
                <c:pt idx="17">
                  <c:v>946.08946379999998</c:v>
                </c:pt>
                <c:pt idx="18">
                  <c:v>898.62725649999754</c:v>
                </c:pt>
                <c:pt idx="19">
                  <c:v>949.84149799999807</c:v>
                </c:pt>
                <c:pt idx="20">
                  <c:v>998.64141139999947</c:v>
                </c:pt>
                <c:pt idx="21">
                  <c:v>1019.254961</c:v>
                </c:pt>
                <c:pt idx="22">
                  <c:v>1033.6356890000011</c:v>
                </c:pt>
                <c:pt idx="23">
                  <c:v>1093.8424359999958</c:v>
                </c:pt>
                <c:pt idx="24">
                  <c:v>1084.3082730000001</c:v>
                </c:pt>
                <c:pt idx="25">
                  <c:v>1128.1919219999968</c:v>
                </c:pt>
                <c:pt idx="26">
                  <c:v>1111.754876</c:v>
                </c:pt>
                <c:pt idx="27">
                  <c:v>1156.4725740000001</c:v>
                </c:pt>
                <c:pt idx="28">
                  <c:v>1260.5500070000001</c:v>
                </c:pt>
                <c:pt idx="29">
                  <c:v>1350.4042730000001</c:v>
                </c:pt>
                <c:pt idx="30">
                  <c:v>1385.5545549999999</c:v>
                </c:pt>
                <c:pt idx="31">
                  <c:v>1465.6064610000001</c:v>
                </c:pt>
                <c:pt idx="32">
                  <c:v>1558.20299</c:v>
                </c:pt>
                <c:pt idx="33">
                  <c:v>1623.841911</c:v>
                </c:pt>
                <c:pt idx="34">
                  <c:v>1766.1410979999998</c:v>
                </c:pt>
                <c:pt idx="35">
                  <c:v>1792.0447959999999</c:v>
                </c:pt>
                <c:pt idx="36">
                  <c:v>1890.1184389999955</c:v>
                </c:pt>
                <c:pt idx="37">
                  <c:v>2087.052494</c:v>
                </c:pt>
                <c:pt idx="38">
                  <c:v>2141.5519620000064</c:v>
                </c:pt>
                <c:pt idx="39">
                  <c:v>2147.9635870000002</c:v>
                </c:pt>
                <c:pt idx="40">
                  <c:v>2251.9498960000001</c:v>
                </c:pt>
                <c:pt idx="41">
                  <c:v>2441.1913420000069</c:v>
                </c:pt>
                <c:pt idx="42">
                  <c:v>2726.6063819999931</c:v>
                </c:pt>
                <c:pt idx="43">
                  <c:v>3017.0750280000002</c:v>
                </c:pt>
                <c:pt idx="44">
                  <c:v>3320.1523310000002</c:v>
                </c:pt>
                <c:pt idx="45">
                  <c:v>3570.9007370000022</c:v>
                </c:pt>
                <c:pt idx="46">
                  <c:v>3891.1050719999998</c:v>
                </c:pt>
                <c:pt idx="47">
                  <c:v>4167.2747499999996</c:v>
                </c:pt>
                <c:pt idx="48">
                  <c:v>4436.0830050000004</c:v>
                </c:pt>
                <c:pt idx="49">
                  <c:v>4712.1983320000008</c:v>
                </c:pt>
                <c:pt idx="50">
                  <c:v>5057.9801600000001</c:v>
                </c:pt>
                <c:pt idx="51">
                  <c:v>5390.7146480000001</c:v>
                </c:pt>
                <c:pt idx="52">
                  <c:v>5764.4803989999873</c:v>
                </c:pt>
                <c:pt idx="53">
                  <c:v>6184.7081390000003</c:v>
                </c:pt>
                <c:pt idx="54">
                  <c:v>6675.1003070000006</c:v>
                </c:pt>
                <c:pt idx="55">
                  <c:v>7258.6358290000044</c:v>
                </c:pt>
                <c:pt idx="56">
                  <c:v>7962.8877359999997</c:v>
                </c:pt>
                <c:pt idx="57">
                  <c:v>8763.769834999981</c:v>
                </c:pt>
              </c:numCache>
            </c:numRef>
          </c:val>
          <c:smooth val="0"/>
          <c:extLst>
            <c:ext xmlns:c16="http://schemas.microsoft.com/office/drawing/2014/chart" uri="{C3380CC4-5D6E-409C-BE32-E72D297353CC}">
              <c16:uniqueId val="{00000003-40F4-4BF1-9526-4DFFB7ADE05A}"/>
            </c:ext>
          </c:extLst>
        </c:ser>
        <c:ser>
          <c:idx val="5"/>
          <c:order val="4"/>
          <c:tx>
            <c:strRef>
              <c:f>'LTG-1'!$G$1</c:f>
              <c:strCache>
                <c:ptCount val="1"/>
                <c:pt idx="0">
                  <c:v>India</c:v>
                </c:pt>
              </c:strCache>
            </c:strRef>
          </c:tx>
          <c:marker>
            <c:symbol val="none"/>
          </c:marker>
          <c:cat>
            <c:numRef>
              <c:f>'LTG-1'!$B$2:$B$59</c:f>
              <c:numCache>
                <c:formatCode>General</c:formatCode>
                <c:ptCount val="58"/>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numCache>
            </c:numRef>
          </c:cat>
          <c:val>
            <c:numRef>
              <c:f>'LTG-1'!$G$2:$G$59</c:f>
              <c:numCache>
                <c:formatCode>General</c:formatCode>
                <c:ptCount val="58"/>
                <c:pt idx="0">
                  <c:v>985.44334930000002</c:v>
                </c:pt>
                <c:pt idx="1">
                  <c:v>982.33104579999781</c:v>
                </c:pt>
                <c:pt idx="2">
                  <c:v>1028.81826</c:v>
                </c:pt>
                <c:pt idx="3">
                  <c:v>1067.5484309999965</c:v>
                </c:pt>
                <c:pt idx="4">
                  <c:v>1083.9579150000011</c:v>
                </c:pt>
                <c:pt idx="5">
                  <c:v>1085.182791</c:v>
                </c:pt>
                <c:pt idx="6">
                  <c:v>1088.4058210000035</c:v>
                </c:pt>
                <c:pt idx="7">
                  <c:v>1082.44003</c:v>
                </c:pt>
                <c:pt idx="8">
                  <c:v>1141.2302139999999</c:v>
                </c:pt>
                <c:pt idx="9">
                  <c:v>1145.716306</c:v>
                </c:pt>
                <c:pt idx="10">
                  <c:v>1195.165004</c:v>
                </c:pt>
                <c:pt idx="11">
                  <c:v>1222.1943229999931</c:v>
                </c:pt>
                <c:pt idx="12">
                  <c:v>1248.3944919999956</c:v>
                </c:pt>
                <c:pt idx="13">
                  <c:v>1321.733258</c:v>
                </c:pt>
                <c:pt idx="14">
                  <c:v>1383.4484110000001</c:v>
                </c:pt>
                <c:pt idx="15">
                  <c:v>1336.7199989999999</c:v>
                </c:pt>
                <c:pt idx="16">
                  <c:v>1300.5151740000001</c:v>
                </c:pt>
                <c:pt idx="17">
                  <c:v>1371.059818</c:v>
                </c:pt>
                <c:pt idx="18">
                  <c:v>1418.8603499999963</c:v>
                </c:pt>
                <c:pt idx="19">
                  <c:v>1541.0168150000011</c:v>
                </c:pt>
                <c:pt idx="20">
                  <c:v>1537.4484640000001</c:v>
                </c:pt>
                <c:pt idx="21">
                  <c:v>1560.3960039999999</c:v>
                </c:pt>
                <c:pt idx="22">
                  <c:v>1527.525449</c:v>
                </c:pt>
                <c:pt idx="23">
                  <c:v>1534.9062260000001</c:v>
                </c:pt>
                <c:pt idx="24">
                  <c:v>1510.2345499999999</c:v>
                </c:pt>
                <c:pt idx="25">
                  <c:v>1590.4470990000011</c:v>
                </c:pt>
                <c:pt idx="26">
                  <c:v>1640.3332679999999</c:v>
                </c:pt>
                <c:pt idx="27">
                  <c:v>1673.0397670000011</c:v>
                </c:pt>
                <c:pt idx="28">
                  <c:v>1769.9662800000001</c:v>
                </c:pt>
                <c:pt idx="29">
                  <c:v>1710.590909</c:v>
                </c:pt>
                <c:pt idx="30">
                  <c:v>1764.8973079999998</c:v>
                </c:pt>
                <c:pt idx="31">
                  <c:v>1825.670627</c:v>
                </c:pt>
                <c:pt idx="32">
                  <c:v>1860.9869860000001</c:v>
                </c:pt>
                <c:pt idx="33">
                  <c:v>1885.127495</c:v>
                </c:pt>
                <c:pt idx="34">
                  <c:v>1969.5263749999999</c:v>
                </c:pt>
                <c:pt idx="35">
                  <c:v>2047.149703</c:v>
                </c:pt>
                <c:pt idx="36">
                  <c:v>2097.8359930000074</c:v>
                </c:pt>
                <c:pt idx="37">
                  <c:v>2184.203548</c:v>
                </c:pt>
                <c:pt idx="38">
                  <c:v>2298.5287899999926</c:v>
                </c:pt>
                <c:pt idx="39">
                  <c:v>2367.739223</c:v>
                </c:pt>
                <c:pt idx="40">
                  <c:v>2447.8737650000012</c:v>
                </c:pt>
                <c:pt idx="41">
                  <c:v>2399.102351</c:v>
                </c:pt>
                <c:pt idx="42">
                  <c:v>2433.7737809999999</c:v>
                </c:pt>
                <c:pt idx="43">
                  <c:v>2457.5750640000001</c:v>
                </c:pt>
                <c:pt idx="44">
                  <c:v>2517.2781209999998</c:v>
                </c:pt>
                <c:pt idx="45">
                  <c:v>2677.1359659999998</c:v>
                </c:pt>
                <c:pt idx="46">
                  <c:v>2758.8159940000069</c:v>
                </c:pt>
                <c:pt idx="47">
                  <c:v>2816.0175220000069</c:v>
                </c:pt>
                <c:pt idx="48">
                  <c:v>2935.1161510000002</c:v>
                </c:pt>
                <c:pt idx="49">
                  <c:v>3212.8459200000002</c:v>
                </c:pt>
                <c:pt idx="50">
                  <c:v>3234.1394649999997</c:v>
                </c:pt>
                <c:pt idx="51">
                  <c:v>3319.1514780000002</c:v>
                </c:pt>
                <c:pt idx="52">
                  <c:v>3391.1013809999999</c:v>
                </c:pt>
                <c:pt idx="53">
                  <c:v>3477.2787209999997</c:v>
                </c:pt>
                <c:pt idx="54">
                  <c:v>3761.6819479999999</c:v>
                </c:pt>
                <c:pt idx="55">
                  <c:v>4016.586194</c:v>
                </c:pt>
                <c:pt idx="56">
                  <c:v>4264.0935820000004</c:v>
                </c:pt>
                <c:pt idx="57">
                  <c:v>4550.3707079999995</c:v>
                </c:pt>
              </c:numCache>
            </c:numRef>
          </c:val>
          <c:smooth val="0"/>
          <c:extLst>
            <c:ext xmlns:c16="http://schemas.microsoft.com/office/drawing/2014/chart" uri="{C3380CC4-5D6E-409C-BE32-E72D297353CC}">
              <c16:uniqueId val="{00000004-40F4-4BF1-9526-4DFFB7ADE05A}"/>
            </c:ext>
          </c:extLst>
        </c:ser>
        <c:dLbls>
          <c:showLegendKey val="0"/>
          <c:showVal val="0"/>
          <c:showCatName val="0"/>
          <c:showSerName val="0"/>
          <c:showPercent val="0"/>
          <c:showBubbleSize val="0"/>
        </c:dLbls>
        <c:smooth val="0"/>
        <c:axId val="277932288"/>
        <c:axId val="311943168"/>
      </c:lineChart>
      <c:catAx>
        <c:axId val="277932288"/>
        <c:scaling>
          <c:orientation val="minMax"/>
        </c:scaling>
        <c:delete val="0"/>
        <c:axPos val="b"/>
        <c:numFmt formatCode="General" sourceLinked="1"/>
        <c:majorTickMark val="in"/>
        <c:minorTickMark val="none"/>
        <c:tickLblPos val="nextTo"/>
        <c:crossAx val="311943168"/>
        <c:crosses val="autoZero"/>
        <c:auto val="1"/>
        <c:lblAlgn val="ctr"/>
        <c:lblOffset val="100"/>
        <c:tickLblSkip val="5"/>
        <c:noMultiLvlLbl val="0"/>
      </c:catAx>
      <c:valAx>
        <c:axId val="311943168"/>
        <c:scaling>
          <c:logBase val="10"/>
          <c:orientation val="minMax"/>
          <c:max val="50000"/>
          <c:min val="500"/>
        </c:scaling>
        <c:delete val="0"/>
        <c:axPos val="l"/>
        <c:majorGridlines/>
        <c:numFmt formatCode="General" sourceLinked="1"/>
        <c:majorTickMark val="out"/>
        <c:minorTickMark val="none"/>
        <c:tickLblPos val="nextTo"/>
        <c:txPr>
          <a:bodyPr/>
          <a:lstStyle/>
          <a:p>
            <a:pPr>
              <a:defRPr sz="1000" baseline="0">
                <a:latin typeface="+mn-lt"/>
              </a:defRPr>
            </a:pPr>
            <a:endParaRPr lang="en-US"/>
          </a:p>
        </c:txPr>
        <c:crossAx val="277932288"/>
        <c:crosses val="autoZero"/>
        <c:crossBetween val="midCat"/>
      </c:valAx>
    </c:plotArea>
    <c:legend>
      <c:legendPos val="r"/>
      <c:layout>
        <c:manualLayout>
          <c:xMode val="edge"/>
          <c:yMode val="edge"/>
          <c:x val="0.80646864686468644"/>
          <c:y val="0.66146951028790002"/>
          <c:w val="8.7920792079208068E-2"/>
          <c:h val="0.19519552445840638"/>
        </c:manualLayout>
      </c:layout>
      <c:overlay val="0"/>
    </c:legend>
    <c:plotVisOnly val="1"/>
    <c:dispBlanksAs val="gap"/>
    <c:showDLblsOverMax val="0"/>
  </c:chart>
  <c:spPr>
    <a:ln>
      <a:solidFill>
        <a:srgbClr val="FF0000"/>
      </a:solidFill>
    </a:ln>
  </c:sp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D10482-5CB4-497F-B86F-B5DC36203F62}"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A767975F-41D6-4D05-B9F3-5C92FD90489E}">
      <dgm:prSet phldrT="[Text]"/>
      <dgm:spPr/>
      <dgm:t>
        <a:bodyPr/>
        <a:lstStyle/>
        <a:p>
          <a:r>
            <a:rPr lang="en-US" dirty="0">
              <a:latin typeface="Calibri" pitchFamily="34" charset="0"/>
            </a:rPr>
            <a:t>Fed buys </a:t>
          </a:r>
          <a:r>
            <a:rPr lang="en-US" b="1" dirty="0">
              <a:latin typeface="Calibri" pitchFamily="34" charset="0"/>
            </a:rPr>
            <a:t>T-bills</a:t>
          </a:r>
          <a:r>
            <a:rPr lang="en-US" dirty="0">
              <a:latin typeface="Calibri" pitchFamily="34" charset="0"/>
            </a:rPr>
            <a:t> from banks</a:t>
          </a:r>
          <a:endParaRPr lang="en-US" dirty="0"/>
        </a:p>
      </dgm:t>
    </dgm:pt>
    <dgm:pt modelId="{91178EC3-C68E-4599-AAB5-B3760A1FC0C6}" type="parTrans" cxnId="{D443377A-95D4-47B5-A72B-6A18A56F418D}">
      <dgm:prSet/>
      <dgm:spPr/>
      <dgm:t>
        <a:bodyPr/>
        <a:lstStyle/>
        <a:p>
          <a:endParaRPr lang="en-US"/>
        </a:p>
      </dgm:t>
    </dgm:pt>
    <dgm:pt modelId="{BB4A6698-68C9-4099-8CBD-4FAF7F365F90}" type="sibTrans" cxnId="{D443377A-95D4-47B5-A72B-6A18A56F418D}">
      <dgm:prSet/>
      <dgm:spPr/>
      <dgm:t>
        <a:bodyPr/>
        <a:lstStyle/>
        <a:p>
          <a:endParaRPr lang="en-US"/>
        </a:p>
      </dgm:t>
    </dgm:pt>
    <dgm:pt modelId="{B263FC97-1FCF-4863-86B7-93C64F973D43}">
      <dgm:prSet/>
      <dgm:spPr/>
      <dgm:t>
        <a:bodyPr/>
        <a:lstStyle/>
        <a:p>
          <a:r>
            <a:rPr lang="en-US" dirty="0">
              <a:latin typeface="Calibri" pitchFamily="34" charset="0"/>
            </a:rPr>
            <a:t>Fed pays for the T-bills by writing a </a:t>
          </a:r>
          <a:r>
            <a:rPr lang="en-US" dirty="0" err="1">
              <a:latin typeface="Calibri" pitchFamily="34" charset="0"/>
            </a:rPr>
            <a:t>cheque</a:t>
          </a:r>
          <a:r>
            <a:rPr lang="en-US" dirty="0">
              <a:latin typeface="Calibri" pitchFamily="34" charset="0"/>
            </a:rPr>
            <a:t>: </a:t>
          </a:r>
        </a:p>
        <a:p>
          <a:r>
            <a:rPr lang="en-US" b="1" dirty="0">
              <a:latin typeface="Calibri" pitchFamily="34" charset="0"/>
            </a:rPr>
            <a:t>injecting liquidity</a:t>
          </a:r>
        </a:p>
      </dgm:t>
    </dgm:pt>
    <dgm:pt modelId="{B3D28168-6ED9-4B36-B752-00B8EB8BFB22}" type="parTrans" cxnId="{F454C256-ABB1-4BFD-B91E-F635B76A5E38}">
      <dgm:prSet/>
      <dgm:spPr/>
      <dgm:t>
        <a:bodyPr/>
        <a:lstStyle/>
        <a:p>
          <a:endParaRPr lang="en-US"/>
        </a:p>
      </dgm:t>
    </dgm:pt>
    <dgm:pt modelId="{11D79427-48A4-43A7-B3B1-476186DC4DA6}" type="sibTrans" cxnId="{F454C256-ABB1-4BFD-B91E-F635B76A5E38}">
      <dgm:prSet/>
      <dgm:spPr/>
      <dgm:t>
        <a:bodyPr/>
        <a:lstStyle/>
        <a:p>
          <a:endParaRPr lang="en-US"/>
        </a:p>
      </dgm:t>
    </dgm:pt>
    <dgm:pt modelId="{D3534AB9-1B75-497D-8E33-E31B58771600}">
      <dgm:prSet/>
      <dgm:spPr/>
      <dgm:t>
        <a:bodyPr/>
        <a:lstStyle/>
        <a:p>
          <a:r>
            <a:rPr lang="en-US" b="1" dirty="0">
              <a:latin typeface="Calibri" pitchFamily="34" charset="0"/>
            </a:rPr>
            <a:t>Banks now have more cash</a:t>
          </a:r>
          <a:r>
            <a:rPr lang="en-US" dirty="0">
              <a:latin typeface="Calibri" pitchFamily="34" charset="0"/>
            </a:rPr>
            <a:t> than they want to hold</a:t>
          </a:r>
        </a:p>
      </dgm:t>
    </dgm:pt>
    <dgm:pt modelId="{D6F46663-8C83-4957-8300-CF5A4AE01063}" type="parTrans" cxnId="{B081BDD0-0F55-4459-B895-F8AA87703683}">
      <dgm:prSet/>
      <dgm:spPr/>
      <dgm:t>
        <a:bodyPr/>
        <a:lstStyle/>
        <a:p>
          <a:endParaRPr lang="en-US"/>
        </a:p>
      </dgm:t>
    </dgm:pt>
    <dgm:pt modelId="{5B4DA850-69AC-468E-8013-90F30EA1C1C6}" type="sibTrans" cxnId="{B081BDD0-0F55-4459-B895-F8AA87703683}">
      <dgm:prSet/>
      <dgm:spPr/>
      <dgm:t>
        <a:bodyPr/>
        <a:lstStyle/>
        <a:p>
          <a:endParaRPr lang="en-US"/>
        </a:p>
      </dgm:t>
    </dgm:pt>
    <dgm:pt modelId="{1FC88251-359D-483F-9EF5-F41799536423}">
      <dgm:prSet/>
      <dgm:spPr/>
      <dgm:t>
        <a:bodyPr/>
        <a:lstStyle/>
        <a:p>
          <a:r>
            <a:rPr lang="en-US" dirty="0">
              <a:latin typeface="Calibri" pitchFamily="34" charset="0"/>
            </a:rPr>
            <a:t>Banks that want to borrow from other banks can do so at </a:t>
          </a:r>
          <a:r>
            <a:rPr lang="en-US" b="1" dirty="0">
              <a:latin typeface="Calibri" pitchFamily="34" charset="0"/>
            </a:rPr>
            <a:t>a lower fed funds rate </a:t>
          </a:r>
        </a:p>
        <a:p>
          <a:r>
            <a:rPr lang="en-US" b="1" i="1" dirty="0">
              <a:latin typeface="Calibri" pitchFamily="34" charset="0"/>
            </a:rPr>
            <a:t>money is cheap</a:t>
          </a:r>
        </a:p>
      </dgm:t>
    </dgm:pt>
    <dgm:pt modelId="{E87C7295-A1F9-4A9D-997F-0FA42CFA3F34}" type="parTrans" cxnId="{251F9625-DD0B-40D6-B285-08E21932E14A}">
      <dgm:prSet/>
      <dgm:spPr/>
      <dgm:t>
        <a:bodyPr/>
        <a:lstStyle/>
        <a:p>
          <a:endParaRPr lang="en-US"/>
        </a:p>
      </dgm:t>
    </dgm:pt>
    <dgm:pt modelId="{0928EC25-BB01-413B-A178-2E72DA140DDD}" type="sibTrans" cxnId="{251F9625-DD0B-40D6-B285-08E21932E14A}">
      <dgm:prSet/>
      <dgm:spPr/>
      <dgm:t>
        <a:bodyPr/>
        <a:lstStyle/>
        <a:p>
          <a:endParaRPr lang="en-US"/>
        </a:p>
      </dgm:t>
    </dgm:pt>
    <dgm:pt modelId="{DC6ABA20-2AE2-4520-8F63-6BEB13571B0D}">
      <dgm:prSet/>
      <dgm:spPr/>
      <dgm:t>
        <a:bodyPr/>
        <a:lstStyle/>
        <a:p>
          <a:r>
            <a:rPr lang="en-US" dirty="0">
              <a:latin typeface="Calibri" pitchFamily="34" charset="0"/>
            </a:rPr>
            <a:t>Fed injects liquidity until </a:t>
          </a:r>
          <a:r>
            <a:rPr lang="en-US" b="1" dirty="0">
              <a:latin typeface="Calibri" pitchFamily="34" charset="0"/>
            </a:rPr>
            <a:t>fed funds rate</a:t>
          </a:r>
          <a:r>
            <a:rPr lang="en-US" dirty="0">
              <a:latin typeface="Calibri" pitchFamily="34" charset="0"/>
            </a:rPr>
            <a:t> has fallen to the Fed’s set “</a:t>
          </a:r>
          <a:r>
            <a:rPr lang="en-US" b="1" dirty="0">
              <a:latin typeface="Calibri" pitchFamily="34" charset="0"/>
            </a:rPr>
            <a:t>target</a:t>
          </a:r>
          <a:r>
            <a:rPr lang="en-US" dirty="0">
              <a:latin typeface="Calibri" pitchFamily="34" charset="0"/>
            </a:rPr>
            <a:t>”</a:t>
          </a:r>
        </a:p>
      </dgm:t>
    </dgm:pt>
    <dgm:pt modelId="{A5F491AC-5CB0-422F-BD3B-1F9189354E7B}" type="parTrans" cxnId="{E3943B5C-713B-4ECE-B761-AB0908B34361}">
      <dgm:prSet/>
      <dgm:spPr/>
      <dgm:t>
        <a:bodyPr/>
        <a:lstStyle/>
        <a:p>
          <a:endParaRPr lang="en-US"/>
        </a:p>
      </dgm:t>
    </dgm:pt>
    <dgm:pt modelId="{7A6CDA49-ED62-4084-AF5B-F86D1A7E544C}" type="sibTrans" cxnId="{E3943B5C-713B-4ECE-B761-AB0908B34361}">
      <dgm:prSet/>
      <dgm:spPr/>
      <dgm:t>
        <a:bodyPr/>
        <a:lstStyle/>
        <a:p>
          <a:endParaRPr lang="en-US"/>
        </a:p>
      </dgm:t>
    </dgm:pt>
    <dgm:pt modelId="{03A3510C-648A-4017-9D6B-3090EA0B203A}" type="pres">
      <dgm:prSet presAssocID="{13D10482-5CB4-497F-B86F-B5DC36203F62}" presName="arrowDiagram" presStyleCnt="0">
        <dgm:presLayoutVars>
          <dgm:chMax val="5"/>
          <dgm:dir/>
          <dgm:resizeHandles val="exact"/>
        </dgm:presLayoutVars>
      </dgm:prSet>
      <dgm:spPr/>
    </dgm:pt>
    <dgm:pt modelId="{2B84C692-A847-444A-8B89-3B417E744B88}" type="pres">
      <dgm:prSet presAssocID="{13D10482-5CB4-497F-B86F-B5DC36203F62}" presName="arrow" presStyleLbl="bgShp" presStyleIdx="0" presStyleCnt="1"/>
      <dgm:spPr/>
    </dgm:pt>
    <dgm:pt modelId="{015EF76E-CBF8-4D77-96CF-F1A1D2551106}" type="pres">
      <dgm:prSet presAssocID="{13D10482-5CB4-497F-B86F-B5DC36203F62}" presName="arrowDiagram5" presStyleCnt="0"/>
      <dgm:spPr/>
    </dgm:pt>
    <dgm:pt modelId="{20B46DEA-DE41-43B8-9A34-24A246037253}" type="pres">
      <dgm:prSet presAssocID="{A767975F-41D6-4D05-B9F3-5C92FD90489E}" presName="bullet5a" presStyleLbl="node1" presStyleIdx="0" presStyleCnt="5"/>
      <dgm:spPr/>
    </dgm:pt>
    <dgm:pt modelId="{03840C9F-0CAA-42B3-AB69-BAC8D15049A1}" type="pres">
      <dgm:prSet presAssocID="{A767975F-41D6-4D05-B9F3-5C92FD90489E}" presName="textBox5a" presStyleLbl="revTx" presStyleIdx="0" presStyleCnt="5">
        <dgm:presLayoutVars>
          <dgm:bulletEnabled val="1"/>
        </dgm:presLayoutVars>
      </dgm:prSet>
      <dgm:spPr/>
    </dgm:pt>
    <dgm:pt modelId="{CE090EB3-CCCB-41E1-BF12-B1CADCB839CD}" type="pres">
      <dgm:prSet presAssocID="{B263FC97-1FCF-4863-86B7-93C64F973D43}" presName="bullet5b" presStyleLbl="node1" presStyleIdx="1" presStyleCnt="5"/>
      <dgm:spPr/>
    </dgm:pt>
    <dgm:pt modelId="{D85CCF23-1565-4100-B8E1-B8AB3B8E08CC}" type="pres">
      <dgm:prSet presAssocID="{B263FC97-1FCF-4863-86B7-93C64F973D43}" presName="textBox5b" presStyleLbl="revTx" presStyleIdx="1" presStyleCnt="5">
        <dgm:presLayoutVars>
          <dgm:bulletEnabled val="1"/>
        </dgm:presLayoutVars>
      </dgm:prSet>
      <dgm:spPr/>
    </dgm:pt>
    <dgm:pt modelId="{2F4981BA-7C89-40FC-A97A-8247BB9F7A33}" type="pres">
      <dgm:prSet presAssocID="{D3534AB9-1B75-497D-8E33-E31B58771600}" presName="bullet5c" presStyleLbl="node1" presStyleIdx="2" presStyleCnt="5"/>
      <dgm:spPr/>
    </dgm:pt>
    <dgm:pt modelId="{C11BEBC5-43A3-43B5-A5F7-F0461458931E}" type="pres">
      <dgm:prSet presAssocID="{D3534AB9-1B75-497D-8E33-E31B58771600}" presName="textBox5c" presStyleLbl="revTx" presStyleIdx="2" presStyleCnt="5">
        <dgm:presLayoutVars>
          <dgm:bulletEnabled val="1"/>
        </dgm:presLayoutVars>
      </dgm:prSet>
      <dgm:spPr/>
    </dgm:pt>
    <dgm:pt modelId="{A0A52009-87A7-431D-95BC-430FE973521E}" type="pres">
      <dgm:prSet presAssocID="{1FC88251-359D-483F-9EF5-F41799536423}" presName="bullet5d" presStyleLbl="node1" presStyleIdx="3" presStyleCnt="5"/>
      <dgm:spPr/>
    </dgm:pt>
    <dgm:pt modelId="{06EFA9D3-F143-4D42-B762-E3FC1590ABE3}" type="pres">
      <dgm:prSet presAssocID="{1FC88251-359D-483F-9EF5-F41799536423}" presName="textBox5d" presStyleLbl="revTx" presStyleIdx="3" presStyleCnt="5">
        <dgm:presLayoutVars>
          <dgm:bulletEnabled val="1"/>
        </dgm:presLayoutVars>
      </dgm:prSet>
      <dgm:spPr/>
    </dgm:pt>
    <dgm:pt modelId="{30B5FCC5-3D35-4676-AE93-11F929A4A6A1}" type="pres">
      <dgm:prSet presAssocID="{DC6ABA20-2AE2-4520-8F63-6BEB13571B0D}" presName="bullet5e" presStyleLbl="node1" presStyleIdx="4" presStyleCnt="5"/>
      <dgm:spPr/>
    </dgm:pt>
    <dgm:pt modelId="{9D709CC4-F968-430A-9483-F70351BEB38B}" type="pres">
      <dgm:prSet presAssocID="{DC6ABA20-2AE2-4520-8F63-6BEB13571B0D}" presName="textBox5e" presStyleLbl="revTx" presStyleIdx="4" presStyleCnt="5">
        <dgm:presLayoutVars>
          <dgm:bulletEnabled val="1"/>
        </dgm:presLayoutVars>
      </dgm:prSet>
      <dgm:spPr/>
    </dgm:pt>
  </dgm:ptLst>
  <dgm:cxnLst>
    <dgm:cxn modelId="{D443377A-95D4-47B5-A72B-6A18A56F418D}" srcId="{13D10482-5CB4-497F-B86F-B5DC36203F62}" destId="{A767975F-41D6-4D05-B9F3-5C92FD90489E}" srcOrd="0" destOrd="0" parTransId="{91178EC3-C68E-4599-AAB5-B3760A1FC0C6}" sibTransId="{BB4A6698-68C9-4099-8CBD-4FAF7F365F90}"/>
    <dgm:cxn modelId="{9AA7828C-A883-47BE-BEE5-A65F3CBB81A4}" type="presOf" srcId="{D3534AB9-1B75-497D-8E33-E31B58771600}" destId="{C11BEBC5-43A3-43B5-A5F7-F0461458931E}" srcOrd="0" destOrd="0" presId="urn:microsoft.com/office/officeart/2005/8/layout/arrow2"/>
    <dgm:cxn modelId="{90D14347-2C86-4BBB-99CD-164914441115}" type="presOf" srcId="{13D10482-5CB4-497F-B86F-B5DC36203F62}" destId="{03A3510C-648A-4017-9D6B-3090EA0B203A}" srcOrd="0" destOrd="0" presId="urn:microsoft.com/office/officeart/2005/8/layout/arrow2"/>
    <dgm:cxn modelId="{B081BDD0-0F55-4459-B895-F8AA87703683}" srcId="{13D10482-5CB4-497F-B86F-B5DC36203F62}" destId="{D3534AB9-1B75-497D-8E33-E31B58771600}" srcOrd="2" destOrd="0" parTransId="{D6F46663-8C83-4957-8300-CF5A4AE01063}" sibTransId="{5B4DA850-69AC-468E-8013-90F30EA1C1C6}"/>
    <dgm:cxn modelId="{AC05109C-9421-4E4D-B3D5-F78595B086C7}" type="presOf" srcId="{DC6ABA20-2AE2-4520-8F63-6BEB13571B0D}" destId="{9D709CC4-F968-430A-9483-F70351BEB38B}" srcOrd="0" destOrd="0" presId="urn:microsoft.com/office/officeart/2005/8/layout/arrow2"/>
    <dgm:cxn modelId="{4B0DCFCC-9A53-44CA-B44C-6347F74269DD}" type="presOf" srcId="{1FC88251-359D-483F-9EF5-F41799536423}" destId="{06EFA9D3-F143-4D42-B762-E3FC1590ABE3}" srcOrd="0" destOrd="0" presId="urn:microsoft.com/office/officeart/2005/8/layout/arrow2"/>
    <dgm:cxn modelId="{F454C256-ABB1-4BFD-B91E-F635B76A5E38}" srcId="{13D10482-5CB4-497F-B86F-B5DC36203F62}" destId="{B263FC97-1FCF-4863-86B7-93C64F973D43}" srcOrd="1" destOrd="0" parTransId="{B3D28168-6ED9-4B36-B752-00B8EB8BFB22}" sibTransId="{11D79427-48A4-43A7-B3B1-476186DC4DA6}"/>
    <dgm:cxn modelId="{7EB55CBF-AEE9-4391-9A89-B2097A25C7BC}" type="presOf" srcId="{B263FC97-1FCF-4863-86B7-93C64F973D43}" destId="{D85CCF23-1565-4100-B8E1-B8AB3B8E08CC}" srcOrd="0" destOrd="0" presId="urn:microsoft.com/office/officeart/2005/8/layout/arrow2"/>
    <dgm:cxn modelId="{1D543DAF-1F0A-49E5-95BF-1F0EFFFFBD7C}" type="presOf" srcId="{A767975F-41D6-4D05-B9F3-5C92FD90489E}" destId="{03840C9F-0CAA-42B3-AB69-BAC8D15049A1}" srcOrd="0" destOrd="0" presId="urn:microsoft.com/office/officeart/2005/8/layout/arrow2"/>
    <dgm:cxn modelId="{251F9625-DD0B-40D6-B285-08E21932E14A}" srcId="{13D10482-5CB4-497F-B86F-B5DC36203F62}" destId="{1FC88251-359D-483F-9EF5-F41799536423}" srcOrd="3" destOrd="0" parTransId="{E87C7295-A1F9-4A9D-997F-0FA42CFA3F34}" sibTransId="{0928EC25-BB01-413B-A178-2E72DA140DDD}"/>
    <dgm:cxn modelId="{E3943B5C-713B-4ECE-B761-AB0908B34361}" srcId="{13D10482-5CB4-497F-B86F-B5DC36203F62}" destId="{DC6ABA20-2AE2-4520-8F63-6BEB13571B0D}" srcOrd="4" destOrd="0" parTransId="{A5F491AC-5CB0-422F-BD3B-1F9189354E7B}" sibTransId="{7A6CDA49-ED62-4084-AF5B-F86D1A7E544C}"/>
    <dgm:cxn modelId="{B88B4EFE-F3D4-4299-BAE0-2B84E99A2FAB}" type="presParOf" srcId="{03A3510C-648A-4017-9D6B-3090EA0B203A}" destId="{2B84C692-A847-444A-8B89-3B417E744B88}" srcOrd="0" destOrd="0" presId="urn:microsoft.com/office/officeart/2005/8/layout/arrow2"/>
    <dgm:cxn modelId="{F2EB9A76-023F-4DAD-8834-25DCB8EEC51F}" type="presParOf" srcId="{03A3510C-648A-4017-9D6B-3090EA0B203A}" destId="{015EF76E-CBF8-4D77-96CF-F1A1D2551106}" srcOrd="1" destOrd="0" presId="urn:microsoft.com/office/officeart/2005/8/layout/arrow2"/>
    <dgm:cxn modelId="{C78BFC2F-952E-44B5-8901-25D594ED5BBB}" type="presParOf" srcId="{015EF76E-CBF8-4D77-96CF-F1A1D2551106}" destId="{20B46DEA-DE41-43B8-9A34-24A246037253}" srcOrd="0" destOrd="0" presId="urn:microsoft.com/office/officeart/2005/8/layout/arrow2"/>
    <dgm:cxn modelId="{A97BD434-08F3-4F8A-87F6-B86EB91D3BD6}" type="presParOf" srcId="{015EF76E-CBF8-4D77-96CF-F1A1D2551106}" destId="{03840C9F-0CAA-42B3-AB69-BAC8D15049A1}" srcOrd="1" destOrd="0" presId="urn:microsoft.com/office/officeart/2005/8/layout/arrow2"/>
    <dgm:cxn modelId="{0001930D-5860-48F5-9AA2-135119DEDB6C}" type="presParOf" srcId="{015EF76E-CBF8-4D77-96CF-F1A1D2551106}" destId="{CE090EB3-CCCB-41E1-BF12-B1CADCB839CD}" srcOrd="2" destOrd="0" presId="urn:microsoft.com/office/officeart/2005/8/layout/arrow2"/>
    <dgm:cxn modelId="{CE1F3914-FAD0-4E9C-A49D-DCE4CC8E1153}" type="presParOf" srcId="{015EF76E-CBF8-4D77-96CF-F1A1D2551106}" destId="{D85CCF23-1565-4100-B8E1-B8AB3B8E08CC}" srcOrd="3" destOrd="0" presId="urn:microsoft.com/office/officeart/2005/8/layout/arrow2"/>
    <dgm:cxn modelId="{76560F97-0DD5-4F62-A584-CB82E745E7D5}" type="presParOf" srcId="{015EF76E-CBF8-4D77-96CF-F1A1D2551106}" destId="{2F4981BA-7C89-40FC-A97A-8247BB9F7A33}" srcOrd="4" destOrd="0" presId="urn:microsoft.com/office/officeart/2005/8/layout/arrow2"/>
    <dgm:cxn modelId="{53FDE218-1DFF-4E46-ABE1-4CC48A129ED4}" type="presParOf" srcId="{015EF76E-CBF8-4D77-96CF-F1A1D2551106}" destId="{C11BEBC5-43A3-43B5-A5F7-F0461458931E}" srcOrd="5" destOrd="0" presId="urn:microsoft.com/office/officeart/2005/8/layout/arrow2"/>
    <dgm:cxn modelId="{64563603-778E-4F68-956C-703B6E2D2950}" type="presParOf" srcId="{015EF76E-CBF8-4D77-96CF-F1A1D2551106}" destId="{A0A52009-87A7-431D-95BC-430FE973521E}" srcOrd="6" destOrd="0" presId="urn:microsoft.com/office/officeart/2005/8/layout/arrow2"/>
    <dgm:cxn modelId="{048D75B5-A918-4763-93B3-8FE6A76F94B0}" type="presParOf" srcId="{015EF76E-CBF8-4D77-96CF-F1A1D2551106}" destId="{06EFA9D3-F143-4D42-B762-E3FC1590ABE3}" srcOrd="7" destOrd="0" presId="urn:microsoft.com/office/officeart/2005/8/layout/arrow2"/>
    <dgm:cxn modelId="{C91EA813-6D1D-4165-8AA4-64DBA4CFC370}" type="presParOf" srcId="{015EF76E-CBF8-4D77-96CF-F1A1D2551106}" destId="{30B5FCC5-3D35-4676-AE93-11F929A4A6A1}" srcOrd="8" destOrd="0" presId="urn:microsoft.com/office/officeart/2005/8/layout/arrow2"/>
    <dgm:cxn modelId="{35BFEB24-E891-4B73-918B-7EF450119C3A}" type="presParOf" srcId="{015EF76E-CBF8-4D77-96CF-F1A1D2551106}" destId="{9D709CC4-F968-430A-9483-F70351BEB38B}" srcOrd="9" destOrd="0" presId="urn:microsoft.com/office/officeart/2005/8/layout/arrow2"/>
  </dgm:cxnLst>
  <dgm:bg/>
  <dgm:whole>
    <a:ln>
      <a:solidFill>
        <a:schemeClr val="accent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D63CBB-5928-48B6-A755-FF6C6751013B}" type="doc">
      <dgm:prSet loTypeId="urn:microsoft.com/office/officeart/2005/8/layout/hList6" loCatId="list" qsTypeId="urn:microsoft.com/office/officeart/2005/8/quickstyle/simple4" qsCatId="simple" csTypeId="urn:microsoft.com/office/officeart/2005/8/colors/accent1_2" csCatId="accent1" phldr="1"/>
      <dgm:spPr/>
    </dgm:pt>
    <dgm:pt modelId="{D8C1D3ED-A2F6-4ED4-A9DE-D8D946671584}">
      <dgm:prSet phldrT="[Text]" custT="1">
        <dgm:style>
          <a:lnRef idx="2">
            <a:schemeClr val="accent6"/>
          </a:lnRef>
          <a:fillRef idx="1">
            <a:schemeClr val="lt1"/>
          </a:fillRef>
          <a:effectRef idx="0">
            <a:schemeClr val="accent6"/>
          </a:effectRef>
          <a:fontRef idx="minor">
            <a:schemeClr val="dk1"/>
          </a:fontRef>
        </dgm:style>
      </dgm:prSet>
      <dgm:spPr/>
      <dgm:t>
        <a:bodyPr/>
        <a:lstStyle/>
        <a:p>
          <a:r>
            <a:rPr lang="en-US" sz="1800" b="1" dirty="0">
              <a:latin typeface="Calibri" pitchFamily="34" charset="0"/>
            </a:rPr>
            <a:t>What is it?</a:t>
          </a:r>
        </a:p>
      </dgm:t>
    </dgm:pt>
    <dgm:pt modelId="{CA8F0901-662F-431E-9D76-271DE85ED501}" type="parTrans" cxnId="{5A8D52F5-209E-4D24-BA2B-91733E7D1A9E}">
      <dgm:prSet/>
      <dgm:spPr/>
      <dgm:t>
        <a:bodyPr/>
        <a:lstStyle/>
        <a:p>
          <a:endParaRPr lang="en-US"/>
        </a:p>
      </dgm:t>
    </dgm:pt>
    <dgm:pt modelId="{F599785D-9C2E-49E1-B38A-B60B109A0511}" type="sibTrans" cxnId="{5A8D52F5-209E-4D24-BA2B-91733E7D1A9E}">
      <dgm:prSet/>
      <dgm:spPr/>
      <dgm:t>
        <a:bodyPr/>
        <a:lstStyle/>
        <a:p>
          <a:endParaRPr lang="en-US"/>
        </a:p>
      </dgm:t>
    </dgm:pt>
    <dgm:pt modelId="{EBDC1DF6-0476-49D2-A44F-5F3BBA644A57}">
      <dgm:prSet phldrT="[Text]" custT="1">
        <dgm:style>
          <a:lnRef idx="2">
            <a:schemeClr val="accent6"/>
          </a:lnRef>
          <a:fillRef idx="1">
            <a:schemeClr val="lt1"/>
          </a:fillRef>
          <a:effectRef idx="0">
            <a:schemeClr val="accent6"/>
          </a:effectRef>
          <a:fontRef idx="minor">
            <a:schemeClr val="dk1"/>
          </a:fontRef>
        </dgm:style>
      </dgm:prSet>
      <dgm:spPr/>
      <dgm:t>
        <a:bodyPr/>
        <a:lstStyle/>
        <a:p>
          <a:r>
            <a:rPr lang="en-US" sz="1800" b="1" dirty="0">
              <a:latin typeface="Calibri" pitchFamily="34" charset="0"/>
            </a:rPr>
            <a:t>What causes it?</a:t>
          </a:r>
          <a:r>
            <a:rPr lang="en-US" sz="1800" dirty="0">
              <a:latin typeface="Calibri" pitchFamily="34" charset="0"/>
            </a:rPr>
            <a:t> </a:t>
          </a:r>
        </a:p>
      </dgm:t>
    </dgm:pt>
    <dgm:pt modelId="{D4108608-5ED5-4391-A0EF-9CE97D8B93BB}" type="parTrans" cxnId="{98F55410-66ED-49D3-9299-ECC57FFE2BE3}">
      <dgm:prSet/>
      <dgm:spPr/>
      <dgm:t>
        <a:bodyPr/>
        <a:lstStyle/>
        <a:p>
          <a:endParaRPr lang="en-US"/>
        </a:p>
      </dgm:t>
    </dgm:pt>
    <dgm:pt modelId="{B94688DA-29EA-4F98-A86A-0AA2521D32DB}" type="sibTrans" cxnId="{98F55410-66ED-49D3-9299-ECC57FFE2BE3}">
      <dgm:prSet/>
      <dgm:spPr/>
      <dgm:t>
        <a:bodyPr/>
        <a:lstStyle/>
        <a:p>
          <a:endParaRPr lang="en-US"/>
        </a:p>
      </dgm:t>
    </dgm:pt>
    <dgm:pt modelId="{A270DA39-9508-49D2-B865-88897922464C}">
      <dgm:prSet phldrT="[Text]" custT="1">
        <dgm:style>
          <a:lnRef idx="2">
            <a:schemeClr val="accent6"/>
          </a:lnRef>
          <a:fillRef idx="1">
            <a:schemeClr val="lt1"/>
          </a:fillRef>
          <a:effectRef idx="0">
            <a:schemeClr val="accent6"/>
          </a:effectRef>
          <a:fontRef idx="minor">
            <a:schemeClr val="dk1"/>
          </a:fontRef>
        </dgm:style>
      </dgm:prSet>
      <dgm:spPr/>
      <dgm:t>
        <a:bodyPr/>
        <a:lstStyle/>
        <a:p>
          <a:r>
            <a:rPr lang="en-US" sz="1800" b="1" dirty="0">
              <a:latin typeface="Calibri" pitchFamily="34" charset="0"/>
            </a:rPr>
            <a:t>Does that work?</a:t>
          </a:r>
          <a:r>
            <a:rPr lang="en-US" sz="1800" dirty="0">
              <a:latin typeface="Calibri" pitchFamily="34" charset="0"/>
            </a:rPr>
            <a:t> </a:t>
          </a:r>
        </a:p>
      </dgm:t>
    </dgm:pt>
    <dgm:pt modelId="{F05CB45D-20E3-4518-A915-48C2A2B2F08F}" type="parTrans" cxnId="{A1DD24A8-212C-4D9B-A3C4-24AC434BE52F}">
      <dgm:prSet/>
      <dgm:spPr/>
      <dgm:t>
        <a:bodyPr/>
        <a:lstStyle/>
        <a:p>
          <a:endParaRPr lang="en-US"/>
        </a:p>
      </dgm:t>
    </dgm:pt>
    <dgm:pt modelId="{C098FDF4-877F-45B7-8157-87A9166A3994}" type="sibTrans" cxnId="{A1DD24A8-212C-4D9B-A3C4-24AC434BE52F}">
      <dgm:prSet/>
      <dgm:spPr/>
      <dgm:t>
        <a:bodyPr/>
        <a:lstStyle/>
        <a:p>
          <a:endParaRPr lang="en-US"/>
        </a:p>
      </dgm:t>
    </dgm:pt>
    <dgm:pt modelId="{3BE98246-F197-495C-98AC-D78BDDF0E800}">
      <dgm:prSet phldrT="[Text]" custT="1">
        <dgm:style>
          <a:lnRef idx="2">
            <a:schemeClr val="accent6"/>
          </a:lnRef>
          <a:fillRef idx="1">
            <a:schemeClr val="lt1"/>
          </a:fillRef>
          <a:effectRef idx="0">
            <a:schemeClr val="accent6"/>
          </a:effectRef>
          <a:fontRef idx="minor">
            <a:schemeClr val="dk1"/>
          </a:fontRef>
        </dgm:style>
      </dgm:prSet>
      <dgm:spPr/>
      <dgm:t>
        <a:bodyPr/>
        <a:lstStyle/>
        <a:p>
          <a:r>
            <a:rPr lang="en-US" sz="1400" dirty="0">
              <a:latin typeface="Calibri" pitchFamily="34" charset="0"/>
              <a:sym typeface="Symbol" pitchFamily="18" charset="2"/>
            </a:rPr>
            <a:t> </a:t>
          </a:r>
          <a:r>
            <a:rPr lang="en-US" sz="1400" b="1" dirty="0">
              <a:latin typeface="Calibri" pitchFamily="34" charset="0"/>
              <a:sym typeface="Symbol" pitchFamily="18" charset="2"/>
            </a:rPr>
            <a:t></a:t>
          </a:r>
          <a:r>
            <a:rPr lang="en-US" sz="1400" dirty="0">
              <a:latin typeface="Calibri" pitchFamily="34" charset="0"/>
              <a:sym typeface="Symbol" pitchFamily="18" charset="2"/>
            </a:rPr>
            <a:t> </a:t>
          </a:r>
          <a:r>
            <a:rPr lang="en-US" sz="1400" dirty="0">
              <a:latin typeface="Calibri" pitchFamily="34" charset="0"/>
            </a:rPr>
            <a:t>50% per month</a:t>
          </a:r>
        </a:p>
      </dgm:t>
    </dgm:pt>
    <dgm:pt modelId="{0BF9A235-5BDD-4593-90EC-BECB18C428F7}" type="parTrans" cxnId="{FB63ECE2-8984-403C-8016-24EE618E5656}">
      <dgm:prSet/>
      <dgm:spPr/>
      <dgm:t>
        <a:bodyPr/>
        <a:lstStyle/>
        <a:p>
          <a:endParaRPr lang="en-US"/>
        </a:p>
      </dgm:t>
    </dgm:pt>
    <dgm:pt modelId="{CCD6CFFB-D860-4214-9720-D1F73337EEB8}" type="sibTrans" cxnId="{FB63ECE2-8984-403C-8016-24EE618E5656}">
      <dgm:prSet/>
      <dgm:spPr/>
      <dgm:t>
        <a:bodyPr/>
        <a:lstStyle/>
        <a:p>
          <a:endParaRPr lang="en-US"/>
        </a:p>
      </dgm:t>
    </dgm:pt>
    <dgm:pt modelId="{7670C8EC-11D7-421F-8B3B-DD37AF787623}">
      <dgm:prSet phldrT="[Text]" custT="1">
        <dgm:style>
          <a:lnRef idx="2">
            <a:schemeClr val="accent6"/>
          </a:lnRef>
          <a:fillRef idx="1">
            <a:schemeClr val="lt1"/>
          </a:fillRef>
          <a:effectRef idx="0">
            <a:schemeClr val="accent6"/>
          </a:effectRef>
          <a:fontRef idx="minor">
            <a:schemeClr val="dk1"/>
          </a:fontRef>
        </dgm:style>
      </dgm:prSet>
      <dgm:spPr/>
      <dgm:t>
        <a:bodyPr/>
        <a:lstStyle/>
        <a:p>
          <a:r>
            <a:rPr lang="en-US" sz="1400" dirty="0">
              <a:latin typeface="Calibri" pitchFamily="34" charset="0"/>
            </a:rPr>
            <a:t>Excessive money supply growth. </a:t>
          </a:r>
        </a:p>
      </dgm:t>
    </dgm:pt>
    <dgm:pt modelId="{EDCCE7F1-F5C0-4197-860D-A98FABA0B0FF}" type="parTrans" cxnId="{2E458055-2629-43B9-B83A-289AF0097EEE}">
      <dgm:prSet/>
      <dgm:spPr/>
      <dgm:t>
        <a:bodyPr/>
        <a:lstStyle/>
        <a:p>
          <a:endParaRPr lang="en-US"/>
        </a:p>
      </dgm:t>
    </dgm:pt>
    <dgm:pt modelId="{60F8055F-3A7A-40A4-AFD3-982600ADED10}" type="sibTrans" cxnId="{2E458055-2629-43B9-B83A-289AF0097EEE}">
      <dgm:prSet/>
      <dgm:spPr/>
      <dgm:t>
        <a:bodyPr/>
        <a:lstStyle/>
        <a:p>
          <a:endParaRPr lang="en-US"/>
        </a:p>
      </dgm:t>
    </dgm:pt>
    <dgm:pt modelId="{E695D50D-7091-4FE4-84D7-D1FD81BD06EA}">
      <dgm:prSet phldrT="[Text]" custT="1">
        <dgm:style>
          <a:lnRef idx="2">
            <a:schemeClr val="accent6"/>
          </a:lnRef>
          <a:fillRef idx="1">
            <a:schemeClr val="lt1"/>
          </a:fillRef>
          <a:effectRef idx="0">
            <a:schemeClr val="accent6"/>
          </a:effectRef>
          <a:fontRef idx="minor">
            <a:schemeClr val="dk1"/>
          </a:fontRef>
        </dgm:style>
      </dgm:prSet>
      <dgm:spPr/>
      <dgm:t>
        <a:bodyPr/>
        <a:lstStyle/>
        <a:p>
          <a:r>
            <a:rPr lang="en-US" sz="1400" dirty="0">
              <a:latin typeface="Calibri" pitchFamily="34" charset="0"/>
            </a:rPr>
            <a:t>Only for a short time. </a:t>
          </a:r>
        </a:p>
      </dgm:t>
    </dgm:pt>
    <dgm:pt modelId="{0633B84C-FD9A-4AEB-B4BE-1F7221FB345E}" type="parTrans" cxnId="{DCFF9B62-DC0F-4515-9137-66142DA9466B}">
      <dgm:prSet/>
      <dgm:spPr/>
      <dgm:t>
        <a:bodyPr/>
        <a:lstStyle/>
        <a:p>
          <a:endParaRPr lang="en-US"/>
        </a:p>
      </dgm:t>
    </dgm:pt>
    <dgm:pt modelId="{0D463695-2B6F-4756-94CB-D9BCA7298D07}" type="sibTrans" cxnId="{DCFF9B62-DC0F-4515-9137-66142DA9466B}">
      <dgm:prSet/>
      <dgm:spPr/>
      <dgm:t>
        <a:bodyPr/>
        <a:lstStyle/>
        <a:p>
          <a:endParaRPr lang="en-US"/>
        </a:p>
      </dgm:t>
    </dgm:pt>
    <dgm:pt modelId="{F745441E-F13B-4AD4-8CB9-7C6EB500A891}">
      <dgm:prSet phldrT="[Text]" custT="1">
        <dgm:style>
          <a:lnRef idx="2">
            <a:schemeClr val="accent6"/>
          </a:lnRef>
          <a:fillRef idx="1">
            <a:schemeClr val="lt1"/>
          </a:fillRef>
          <a:effectRef idx="0">
            <a:schemeClr val="accent6"/>
          </a:effectRef>
          <a:fontRef idx="minor">
            <a:schemeClr val="dk1"/>
          </a:fontRef>
        </dgm:style>
      </dgm:prSet>
      <dgm:spPr/>
      <dgm:t>
        <a:bodyPr/>
        <a:lstStyle/>
        <a:p>
          <a:r>
            <a:rPr lang="en-US" sz="1800" b="1" dirty="0">
              <a:latin typeface="Calibri" pitchFamily="34" charset="0"/>
            </a:rPr>
            <a:t>How is it stopped?</a:t>
          </a:r>
          <a:r>
            <a:rPr lang="en-US" sz="1800" dirty="0">
              <a:latin typeface="Calibri" pitchFamily="34" charset="0"/>
            </a:rPr>
            <a:t> </a:t>
          </a:r>
        </a:p>
      </dgm:t>
    </dgm:pt>
    <dgm:pt modelId="{A564B7B5-A435-4A90-8495-22A769D06F9B}" type="parTrans" cxnId="{44C8C4F2-F3CF-40C7-8D54-5243338FC078}">
      <dgm:prSet/>
      <dgm:spPr/>
      <dgm:t>
        <a:bodyPr/>
        <a:lstStyle/>
        <a:p>
          <a:endParaRPr lang="en-US"/>
        </a:p>
      </dgm:t>
    </dgm:pt>
    <dgm:pt modelId="{3641942D-A646-46FF-A18E-18631DB7F6CB}" type="sibTrans" cxnId="{44C8C4F2-F3CF-40C7-8D54-5243338FC078}">
      <dgm:prSet/>
      <dgm:spPr/>
      <dgm:t>
        <a:bodyPr/>
        <a:lstStyle/>
        <a:p>
          <a:endParaRPr lang="en-US"/>
        </a:p>
      </dgm:t>
    </dgm:pt>
    <dgm:pt modelId="{8E9655D6-7A51-4D72-A603-302B593E2C27}">
      <dgm:prSet phldrT="[Text]" custT="1">
        <dgm:style>
          <a:lnRef idx="2">
            <a:schemeClr val="accent6"/>
          </a:lnRef>
          <a:fillRef idx="1">
            <a:schemeClr val="lt1"/>
          </a:fillRef>
          <a:effectRef idx="0">
            <a:schemeClr val="accent6"/>
          </a:effectRef>
          <a:fontRef idx="minor">
            <a:schemeClr val="dk1"/>
          </a:fontRef>
        </dgm:style>
      </dgm:prSet>
      <dgm:spPr/>
      <dgm:t>
        <a:bodyPr/>
        <a:lstStyle/>
        <a:p>
          <a:r>
            <a:rPr lang="en-US" sz="1400" dirty="0">
              <a:latin typeface="Calibri" pitchFamily="34" charset="0"/>
            </a:rPr>
            <a:t>Proximate step: </a:t>
          </a:r>
          <a:r>
            <a:rPr lang="en-US" sz="1400" b="1" dirty="0">
              <a:latin typeface="Calibri" pitchFamily="34" charset="0"/>
            </a:rPr>
            <a:t>stop printing money</a:t>
          </a:r>
          <a:r>
            <a:rPr lang="en-US" sz="1400" dirty="0">
              <a:latin typeface="Calibri" pitchFamily="34" charset="0"/>
            </a:rPr>
            <a:t>. </a:t>
          </a:r>
        </a:p>
      </dgm:t>
    </dgm:pt>
    <dgm:pt modelId="{9718E462-96E8-465E-9FB7-36ABC84F4B87}" type="parTrans" cxnId="{B324FEEF-B0D7-46C9-ADA8-53694AFBF5D6}">
      <dgm:prSet/>
      <dgm:spPr/>
      <dgm:t>
        <a:bodyPr/>
        <a:lstStyle/>
        <a:p>
          <a:endParaRPr lang="en-US"/>
        </a:p>
      </dgm:t>
    </dgm:pt>
    <dgm:pt modelId="{309AF5D5-46A8-4927-BDB6-3E5C6791E6AA}" type="sibTrans" cxnId="{B324FEEF-B0D7-46C9-ADA8-53694AFBF5D6}">
      <dgm:prSet/>
      <dgm:spPr/>
      <dgm:t>
        <a:bodyPr/>
        <a:lstStyle/>
        <a:p>
          <a:endParaRPr lang="en-US"/>
        </a:p>
      </dgm:t>
    </dgm:pt>
    <dgm:pt modelId="{C0D79FE7-3ED6-4C6D-8603-D9647665E3FC}">
      <dgm:prSet phldrT="[Text]" custT="1">
        <dgm:style>
          <a:lnRef idx="2">
            <a:schemeClr val="accent6"/>
          </a:lnRef>
          <a:fillRef idx="1">
            <a:schemeClr val="lt1"/>
          </a:fillRef>
          <a:effectRef idx="0">
            <a:schemeClr val="accent6"/>
          </a:effectRef>
          <a:fontRef idx="minor">
            <a:schemeClr val="dk1"/>
          </a:fontRef>
        </dgm:style>
      </dgm:prSet>
      <dgm:spPr/>
      <dgm:t>
        <a:bodyPr/>
        <a:lstStyle/>
        <a:p>
          <a:r>
            <a:rPr lang="en-US" sz="1400" dirty="0">
              <a:latin typeface="Calibri" pitchFamily="34" charset="0"/>
            </a:rPr>
            <a:t>Because money ceases to function as a store of value, and may not serve its other functions (unit of account, medium of exchange), </a:t>
          </a:r>
          <a:r>
            <a:rPr lang="en-US" sz="1400" b="0" dirty="0">
              <a:latin typeface="Calibri" pitchFamily="34" charset="0"/>
            </a:rPr>
            <a:t>people start conducting transactions with barter or a stable foreign currency. </a:t>
          </a:r>
        </a:p>
      </dgm:t>
    </dgm:pt>
    <dgm:pt modelId="{76426640-72B1-4A91-9B9F-FAC660D3D015}" type="parTrans" cxnId="{E4AFD0F0-F053-47C5-88AA-A5FF68528184}">
      <dgm:prSet/>
      <dgm:spPr/>
      <dgm:t>
        <a:bodyPr/>
        <a:lstStyle/>
        <a:p>
          <a:endParaRPr lang="en-US"/>
        </a:p>
      </dgm:t>
    </dgm:pt>
    <dgm:pt modelId="{492D0EE6-8EE5-41BA-B020-347483740126}" type="sibTrans" cxnId="{E4AFD0F0-F053-47C5-88AA-A5FF68528184}">
      <dgm:prSet/>
      <dgm:spPr/>
      <dgm:t>
        <a:bodyPr/>
        <a:lstStyle/>
        <a:p>
          <a:endParaRPr lang="en-US"/>
        </a:p>
      </dgm:t>
    </dgm:pt>
    <dgm:pt modelId="{2ABE89F2-56D5-4B90-99D3-9FB934F86282}">
      <dgm:prSet phldrT="[Text]" custT="1">
        <dgm:style>
          <a:lnRef idx="2">
            <a:schemeClr val="accent6"/>
          </a:lnRef>
          <a:fillRef idx="1">
            <a:schemeClr val="lt1"/>
          </a:fillRef>
          <a:effectRef idx="0">
            <a:schemeClr val="accent6"/>
          </a:effectRef>
          <a:fontRef idx="minor">
            <a:schemeClr val="dk1"/>
          </a:fontRef>
        </dgm:style>
      </dgm:prSet>
      <dgm:spPr/>
      <dgm:t>
        <a:bodyPr/>
        <a:lstStyle/>
        <a:p>
          <a:r>
            <a:rPr lang="en-US" sz="1400" dirty="0">
              <a:latin typeface="Calibri" pitchFamily="34" charset="0"/>
            </a:rPr>
            <a:t>Because people are no longer willing to subject themselves to the “inflation tax,” it ceases to be a source of revenue for the government. </a:t>
          </a:r>
        </a:p>
      </dgm:t>
    </dgm:pt>
    <dgm:pt modelId="{96E1D854-C5A6-48D4-8EB3-3F7238F750BD}" type="parTrans" cxnId="{066F5DD8-85E8-46C2-B085-D43FBC6F8675}">
      <dgm:prSet/>
      <dgm:spPr/>
      <dgm:t>
        <a:bodyPr/>
        <a:lstStyle/>
        <a:p>
          <a:endParaRPr lang="en-US"/>
        </a:p>
      </dgm:t>
    </dgm:pt>
    <dgm:pt modelId="{3CF9F10B-60B9-4871-9063-31C7C3A1C8B1}" type="sibTrans" cxnId="{066F5DD8-85E8-46C2-B085-D43FBC6F8675}">
      <dgm:prSet/>
      <dgm:spPr/>
      <dgm:t>
        <a:bodyPr/>
        <a:lstStyle/>
        <a:p>
          <a:endParaRPr lang="en-US"/>
        </a:p>
      </dgm:t>
    </dgm:pt>
    <dgm:pt modelId="{5A44C3D6-5C5D-46AF-BAEB-CFED3C2ADF47}">
      <dgm:prSet phldrT="[Text]" custT="1">
        <dgm:style>
          <a:lnRef idx="2">
            <a:schemeClr val="accent6"/>
          </a:lnRef>
          <a:fillRef idx="1">
            <a:schemeClr val="lt1"/>
          </a:fillRef>
          <a:effectRef idx="0">
            <a:schemeClr val="accent6"/>
          </a:effectRef>
          <a:fontRef idx="minor">
            <a:schemeClr val="dk1"/>
          </a:fontRef>
        </dgm:style>
      </dgm:prSet>
      <dgm:spPr/>
      <dgm:t>
        <a:bodyPr/>
        <a:lstStyle/>
        <a:p>
          <a:endParaRPr lang="en-US" sz="1400" dirty="0">
            <a:latin typeface="Calibri" pitchFamily="34" charset="0"/>
          </a:endParaRPr>
        </a:p>
      </dgm:t>
    </dgm:pt>
    <dgm:pt modelId="{03442B7F-B894-4DD3-871F-ACA69618C856}" type="parTrans" cxnId="{B11C5F47-A9F3-4651-982E-26008ED2BF0B}">
      <dgm:prSet/>
      <dgm:spPr/>
      <dgm:t>
        <a:bodyPr/>
        <a:lstStyle/>
        <a:p>
          <a:endParaRPr lang="en-US"/>
        </a:p>
      </dgm:t>
    </dgm:pt>
    <dgm:pt modelId="{DCA23975-646C-402B-84D1-EE7C5B7A8DE3}" type="sibTrans" cxnId="{B11C5F47-A9F3-4651-982E-26008ED2BF0B}">
      <dgm:prSet/>
      <dgm:spPr/>
      <dgm:t>
        <a:bodyPr/>
        <a:lstStyle/>
        <a:p>
          <a:endParaRPr lang="en-US"/>
        </a:p>
      </dgm:t>
    </dgm:pt>
    <dgm:pt modelId="{CC008151-E036-49B0-9580-0C90979E9011}">
      <dgm:prSet phldrT="[Text]" custT="1">
        <dgm:style>
          <a:lnRef idx="2">
            <a:schemeClr val="accent6"/>
          </a:lnRef>
          <a:fillRef idx="1">
            <a:schemeClr val="lt1"/>
          </a:fillRef>
          <a:effectRef idx="0">
            <a:schemeClr val="accent6"/>
          </a:effectRef>
          <a:fontRef idx="minor">
            <a:schemeClr val="dk1"/>
          </a:fontRef>
        </dgm:style>
      </dgm:prSet>
      <dgm:spPr/>
      <dgm:t>
        <a:bodyPr/>
        <a:lstStyle/>
        <a:p>
          <a:endParaRPr lang="en-US" sz="1400" dirty="0">
            <a:latin typeface="Calibri" pitchFamily="34" charset="0"/>
          </a:endParaRPr>
        </a:p>
      </dgm:t>
    </dgm:pt>
    <dgm:pt modelId="{EFBE61A2-052C-4927-AC78-7F7C03F7CD01}" type="parTrans" cxnId="{E1BE5211-D2EA-44FF-969E-33F84F1694D4}">
      <dgm:prSet/>
      <dgm:spPr/>
      <dgm:t>
        <a:bodyPr/>
        <a:lstStyle/>
        <a:p>
          <a:endParaRPr lang="en-US"/>
        </a:p>
      </dgm:t>
    </dgm:pt>
    <dgm:pt modelId="{F4CC671A-8EB1-45E4-BD8A-6AC2047AA80E}" type="sibTrans" cxnId="{E1BE5211-D2EA-44FF-969E-33F84F1694D4}">
      <dgm:prSet/>
      <dgm:spPr/>
      <dgm:t>
        <a:bodyPr/>
        <a:lstStyle/>
        <a:p>
          <a:endParaRPr lang="en-US"/>
        </a:p>
      </dgm:t>
    </dgm:pt>
    <dgm:pt modelId="{243D6CC9-41A6-4BBC-9EB6-8523FEEAF395}">
      <dgm:prSet phldrT="[Text]" custT="1">
        <dgm:style>
          <a:lnRef idx="2">
            <a:schemeClr val="accent6"/>
          </a:lnRef>
          <a:fillRef idx="1">
            <a:schemeClr val="lt1"/>
          </a:fillRef>
          <a:effectRef idx="0">
            <a:schemeClr val="accent6"/>
          </a:effectRef>
          <a:fontRef idx="minor">
            <a:schemeClr val="dk1"/>
          </a:fontRef>
        </dgm:style>
      </dgm:prSet>
      <dgm:spPr/>
      <dgm:t>
        <a:bodyPr/>
        <a:lstStyle/>
        <a:p>
          <a:r>
            <a:rPr lang="en-US" sz="1400" dirty="0">
              <a:latin typeface="Calibri" pitchFamily="34" charset="0"/>
            </a:rPr>
            <a:t> At a more fundamental level: it requires a credible announcement of government fiscal reform (i.e. cuts in government spending, increases in tax revenue, new sources of borrowing or some combination of all three) and follow-through.</a:t>
          </a:r>
        </a:p>
      </dgm:t>
    </dgm:pt>
    <dgm:pt modelId="{15A46403-AE79-462E-9BCD-E74F5B9E66DE}" type="parTrans" cxnId="{F412402F-AEEA-4BAF-844F-A28AC5FE23BB}">
      <dgm:prSet/>
      <dgm:spPr/>
      <dgm:t>
        <a:bodyPr/>
        <a:lstStyle/>
        <a:p>
          <a:endParaRPr lang="en-US"/>
        </a:p>
      </dgm:t>
    </dgm:pt>
    <dgm:pt modelId="{38F27819-488F-403D-8431-99A6CC605B7A}" type="sibTrans" cxnId="{F412402F-AEEA-4BAF-844F-A28AC5FE23BB}">
      <dgm:prSet/>
      <dgm:spPr/>
      <dgm:t>
        <a:bodyPr/>
        <a:lstStyle/>
        <a:p>
          <a:endParaRPr lang="en-US"/>
        </a:p>
      </dgm:t>
    </dgm:pt>
    <dgm:pt modelId="{91CE1FD6-8680-446C-AD29-425715387E2A}">
      <dgm:prSet phldrT="[Text]" custT="1">
        <dgm:style>
          <a:lnRef idx="2">
            <a:schemeClr val="accent6"/>
          </a:lnRef>
          <a:fillRef idx="1">
            <a:schemeClr val="lt1"/>
          </a:fillRef>
          <a:effectRef idx="0">
            <a:schemeClr val="accent6"/>
          </a:effectRef>
          <a:fontRef idx="minor">
            <a:schemeClr val="dk1"/>
          </a:fontRef>
        </dgm:style>
      </dgm:prSet>
      <dgm:spPr/>
      <dgm:t>
        <a:bodyPr/>
        <a:lstStyle/>
        <a:p>
          <a:endParaRPr lang="en-US" sz="1400" dirty="0">
            <a:latin typeface="Calibri" pitchFamily="34" charset="0"/>
          </a:endParaRPr>
        </a:p>
      </dgm:t>
    </dgm:pt>
    <dgm:pt modelId="{142AA90A-4395-4868-8ED3-A62E8948249E}" type="parTrans" cxnId="{D44D9209-9056-4DD4-B246-157034BA8092}">
      <dgm:prSet/>
      <dgm:spPr/>
      <dgm:t>
        <a:bodyPr/>
        <a:lstStyle/>
        <a:p>
          <a:endParaRPr lang="en-US"/>
        </a:p>
      </dgm:t>
    </dgm:pt>
    <dgm:pt modelId="{4AD08E11-16EA-4832-9357-E4404DEC5169}" type="sibTrans" cxnId="{D44D9209-9056-4DD4-B246-157034BA8092}">
      <dgm:prSet/>
      <dgm:spPr/>
      <dgm:t>
        <a:bodyPr/>
        <a:lstStyle/>
        <a:p>
          <a:endParaRPr lang="en-US"/>
        </a:p>
      </dgm:t>
    </dgm:pt>
    <dgm:pt modelId="{05875549-0681-4096-8DD7-B17B7BAD15A8}" type="pres">
      <dgm:prSet presAssocID="{5AD63CBB-5928-48B6-A755-FF6C6751013B}" presName="Name0" presStyleCnt="0">
        <dgm:presLayoutVars>
          <dgm:dir/>
          <dgm:resizeHandles val="exact"/>
        </dgm:presLayoutVars>
      </dgm:prSet>
      <dgm:spPr/>
    </dgm:pt>
    <dgm:pt modelId="{F664FF00-13EC-434A-801B-721A9096095B}" type="pres">
      <dgm:prSet presAssocID="{D8C1D3ED-A2F6-4ED4-A9DE-D8D946671584}" presName="node" presStyleLbl="node1" presStyleIdx="0" presStyleCnt="4" custScaleX="40909">
        <dgm:presLayoutVars>
          <dgm:bulletEnabled val="1"/>
        </dgm:presLayoutVars>
      </dgm:prSet>
      <dgm:spPr/>
    </dgm:pt>
    <dgm:pt modelId="{0943B0A4-830D-4833-9109-5B59FDC56A9C}" type="pres">
      <dgm:prSet presAssocID="{F599785D-9C2E-49E1-B38A-B60B109A0511}" presName="sibTrans" presStyleCnt="0"/>
      <dgm:spPr/>
    </dgm:pt>
    <dgm:pt modelId="{AB77729E-ED2A-450B-90A9-BE3E3A2DB0F0}" type="pres">
      <dgm:prSet presAssocID="{EBDC1DF6-0476-49D2-A44F-5F3BBA644A57}" presName="node" presStyleLbl="node1" presStyleIdx="1" presStyleCnt="4" custScaleX="66657">
        <dgm:presLayoutVars>
          <dgm:bulletEnabled val="1"/>
        </dgm:presLayoutVars>
      </dgm:prSet>
      <dgm:spPr/>
    </dgm:pt>
    <dgm:pt modelId="{B84437CB-B913-4F02-B13E-4B7EBD91EFE2}" type="pres">
      <dgm:prSet presAssocID="{B94688DA-29EA-4F98-A86A-0AA2521D32DB}" presName="sibTrans" presStyleCnt="0"/>
      <dgm:spPr/>
    </dgm:pt>
    <dgm:pt modelId="{545864F3-4C23-4515-A3A5-8C8D41C95CC3}" type="pres">
      <dgm:prSet presAssocID="{A270DA39-9508-49D2-B865-88897922464C}" presName="node" presStyleLbl="node1" presStyleIdx="2" presStyleCnt="4">
        <dgm:presLayoutVars>
          <dgm:bulletEnabled val="1"/>
        </dgm:presLayoutVars>
      </dgm:prSet>
      <dgm:spPr/>
    </dgm:pt>
    <dgm:pt modelId="{DE092FB0-19AE-45C4-8DC6-59F37F97D277}" type="pres">
      <dgm:prSet presAssocID="{C098FDF4-877F-45B7-8157-87A9166A3994}" presName="sibTrans" presStyleCnt="0"/>
      <dgm:spPr/>
    </dgm:pt>
    <dgm:pt modelId="{C3E1EB30-5A40-488E-A428-D49484D2CF34}" type="pres">
      <dgm:prSet presAssocID="{F745441E-F13B-4AD4-8CB9-7C6EB500A891}" presName="node" presStyleLbl="node1" presStyleIdx="3" presStyleCnt="4">
        <dgm:presLayoutVars>
          <dgm:bulletEnabled val="1"/>
        </dgm:presLayoutVars>
      </dgm:prSet>
      <dgm:spPr/>
    </dgm:pt>
  </dgm:ptLst>
  <dgm:cxnLst>
    <dgm:cxn modelId="{F6FB5F26-55B2-4580-8AC5-7CF057BC1164}" type="presOf" srcId="{3BE98246-F197-495C-98AC-D78BDDF0E800}" destId="{F664FF00-13EC-434A-801B-721A9096095B}" srcOrd="0" destOrd="1" presId="urn:microsoft.com/office/officeart/2005/8/layout/hList6"/>
    <dgm:cxn modelId="{D765169F-765F-4EC3-B960-EE615A308169}" type="presOf" srcId="{7670C8EC-11D7-421F-8B3B-DD37AF787623}" destId="{AB77729E-ED2A-450B-90A9-BE3E3A2DB0F0}" srcOrd="0" destOrd="1" presId="urn:microsoft.com/office/officeart/2005/8/layout/hList6"/>
    <dgm:cxn modelId="{D44D9209-9056-4DD4-B246-157034BA8092}" srcId="{F745441E-F13B-4AD4-8CB9-7C6EB500A891}" destId="{91CE1FD6-8680-446C-AD29-425715387E2A}" srcOrd="1" destOrd="0" parTransId="{142AA90A-4395-4868-8ED3-A62E8948249E}" sibTransId="{4AD08E11-16EA-4832-9357-E4404DEC5169}"/>
    <dgm:cxn modelId="{FFCA0D6B-0075-45E7-8CD5-574215D6028A}" type="presOf" srcId="{5A44C3D6-5C5D-46AF-BAEB-CFED3C2ADF47}" destId="{545864F3-4C23-4515-A3A5-8C8D41C95CC3}" srcOrd="0" destOrd="4" presId="urn:microsoft.com/office/officeart/2005/8/layout/hList6"/>
    <dgm:cxn modelId="{5A8D52F5-209E-4D24-BA2B-91733E7D1A9E}" srcId="{5AD63CBB-5928-48B6-A755-FF6C6751013B}" destId="{D8C1D3ED-A2F6-4ED4-A9DE-D8D946671584}" srcOrd="0" destOrd="0" parTransId="{CA8F0901-662F-431E-9D76-271DE85ED501}" sibTransId="{F599785D-9C2E-49E1-B38A-B60B109A0511}"/>
    <dgm:cxn modelId="{CDD37739-84B6-4485-8136-F44D3BCB0188}" type="presOf" srcId="{D8C1D3ED-A2F6-4ED4-A9DE-D8D946671584}" destId="{F664FF00-13EC-434A-801B-721A9096095B}" srcOrd="0" destOrd="0" presId="urn:microsoft.com/office/officeart/2005/8/layout/hList6"/>
    <dgm:cxn modelId="{675BB614-B0D3-486B-B5DF-BA7DB203B55A}" type="presOf" srcId="{8E9655D6-7A51-4D72-A603-302B593E2C27}" destId="{C3E1EB30-5A40-488E-A428-D49484D2CF34}" srcOrd="0" destOrd="1" presId="urn:microsoft.com/office/officeart/2005/8/layout/hList6"/>
    <dgm:cxn modelId="{CDCFDC6B-E3F2-4FDC-8BD3-4A8786D16092}" type="presOf" srcId="{CC008151-E036-49B0-9580-0C90979E9011}" destId="{545864F3-4C23-4515-A3A5-8C8D41C95CC3}" srcOrd="0" destOrd="2" presId="urn:microsoft.com/office/officeart/2005/8/layout/hList6"/>
    <dgm:cxn modelId="{F412402F-AEEA-4BAF-844F-A28AC5FE23BB}" srcId="{F745441E-F13B-4AD4-8CB9-7C6EB500A891}" destId="{243D6CC9-41A6-4BBC-9EB6-8523FEEAF395}" srcOrd="2" destOrd="0" parTransId="{15A46403-AE79-462E-9BCD-E74F5B9E66DE}" sibTransId="{38F27819-488F-403D-8431-99A6CC605B7A}"/>
    <dgm:cxn modelId="{E1BE5211-D2EA-44FF-969E-33F84F1694D4}" srcId="{A270DA39-9508-49D2-B865-88897922464C}" destId="{CC008151-E036-49B0-9580-0C90979E9011}" srcOrd="1" destOrd="0" parTransId="{EFBE61A2-052C-4927-AC78-7F7C03F7CD01}" sibTransId="{F4CC671A-8EB1-45E4-BD8A-6AC2047AA80E}"/>
    <dgm:cxn modelId="{44C8C4F2-F3CF-40C7-8D54-5243338FC078}" srcId="{5AD63CBB-5928-48B6-A755-FF6C6751013B}" destId="{F745441E-F13B-4AD4-8CB9-7C6EB500A891}" srcOrd="3" destOrd="0" parTransId="{A564B7B5-A435-4A90-8495-22A769D06F9B}" sibTransId="{3641942D-A646-46FF-A18E-18631DB7F6CB}"/>
    <dgm:cxn modelId="{A2B33C22-015B-4D4A-98CC-9A622D6AE161}" type="presOf" srcId="{2ABE89F2-56D5-4B90-99D3-9FB934F86282}" destId="{545864F3-4C23-4515-A3A5-8C8D41C95CC3}" srcOrd="0" destOrd="5" presId="urn:microsoft.com/office/officeart/2005/8/layout/hList6"/>
    <dgm:cxn modelId="{6FD0EBFB-DF2E-41D9-B0DC-CD3F8C8CED79}" type="presOf" srcId="{C0D79FE7-3ED6-4C6D-8603-D9647665E3FC}" destId="{545864F3-4C23-4515-A3A5-8C8D41C95CC3}" srcOrd="0" destOrd="3" presId="urn:microsoft.com/office/officeart/2005/8/layout/hList6"/>
    <dgm:cxn modelId="{7E223F26-7322-4795-8D35-6CA41CF1E3A0}" type="presOf" srcId="{243D6CC9-41A6-4BBC-9EB6-8523FEEAF395}" destId="{C3E1EB30-5A40-488E-A428-D49484D2CF34}" srcOrd="0" destOrd="3" presId="urn:microsoft.com/office/officeart/2005/8/layout/hList6"/>
    <dgm:cxn modelId="{99B59F20-49C2-4B97-AE2F-F79F698EA365}" type="presOf" srcId="{91CE1FD6-8680-446C-AD29-425715387E2A}" destId="{C3E1EB30-5A40-488E-A428-D49484D2CF34}" srcOrd="0" destOrd="2" presId="urn:microsoft.com/office/officeart/2005/8/layout/hList6"/>
    <dgm:cxn modelId="{E4AFD0F0-F053-47C5-88AA-A5FF68528184}" srcId="{A270DA39-9508-49D2-B865-88897922464C}" destId="{C0D79FE7-3ED6-4C6D-8603-D9647665E3FC}" srcOrd="2" destOrd="0" parTransId="{76426640-72B1-4A91-9B9F-FAC660D3D015}" sibTransId="{492D0EE6-8EE5-41BA-B020-347483740126}"/>
    <dgm:cxn modelId="{E4F36105-C4AC-4CE8-AC09-63F3D9BFD91D}" type="presOf" srcId="{F745441E-F13B-4AD4-8CB9-7C6EB500A891}" destId="{C3E1EB30-5A40-488E-A428-D49484D2CF34}" srcOrd="0" destOrd="0" presId="urn:microsoft.com/office/officeart/2005/8/layout/hList6"/>
    <dgm:cxn modelId="{FB63ECE2-8984-403C-8016-24EE618E5656}" srcId="{D8C1D3ED-A2F6-4ED4-A9DE-D8D946671584}" destId="{3BE98246-F197-495C-98AC-D78BDDF0E800}" srcOrd="0" destOrd="0" parTransId="{0BF9A235-5BDD-4593-90EC-BECB18C428F7}" sibTransId="{CCD6CFFB-D860-4214-9720-D1F73337EEB8}"/>
    <dgm:cxn modelId="{B324FEEF-B0D7-46C9-ADA8-53694AFBF5D6}" srcId="{F745441E-F13B-4AD4-8CB9-7C6EB500A891}" destId="{8E9655D6-7A51-4D72-A603-302B593E2C27}" srcOrd="0" destOrd="0" parTransId="{9718E462-96E8-465E-9FB7-36ABC84F4B87}" sibTransId="{309AF5D5-46A8-4927-BDB6-3E5C6791E6AA}"/>
    <dgm:cxn modelId="{910AF2DB-AF64-490F-8942-90398075DFD3}" type="presOf" srcId="{A270DA39-9508-49D2-B865-88897922464C}" destId="{545864F3-4C23-4515-A3A5-8C8D41C95CC3}" srcOrd="0" destOrd="0" presId="urn:microsoft.com/office/officeart/2005/8/layout/hList6"/>
    <dgm:cxn modelId="{A1DD24A8-212C-4D9B-A3C4-24AC434BE52F}" srcId="{5AD63CBB-5928-48B6-A755-FF6C6751013B}" destId="{A270DA39-9508-49D2-B865-88897922464C}" srcOrd="2" destOrd="0" parTransId="{F05CB45D-20E3-4518-A915-48C2A2B2F08F}" sibTransId="{C098FDF4-877F-45B7-8157-87A9166A3994}"/>
    <dgm:cxn modelId="{DCFF9B62-DC0F-4515-9137-66142DA9466B}" srcId="{A270DA39-9508-49D2-B865-88897922464C}" destId="{E695D50D-7091-4FE4-84D7-D1FD81BD06EA}" srcOrd="0" destOrd="0" parTransId="{0633B84C-FD9A-4AEB-B4BE-1F7221FB345E}" sibTransId="{0D463695-2B6F-4756-94CB-D9BCA7298D07}"/>
    <dgm:cxn modelId="{33DC1800-A187-44EF-AD2F-DB47F03AABC9}" type="presOf" srcId="{5AD63CBB-5928-48B6-A755-FF6C6751013B}" destId="{05875549-0681-4096-8DD7-B17B7BAD15A8}" srcOrd="0" destOrd="0" presId="urn:microsoft.com/office/officeart/2005/8/layout/hList6"/>
    <dgm:cxn modelId="{77969EBE-56B5-4289-BAA1-9543E587A406}" type="presOf" srcId="{E695D50D-7091-4FE4-84D7-D1FD81BD06EA}" destId="{545864F3-4C23-4515-A3A5-8C8D41C95CC3}" srcOrd="0" destOrd="1" presId="urn:microsoft.com/office/officeart/2005/8/layout/hList6"/>
    <dgm:cxn modelId="{2E458055-2629-43B9-B83A-289AF0097EEE}" srcId="{EBDC1DF6-0476-49D2-A44F-5F3BBA644A57}" destId="{7670C8EC-11D7-421F-8B3B-DD37AF787623}" srcOrd="0" destOrd="0" parTransId="{EDCCE7F1-F5C0-4197-860D-A98FABA0B0FF}" sibTransId="{60F8055F-3A7A-40A4-AFD3-982600ADED10}"/>
    <dgm:cxn modelId="{066F5DD8-85E8-46C2-B085-D43FBC6F8675}" srcId="{A270DA39-9508-49D2-B865-88897922464C}" destId="{2ABE89F2-56D5-4B90-99D3-9FB934F86282}" srcOrd="4" destOrd="0" parTransId="{96E1D854-C5A6-48D4-8EB3-3F7238F750BD}" sibTransId="{3CF9F10B-60B9-4871-9063-31C7C3A1C8B1}"/>
    <dgm:cxn modelId="{B11C5F47-A9F3-4651-982E-26008ED2BF0B}" srcId="{A270DA39-9508-49D2-B865-88897922464C}" destId="{5A44C3D6-5C5D-46AF-BAEB-CFED3C2ADF47}" srcOrd="3" destOrd="0" parTransId="{03442B7F-B894-4DD3-871F-ACA69618C856}" sibTransId="{DCA23975-646C-402B-84D1-EE7C5B7A8DE3}"/>
    <dgm:cxn modelId="{98F55410-66ED-49D3-9299-ECC57FFE2BE3}" srcId="{5AD63CBB-5928-48B6-A755-FF6C6751013B}" destId="{EBDC1DF6-0476-49D2-A44F-5F3BBA644A57}" srcOrd="1" destOrd="0" parTransId="{D4108608-5ED5-4391-A0EF-9CE97D8B93BB}" sibTransId="{B94688DA-29EA-4F98-A86A-0AA2521D32DB}"/>
    <dgm:cxn modelId="{E7540CCA-18AE-4CD2-A981-930B888E8DDF}" type="presOf" srcId="{EBDC1DF6-0476-49D2-A44F-5F3BBA644A57}" destId="{AB77729E-ED2A-450B-90A9-BE3E3A2DB0F0}" srcOrd="0" destOrd="0" presId="urn:microsoft.com/office/officeart/2005/8/layout/hList6"/>
    <dgm:cxn modelId="{513A65F7-AEC7-474E-B2AA-7816F5ED4146}" type="presParOf" srcId="{05875549-0681-4096-8DD7-B17B7BAD15A8}" destId="{F664FF00-13EC-434A-801B-721A9096095B}" srcOrd="0" destOrd="0" presId="urn:microsoft.com/office/officeart/2005/8/layout/hList6"/>
    <dgm:cxn modelId="{07290361-72B7-4DEE-BC73-271D33FD9A7F}" type="presParOf" srcId="{05875549-0681-4096-8DD7-B17B7BAD15A8}" destId="{0943B0A4-830D-4833-9109-5B59FDC56A9C}" srcOrd="1" destOrd="0" presId="urn:microsoft.com/office/officeart/2005/8/layout/hList6"/>
    <dgm:cxn modelId="{731687B0-F042-4797-9308-697CEF2198EE}" type="presParOf" srcId="{05875549-0681-4096-8DD7-B17B7BAD15A8}" destId="{AB77729E-ED2A-450B-90A9-BE3E3A2DB0F0}" srcOrd="2" destOrd="0" presId="urn:microsoft.com/office/officeart/2005/8/layout/hList6"/>
    <dgm:cxn modelId="{1B7EAF16-C1E0-47B4-8A0E-CC1BFF3DF351}" type="presParOf" srcId="{05875549-0681-4096-8DD7-B17B7BAD15A8}" destId="{B84437CB-B913-4F02-B13E-4B7EBD91EFE2}" srcOrd="3" destOrd="0" presId="urn:microsoft.com/office/officeart/2005/8/layout/hList6"/>
    <dgm:cxn modelId="{9499BA7D-8862-436C-B699-AA04EAD2F36D}" type="presParOf" srcId="{05875549-0681-4096-8DD7-B17B7BAD15A8}" destId="{545864F3-4C23-4515-A3A5-8C8D41C95CC3}" srcOrd="4" destOrd="0" presId="urn:microsoft.com/office/officeart/2005/8/layout/hList6"/>
    <dgm:cxn modelId="{DCA1FAA9-79FE-4238-87F6-5A402604E0FC}" type="presParOf" srcId="{05875549-0681-4096-8DD7-B17B7BAD15A8}" destId="{DE092FB0-19AE-45C4-8DC6-59F37F97D277}" srcOrd="5" destOrd="0" presId="urn:microsoft.com/office/officeart/2005/8/layout/hList6"/>
    <dgm:cxn modelId="{3DD01994-F9D2-4574-AA81-1379E78FAFD7}" type="presParOf" srcId="{05875549-0681-4096-8DD7-B17B7BAD15A8}" destId="{C3E1EB30-5A40-488E-A428-D49484D2CF34}"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84C692-A847-444A-8B89-3B417E744B88}">
      <dsp:nvSpPr>
        <dsp:cNvPr id="0" name=""/>
        <dsp:cNvSpPr/>
      </dsp:nvSpPr>
      <dsp:spPr>
        <a:xfrm>
          <a:off x="0" y="9524"/>
          <a:ext cx="8382000" cy="523875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B46DEA-DE41-43B8-9A34-24A246037253}">
      <dsp:nvSpPr>
        <dsp:cNvPr id="0" name=""/>
        <dsp:cNvSpPr/>
      </dsp:nvSpPr>
      <dsp:spPr>
        <a:xfrm>
          <a:off x="825627" y="3905059"/>
          <a:ext cx="192786" cy="1927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840C9F-0CAA-42B3-AB69-BAC8D15049A1}">
      <dsp:nvSpPr>
        <dsp:cNvPr id="0" name=""/>
        <dsp:cNvSpPr/>
      </dsp:nvSpPr>
      <dsp:spPr>
        <a:xfrm>
          <a:off x="922020" y="4001452"/>
          <a:ext cx="1098042" cy="1246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153" tIns="0" rIns="0" bIns="0" numCol="1" spcCol="1270" anchor="t" anchorCtr="0">
          <a:noAutofit/>
        </a:bodyPr>
        <a:lstStyle/>
        <a:p>
          <a:pPr marL="0" lvl="0" indent="0" algn="l" defTabSz="933450">
            <a:lnSpc>
              <a:spcPct val="90000"/>
            </a:lnSpc>
            <a:spcBef>
              <a:spcPct val="0"/>
            </a:spcBef>
            <a:spcAft>
              <a:spcPct val="35000"/>
            </a:spcAft>
            <a:buNone/>
          </a:pPr>
          <a:r>
            <a:rPr lang="en-US" sz="2100" kern="1200" dirty="0">
              <a:latin typeface="Calibri" pitchFamily="34" charset="0"/>
            </a:rPr>
            <a:t>Fed buys </a:t>
          </a:r>
          <a:r>
            <a:rPr lang="en-US" sz="2100" b="1" kern="1200" dirty="0">
              <a:latin typeface="Calibri" pitchFamily="34" charset="0"/>
            </a:rPr>
            <a:t>T-bills</a:t>
          </a:r>
          <a:r>
            <a:rPr lang="en-US" sz="2100" kern="1200" dirty="0">
              <a:latin typeface="Calibri" pitchFamily="34" charset="0"/>
            </a:rPr>
            <a:t> from banks</a:t>
          </a:r>
          <a:endParaRPr lang="en-US" sz="2100" kern="1200" dirty="0"/>
        </a:p>
      </dsp:txBody>
      <dsp:txXfrm>
        <a:off x="922020" y="4001452"/>
        <a:ext cx="1098042" cy="1246822"/>
      </dsp:txXfrm>
    </dsp:sp>
    <dsp:sp modelId="{CE090EB3-CCCB-41E1-BF12-B1CADCB839CD}">
      <dsp:nvSpPr>
        <dsp:cNvPr id="0" name=""/>
        <dsp:cNvSpPr/>
      </dsp:nvSpPr>
      <dsp:spPr>
        <a:xfrm>
          <a:off x="1869186" y="2902362"/>
          <a:ext cx="301752" cy="30175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5CCF23-1565-4100-B8E1-B8AB3B8E08CC}">
      <dsp:nvSpPr>
        <dsp:cNvPr id="0" name=""/>
        <dsp:cNvSpPr/>
      </dsp:nvSpPr>
      <dsp:spPr>
        <a:xfrm>
          <a:off x="2020062" y="3053238"/>
          <a:ext cx="1391412" cy="21950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892" tIns="0" rIns="0" bIns="0" numCol="1" spcCol="1270" anchor="t" anchorCtr="0">
          <a:noAutofit/>
        </a:bodyPr>
        <a:lstStyle/>
        <a:p>
          <a:pPr marL="0" lvl="0" indent="0" algn="l" defTabSz="933450">
            <a:lnSpc>
              <a:spcPct val="90000"/>
            </a:lnSpc>
            <a:spcBef>
              <a:spcPct val="0"/>
            </a:spcBef>
            <a:spcAft>
              <a:spcPct val="35000"/>
            </a:spcAft>
            <a:buNone/>
          </a:pPr>
          <a:r>
            <a:rPr lang="en-US" sz="2100" kern="1200" dirty="0">
              <a:latin typeface="Calibri" pitchFamily="34" charset="0"/>
            </a:rPr>
            <a:t>Fed pays for the T-bills by writing a </a:t>
          </a:r>
          <a:r>
            <a:rPr lang="en-US" sz="2100" kern="1200" dirty="0" err="1">
              <a:latin typeface="Calibri" pitchFamily="34" charset="0"/>
            </a:rPr>
            <a:t>cheque</a:t>
          </a:r>
          <a:r>
            <a:rPr lang="en-US" sz="2100" kern="1200" dirty="0">
              <a:latin typeface="Calibri" pitchFamily="34" charset="0"/>
            </a:rPr>
            <a:t>: </a:t>
          </a:r>
        </a:p>
        <a:p>
          <a:pPr marL="0" lvl="0" indent="0" algn="l" defTabSz="933450">
            <a:lnSpc>
              <a:spcPct val="90000"/>
            </a:lnSpc>
            <a:spcBef>
              <a:spcPct val="0"/>
            </a:spcBef>
            <a:spcAft>
              <a:spcPct val="35000"/>
            </a:spcAft>
            <a:buNone/>
          </a:pPr>
          <a:r>
            <a:rPr lang="en-US" sz="2100" b="1" kern="1200" dirty="0">
              <a:latin typeface="Calibri" pitchFamily="34" charset="0"/>
            </a:rPr>
            <a:t>injecting liquidity</a:t>
          </a:r>
        </a:p>
      </dsp:txBody>
      <dsp:txXfrm>
        <a:off x="2020062" y="3053238"/>
        <a:ext cx="1391412" cy="2195036"/>
      </dsp:txXfrm>
    </dsp:sp>
    <dsp:sp modelId="{2F4981BA-7C89-40FC-A97A-8247BB9F7A33}">
      <dsp:nvSpPr>
        <dsp:cNvPr id="0" name=""/>
        <dsp:cNvSpPr/>
      </dsp:nvSpPr>
      <dsp:spPr>
        <a:xfrm>
          <a:off x="3210306" y="2102929"/>
          <a:ext cx="402336" cy="40233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1BEBC5-43A3-43B5-A5F7-F0461458931E}">
      <dsp:nvSpPr>
        <dsp:cNvPr id="0" name=""/>
        <dsp:cNvSpPr/>
      </dsp:nvSpPr>
      <dsp:spPr>
        <a:xfrm>
          <a:off x="3411474" y="2304097"/>
          <a:ext cx="1617726" cy="2944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190" tIns="0" rIns="0" bIns="0" numCol="1" spcCol="1270" anchor="t" anchorCtr="0">
          <a:noAutofit/>
        </a:bodyPr>
        <a:lstStyle/>
        <a:p>
          <a:pPr marL="0" lvl="0" indent="0" algn="l" defTabSz="933450">
            <a:lnSpc>
              <a:spcPct val="90000"/>
            </a:lnSpc>
            <a:spcBef>
              <a:spcPct val="0"/>
            </a:spcBef>
            <a:spcAft>
              <a:spcPct val="35000"/>
            </a:spcAft>
            <a:buNone/>
          </a:pPr>
          <a:r>
            <a:rPr lang="en-US" sz="2100" b="1" kern="1200" dirty="0">
              <a:latin typeface="Calibri" pitchFamily="34" charset="0"/>
            </a:rPr>
            <a:t>Banks now have more cash</a:t>
          </a:r>
          <a:r>
            <a:rPr lang="en-US" sz="2100" kern="1200" dirty="0">
              <a:latin typeface="Calibri" pitchFamily="34" charset="0"/>
            </a:rPr>
            <a:t> than they want to hold</a:t>
          </a:r>
        </a:p>
      </dsp:txBody>
      <dsp:txXfrm>
        <a:off x="3411474" y="2304097"/>
        <a:ext cx="1617726" cy="2944177"/>
      </dsp:txXfrm>
    </dsp:sp>
    <dsp:sp modelId="{A0A52009-87A7-431D-95BC-430FE973521E}">
      <dsp:nvSpPr>
        <dsp:cNvPr id="0" name=""/>
        <dsp:cNvSpPr/>
      </dsp:nvSpPr>
      <dsp:spPr>
        <a:xfrm>
          <a:off x="4769358" y="1478470"/>
          <a:ext cx="519684" cy="51968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EFA9D3-F143-4D42-B762-E3FC1590ABE3}">
      <dsp:nvSpPr>
        <dsp:cNvPr id="0" name=""/>
        <dsp:cNvSpPr/>
      </dsp:nvSpPr>
      <dsp:spPr>
        <a:xfrm>
          <a:off x="5029200" y="1738312"/>
          <a:ext cx="1676400" cy="3509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5370" tIns="0" rIns="0" bIns="0" numCol="1" spcCol="1270" anchor="t" anchorCtr="0">
          <a:noAutofit/>
        </a:bodyPr>
        <a:lstStyle/>
        <a:p>
          <a:pPr marL="0" lvl="0" indent="0" algn="l" defTabSz="933450">
            <a:lnSpc>
              <a:spcPct val="90000"/>
            </a:lnSpc>
            <a:spcBef>
              <a:spcPct val="0"/>
            </a:spcBef>
            <a:spcAft>
              <a:spcPct val="35000"/>
            </a:spcAft>
            <a:buNone/>
          </a:pPr>
          <a:r>
            <a:rPr lang="en-US" sz="2100" kern="1200" dirty="0">
              <a:latin typeface="Calibri" pitchFamily="34" charset="0"/>
            </a:rPr>
            <a:t>Banks that want to borrow from other banks can do so at </a:t>
          </a:r>
          <a:r>
            <a:rPr lang="en-US" sz="2100" b="1" kern="1200" dirty="0">
              <a:latin typeface="Calibri" pitchFamily="34" charset="0"/>
            </a:rPr>
            <a:t>a lower fed funds rate </a:t>
          </a:r>
        </a:p>
        <a:p>
          <a:pPr marL="0" lvl="0" indent="0" algn="l" defTabSz="933450">
            <a:lnSpc>
              <a:spcPct val="90000"/>
            </a:lnSpc>
            <a:spcBef>
              <a:spcPct val="0"/>
            </a:spcBef>
            <a:spcAft>
              <a:spcPct val="35000"/>
            </a:spcAft>
            <a:buNone/>
          </a:pPr>
          <a:r>
            <a:rPr lang="en-US" sz="2100" b="1" i="1" kern="1200" dirty="0">
              <a:latin typeface="Calibri" pitchFamily="34" charset="0"/>
            </a:rPr>
            <a:t>money is cheap</a:t>
          </a:r>
        </a:p>
      </dsp:txBody>
      <dsp:txXfrm>
        <a:off x="5029200" y="1738312"/>
        <a:ext cx="1676400" cy="3509962"/>
      </dsp:txXfrm>
    </dsp:sp>
    <dsp:sp modelId="{30B5FCC5-3D35-4676-AE93-11F929A4A6A1}">
      <dsp:nvSpPr>
        <dsp:cNvPr id="0" name=""/>
        <dsp:cNvSpPr/>
      </dsp:nvSpPr>
      <dsp:spPr>
        <a:xfrm>
          <a:off x="6374511" y="1061465"/>
          <a:ext cx="662178" cy="66217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709CC4-F968-430A-9483-F70351BEB38B}">
      <dsp:nvSpPr>
        <dsp:cNvPr id="0" name=""/>
        <dsp:cNvSpPr/>
      </dsp:nvSpPr>
      <dsp:spPr>
        <a:xfrm>
          <a:off x="6705600" y="1392554"/>
          <a:ext cx="1676400" cy="3855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874" tIns="0" rIns="0" bIns="0" numCol="1" spcCol="1270" anchor="t" anchorCtr="0">
          <a:noAutofit/>
        </a:bodyPr>
        <a:lstStyle/>
        <a:p>
          <a:pPr marL="0" lvl="0" indent="0" algn="l" defTabSz="933450">
            <a:lnSpc>
              <a:spcPct val="90000"/>
            </a:lnSpc>
            <a:spcBef>
              <a:spcPct val="0"/>
            </a:spcBef>
            <a:spcAft>
              <a:spcPct val="35000"/>
            </a:spcAft>
            <a:buNone/>
          </a:pPr>
          <a:r>
            <a:rPr lang="en-US" sz="2100" kern="1200" dirty="0">
              <a:latin typeface="Calibri" pitchFamily="34" charset="0"/>
            </a:rPr>
            <a:t>Fed injects liquidity until </a:t>
          </a:r>
          <a:r>
            <a:rPr lang="en-US" sz="2100" b="1" kern="1200" dirty="0">
              <a:latin typeface="Calibri" pitchFamily="34" charset="0"/>
            </a:rPr>
            <a:t>fed funds rate</a:t>
          </a:r>
          <a:r>
            <a:rPr lang="en-US" sz="2100" kern="1200" dirty="0">
              <a:latin typeface="Calibri" pitchFamily="34" charset="0"/>
            </a:rPr>
            <a:t> has fallen to the Fed’s set “</a:t>
          </a:r>
          <a:r>
            <a:rPr lang="en-US" sz="2100" b="1" kern="1200" dirty="0">
              <a:latin typeface="Calibri" pitchFamily="34" charset="0"/>
            </a:rPr>
            <a:t>target</a:t>
          </a:r>
          <a:r>
            <a:rPr lang="en-US" sz="2100" kern="1200" dirty="0">
              <a:latin typeface="Calibri" pitchFamily="34" charset="0"/>
            </a:rPr>
            <a:t>”</a:t>
          </a:r>
        </a:p>
      </dsp:txBody>
      <dsp:txXfrm>
        <a:off x="6705600" y="1392554"/>
        <a:ext cx="1676400" cy="38557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4FF00-13EC-434A-801B-721A9096095B}">
      <dsp:nvSpPr>
        <dsp:cNvPr id="0" name=""/>
        <dsp:cNvSpPr/>
      </dsp:nvSpPr>
      <dsp:spPr>
        <a:xfrm rot="16200000">
          <a:off x="-2227315" y="2230688"/>
          <a:ext cx="5537200" cy="1075822"/>
        </a:xfrm>
        <a:prstGeom prst="flowChartManualOperation">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14300" tIns="0" rIns="114300" bIns="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Calibri" pitchFamily="34" charset="0"/>
            </a:rPr>
            <a:t>What is it?</a:t>
          </a:r>
        </a:p>
        <a:p>
          <a:pPr marL="114300" lvl="1" indent="-114300" algn="l" defTabSz="622300">
            <a:lnSpc>
              <a:spcPct val="90000"/>
            </a:lnSpc>
            <a:spcBef>
              <a:spcPct val="0"/>
            </a:spcBef>
            <a:spcAft>
              <a:spcPct val="15000"/>
            </a:spcAft>
            <a:buChar char="•"/>
          </a:pPr>
          <a:r>
            <a:rPr lang="en-US" sz="1400" kern="1200" dirty="0">
              <a:latin typeface="Calibri" pitchFamily="34" charset="0"/>
              <a:sym typeface="Symbol" pitchFamily="18" charset="2"/>
            </a:rPr>
            <a:t> </a:t>
          </a:r>
          <a:r>
            <a:rPr lang="en-US" sz="1400" b="1" kern="1200" dirty="0">
              <a:latin typeface="Calibri" pitchFamily="34" charset="0"/>
              <a:sym typeface="Symbol" pitchFamily="18" charset="2"/>
            </a:rPr>
            <a:t></a:t>
          </a:r>
          <a:r>
            <a:rPr lang="en-US" sz="1400" kern="1200" dirty="0">
              <a:latin typeface="Calibri" pitchFamily="34" charset="0"/>
              <a:sym typeface="Symbol" pitchFamily="18" charset="2"/>
            </a:rPr>
            <a:t> </a:t>
          </a:r>
          <a:r>
            <a:rPr lang="en-US" sz="1400" kern="1200" dirty="0">
              <a:latin typeface="Calibri" pitchFamily="34" charset="0"/>
            </a:rPr>
            <a:t>50% per month</a:t>
          </a:r>
        </a:p>
      </dsp:txBody>
      <dsp:txXfrm rot="5400000">
        <a:off x="3374" y="1107439"/>
        <a:ext cx="1075822" cy="3322320"/>
      </dsp:txXfrm>
    </dsp:sp>
    <dsp:sp modelId="{AB77729E-ED2A-450B-90A9-BE3E3A2DB0F0}">
      <dsp:nvSpPr>
        <dsp:cNvPr id="0" name=""/>
        <dsp:cNvSpPr/>
      </dsp:nvSpPr>
      <dsp:spPr>
        <a:xfrm rot="16200000">
          <a:off x="-615699" y="1892129"/>
          <a:ext cx="5537200" cy="1752941"/>
        </a:xfrm>
        <a:prstGeom prst="flowChartManualOperation">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14300" tIns="0" rIns="114300" bIns="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Calibri" pitchFamily="34" charset="0"/>
            </a:rPr>
            <a:t>What causes it?</a:t>
          </a:r>
          <a:r>
            <a:rPr lang="en-US" sz="1800" kern="1200" dirty="0">
              <a:latin typeface="Calibri" pitchFamily="34" charset="0"/>
            </a:rPr>
            <a:t> </a:t>
          </a:r>
        </a:p>
        <a:p>
          <a:pPr marL="114300" lvl="1" indent="-114300" algn="l" defTabSz="622300">
            <a:lnSpc>
              <a:spcPct val="90000"/>
            </a:lnSpc>
            <a:spcBef>
              <a:spcPct val="0"/>
            </a:spcBef>
            <a:spcAft>
              <a:spcPct val="15000"/>
            </a:spcAft>
            <a:buChar char="•"/>
          </a:pPr>
          <a:r>
            <a:rPr lang="en-US" sz="1400" kern="1200" dirty="0">
              <a:latin typeface="Calibri" pitchFamily="34" charset="0"/>
            </a:rPr>
            <a:t>Excessive money supply growth. </a:t>
          </a:r>
        </a:p>
      </dsp:txBody>
      <dsp:txXfrm rot="5400000">
        <a:off x="1276430" y="1107440"/>
        <a:ext cx="1752941" cy="3322320"/>
      </dsp:txXfrm>
    </dsp:sp>
    <dsp:sp modelId="{545864F3-4C23-4515-A3A5-8C8D41C95CC3}">
      <dsp:nvSpPr>
        <dsp:cNvPr id="0" name=""/>
        <dsp:cNvSpPr/>
      </dsp:nvSpPr>
      <dsp:spPr>
        <a:xfrm rot="16200000">
          <a:off x="1772902" y="1453703"/>
          <a:ext cx="5537200" cy="2629792"/>
        </a:xfrm>
        <a:prstGeom prst="flowChartManualOperation">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14300" tIns="0" rIns="114300" bIns="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Calibri" pitchFamily="34" charset="0"/>
            </a:rPr>
            <a:t>Does that work?</a:t>
          </a:r>
          <a:r>
            <a:rPr lang="en-US" sz="1800" kern="1200" dirty="0">
              <a:latin typeface="Calibri" pitchFamily="34" charset="0"/>
            </a:rPr>
            <a:t> </a:t>
          </a:r>
        </a:p>
        <a:p>
          <a:pPr marL="114300" lvl="1" indent="-114300" algn="l" defTabSz="622300">
            <a:lnSpc>
              <a:spcPct val="90000"/>
            </a:lnSpc>
            <a:spcBef>
              <a:spcPct val="0"/>
            </a:spcBef>
            <a:spcAft>
              <a:spcPct val="15000"/>
            </a:spcAft>
            <a:buChar char="•"/>
          </a:pPr>
          <a:r>
            <a:rPr lang="en-US" sz="1400" kern="1200" dirty="0">
              <a:latin typeface="Calibri" pitchFamily="34" charset="0"/>
            </a:rPr>
            <a:t>Only for a short time. </a:t>
          </a:r>
        </a:p>
        <a:p>
          <a:pPr marL="114300" lvl="1" indent="-114300" algn="l" defTabSz="622300">
            <a:lnSpc>
              <a:spcPct val="90000"/>
            </a:lnSpc>
            <a:spcBef>
              <a:spcPct val="0"/>
            </a:spcBef>
            <a:spcAft>
              <a:spcPct val="15000"/>
            </a:spcAft>
            <a:buChar char="•"/>
          </a:pPr>
          <a:endParaRPr lang="en-US" sz="1400" kern="1200" dirty="0">
            <a:latin typeface="Calibri" pitchFamily="34" charset="0"/>
          </a:endParaRPr>
        </a:p>
        <a:p>
          <a:pPr marL="114300" lvl="1" indent="-114300" algn="l" defTabSz="622300">
            <a:lnSpc>
              <a:spcPct val="90000"/>
            </a:lnSpc>
            <a:spcBef>
              <a:spcPct val="0"/>
            </a:spcBef>
            <a:spcAft>
              <a:spcPct val="15000"/>
            </a:spcAft>
            <a:buChar char="•"/>
          </a:pPr>
          <a:r>
            <a:rPr lang="en-US" sz="1400" kern="1200" dirty="0">
              <a:latin typeface="Calibri" pitchFamily="34" charset="0"/>
            </a:rPr>
            <a:t>Because money ceases to function as a store of value, and may not serve its other functions (unit of account, medium of exchange), </a:t>
          </a:r>
          <a:r>
            <a:rPr lang="en-US" sz="1400" b="0" kern="1200" dirty="0">
              <a:latin typeface="Calibri" pitchFamily="34" charset="0"/>
            </a:rPr>
            <a:t>people start conducting transactions with barter or a stable foreign currency. </a:t>
          </a:r>
        </a:p>
        <a:p>
          <a:pPr marL="114300" lvl="1" indent="-114300" algn="l" defTabSz="622300">
            <a:lnSpc>
              <a:spcPct val="90000"/>
            </a:lnSpc>
            <a:spcBef>
              <a:spcPct val="0"/>
            </a:spcBef>
            <a:spcAft>
              <a:spcPct val="15000"/>
            </a:spcAft>
            <a:buChar char="•"/>
          </a:pPr>
          <a:endParaRPr lang="en-US" sz="1400" kern="1200" dirty="0">
            <a:latin typeface="Calibri" pitchFamily="34" charset="0"/>
          </a:endParaRPr>
        </a:p>
        <a:p>
          <a:pPr marL="114300" lvl="1" indent="-114300" algn="l" defTabSz="622300">
            <a:lnSpc>
              <a:spcPct val="90000"/>
            </a:lnSpc>
            <a:spcBef>
              <a:spcPct val="0"/>
            </a:spcBef>
            <a:spcAft>
              <a:spcPct val="15000"/>
            </a:spcAft>
            <a:buChar char="•"/>
          </a:pPr>
          <a:r>
            <a:rPr lang="en-US" sz="1400" kern="1200" dirty="0">
              <a:latin typeface="Calibri" pitchFamily="34" charset="0"/>
            </a:rPr>
            <a:t>Because people are no longer willing to subject themselves to the “inflation tax,” it ceases to be a source of revenue for the government. </a:t>
          </a:r>
        </a:p>
      </dsp:txBody>
      <dsp:txXfrm rot="5400000">
        <a:off x="3226606" y="1107439"/>
        <a:ext cx="2629792" cy="3322320"/>
      </dsp:txXfrm>
    </dsp:sp>
    <dsp:sp modelId="{C3E1EB30-5A40-488E-A428-D49484D2CF34}">
      <dsp:nvSpPr>
        <dsp:cNvPr id="0" name=""/>
        <dsp:cNvSpPr/>
      </dsp:nvSpPr>
      <dsp:spPr>
        <a:xfrm rot="16200000">
          <a:off x="4599929" y="1453703"/>
          <a:ext cx="5537200" cy="2629792"/>
        </a:xfrm>
        <a:prstGeom prst="flowChartManualOperation">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14300" tIns="0" rIns="114300" bIns="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Calibri" pitchFamily="34" charset="0"/>
            </a:rPr>
            <a:t>How is it stopped?</a:t>
          </a:r>
          <a:r>
            <a:rPr lang="en-US" sz="1800" kern="1200" dirty="0">
              <a:latin typeface="Calibri" pitchFamily="34" charset="0"/>
            </a:rPr>
            <a:t> </a:t>
          </a:r>
        </a:p>
        <a:p>
          <a:pPr marL="114300" lvl="1" indent="-114300" algn="l" defTabSz="622300">
            <a:lnSpc>
              <a:spcPct val="90000"/>
            </a:lnSpc>
            <a:spcBef>
              <a:spcPct val="0"/>
            </a:spcBef>
            <a:spcAft>
              <a:spcPct val="15000"/>
            </a:spcAft>
            <a:buChar char="•"/>
          </a:pPr>
          <a:r>
            <a:rPr lang="en-US" sz="1400" kern="1200" dirty="0">
              <a:latin typeface="Calibri" pitchFamily="34" charset="0"/>
            </a:rPr>
            <a:t>Proximate step: </a:t>
          </a:r>
          <a:r>
            <a:rPr lang="en-US" sz="1400" b="1" kern="1200" dirty="0">
              <a:latin typeface="Calibri" pitchFamily="34" charset="0"/>
            </a:rPr>
            <a:t>stop printing money</a:t>
          </a:r>
          <a:r>
            <a:rPr lang="en-US" sz="1400" kern="1200" dirty="0">
              <a:latin typeface="Calibri" pitchFamily="34" charset="0"/>
            </a:rPr>
            <a:t>. </a:t>
          </a:r>
        </a:p>
        <a:p>
          <a:pPr marL="114300" lvl="1" indent="-114300" algn="l" defTabSz="622300">
            <a:lnSpc>
              <a:spcPct val="90000"/>
            </a:lnSpc>
            <a:spcBef>
              <a:spcPct val="0"/>
            </a:spcBef>
            <a:spcAft>
              <a:spcPct val="15000"/>
            </a:spcAft>
            <a:buChar char="•"/>
          </a:pPr>
          <a:endParaRPr lang="en-US" sz="1400" kern="1200" dirty="0">
            <a:latin typeface="Calibri" pitchFamily="34" charset="0"/>
          </a:endParaRPr>
        </a:p>
        <a:p>
          <a:pPr marL="114300" lvl="1" indent="-114300" algn="l" defTabSz="622300">
            <a:lnSpc>
              <a:spcPct val="90000"/>
            </a:lnSpc>
            <a:spcBef>
              <a:spcPct val="0"/>
            </a:spcBef>
            <a:spcAft>
              <a:spcPct val="15000"/>
            </a:spcAft>
            <a:buChar char="•"/>
          </a:pPr>
          <a:r>
            <a:rPr lang="en-US" sz="1400" kern="1200" dirty="0">
              <a:latin typeface="Calibri" pitchFamily="34" charset="0"/>
            </a:rPr>
            <a:t> At a more fundamental level: it requires a credible announcement of government fiscal reform (i.e. cuts in government spending, increases in tax revenue, new sources of borrowing or some combination of all three) and follow-through.</a:t>
          </a:r>
        </a:p>
      </dsp:txBody>
      <dsp:txXfrm rot="5400000">
        <a:off x="6053633" y="1107439"/>
        <a:ext cx="2629792" cy="3322320"/>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0.png"/></Relationships>
</file>

<file path=ppt/drawings/drawing1.xml><?xml version="1.0" encoding="utf-8"?>
<c:userShapes xmlns:c="http://schemas.openxmlformats.org/drawingml/2006/chart">
  <cdr:relSizeAnchor xmlns:cdr="http://schemas.openxmlformats.org/drawingml/2006/chartDrawing">
    <cdr:from>
      <cdr:x>0.01188</cdr:x>
      <cdr:y>0.53497</cdr:y>
    </cdr:from>
    <cdr:to>
      <cdr:x>0.06931</cdr:x>
      <cdr:y>0.58031</cdr:y>
    </cdr:to>
    <cdr:sp macro="" textlink="">
      <cdr:nvSpPr>
        <cdr:cNvPr id="2" name="TextBox 1"/>
        <cdr:cNvSpPr txBox="1"/>
      </cdr:nvSpPr>
      <cdr:spPr>
        <a:xfrm xmlns:a="http://schemas.openxmlformats.org/drawingml/2006/main">
          <a:off x="91440" y="3147060"/>
          <a:ext cx="441960" cy="2667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5000</a:t>
          </a:r>
        </a:p>
      </cdr:txBody>
    </cdr:sp>
  </cdr:relSizeAnchor>
  <cdr:relSizeAnchor xmlns:cdr="http://schemas.openxmlformats.org/drawingml/2006/chartDrawing">
    <cdr:from>
      <cdr:x>0</cdr:x>
      <cdr:y>0</cdr:y>
    </cdr:from>
    <cdr:to>
      <cdr:x>0.00317</cdr:x>
      <cdr:y>0.00415</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0.00396</cdr:x>
      <cdr:y>0.00648</cdr:y>
    </cdr:from>
    <cdr:to>
      <cdr:x>0.07228</cdr:x>
      <cdr:y>0.04016</cdr:y>
    </cdr:to>
    <cdr:sp macro="" textlink="">
      <cdr:nvSpPr>
        <cdr:cNvPr id="4" name="TextBox 3"/>
        <cdr:cNvSpPr txBox="1"/>
      </cdr:nvSpPr>
      <cdr:spPr>
        <a:xfrm xmlns:a="http://schemas.openxmlformats.org/drawingml/2006/main">
          <a:off x="30477" y="38120"/>
          <a:ext cx="525804" cy="19812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50000</a:t>
          </a:r>
        </a:p>
      </cdr:txBody>
    </cdr:sp>
  </cdr:relSizeAnchor>
  <cdr:relSizeAnchor xmlns:cdr="http://schemas.openxmlformats.org/drawingml/2006/chartDrawing">
    <cdr:from>
      <cdr:x>0.00297</cdr:x>
      <cdr:y>0.21244</cdr:y>
    </cdr:from>
    <cdr:to>
      <cdr:x>0.06832</cdr:x>
      <cdr:y>0.25777</cdr:y>
    </cdr:to>
    <cdr:sp macro="" textlink="">
      <cdr:nvSpPr>
        <cdr:cNvPr id="5" name="TextBox 4"/>
        <cdr:cNvSpPr txBox="1"/>
      </cdr:nvSpPr>
      <cdr:spPr>
        <a:xfrm xmlns:a="http://schemas.openxmlformats.org/drawingml/2006/main">
          <a:off x="22860" y="1249680"/>
          <a:ext cx="502920" cy="2667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20000</a:t>
          </a:r>
        </a:p>
      </cdr:txBody>
    </cdr:sp>
  </cdr:relSizeAnchor>
  <cdr:relSizeAnchor xmlns:cdr="http://schemas.openxmlformats.org/drawingml/2006/chartDrawing">
    <cdr:from>
      <cdr:x>0.0099</cdr:x>
      <cdr:y>0.7513</cdr:y>
    </cdr:from>
    <cdr:to>
      <cdr:x>0.06634</cdr:x>
      <cdr:y>0.80181</cdr:y>
    </cdr:to>
    <cdr:sp macro="" textlink="">
      <cdr:nvSpPr>
        <cdr:cNvPr id="6" name="TextBox 5"/>
        <cdr:cNvSpPr txBox="1"/>
      </cdr:nvSpPr>
      <cdr:spPr>
        <a:xfrm xmlns:a="http://schemas.openxmlformats.org/drawingml/2006/main">
          <a:off x="76200" y="4419600"/>
          <a:ext cx="434340" cy="29718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2000</a:t>
          </a:r>
        </a:p>
      </cdr:txBody>
    </cdr:sp>
  </cdr:relSizeAnchor>
</c:userShapes>
</file>

<file path=ppt/drawings/drawing2.xml><?xml version="1.0" encoding="utf-8"?>
<c:userShapes xmlns:c="http://schemas.openxmlformats.org/drawingml/2006/chart">
  <cdr:relSizeAnchor xmlns:cdr="http://schemas.openxmlformats.org/drawingml/2006/chartDrawing">
    <cdr:from>
      <cdr:x>0.00488</cdr:x>
      <cdr:y>0.2375</cdr:y>
    </cdr:from>
    <cdr:to>
      <cdr:x>0.07317</cdr:x>
      <cdr:y>0.2875</cdr:y>
    </cdr:to>
    <cdr:sp macro="" textlink="">
      <cdr:nvSpPr>
        <cdr:cNvPr id="2" name="TextBox 1"/>
        <cdr:cNvSpPr txBox="1"/>
      </cdr:nvSpPr>
      <cdr:spPr>
        <a:xfrm xmlns:a="http://schemas.openxmlformats.org/drawingml/2006/main">
          <a:off x="38100" y="1447800"/>
          <a:ext cx="533400" cy="30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15000</a:t>
          </a:r>
        </a:p>
      </cdr:txBody>
    </cdr:sp>
  </cdr:relSizeAnchor>
  <cdr:relSizeAnchor xmlns:cdr="http://schemas.openxmlformats.org/drawingml/2006/chartDrawing">
    <cdr:from>
      <cdr:x>0.01463</cdr:x>
      <cdr:y>0.7875</cdr:y>
    </cdr:from>
    <cdr:to>
      <cdr:x>0.08293</cdr:x>
      <cdr:y>0.825</cdr:y>
    </cdr:to>
    <cdr:sp macro="" textlink="">
      <cdr:nvSpPr>
        <cdr:cNvPr id="3" name="TextBox 2"/>
        <cdr:cNvSpPr txBox="1"/>
      </cdr:nvSpPr>
      <cdr:spPr>
        <a:xfrm xmlns:a="http://schemas.openxmlformats.org/drawingml/2006/main">
          <a:off x="114300" y="4800600"/>
          <a:ext cx="5334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1000</a:t>
          </a:r>
        </a:p>
      </cdr:txBody>
    </cdr:sp>
  </cdr:relSizeAnchor>
  <cdr:relSizeAnchor xmlns:cdr="http://schemas.openxmlformats.org/drawingml/2006/chartDrawing">
    <cdr:from>
      <cdr:x>0.01463</cdr:x>
      <cdr:y>0.65</cdr:y>
    </cdr:from>
    <cdr:to>
      <cdr:x>0.0439</cdr:x>
      <cdr:y>0.6625</cdr:y>
    </cdr:to>
    <cdr:sp macro="" textlink="">
      <cdr:nvSpPr>
        <cdr:cNvPr id="4" name="TextBox 3"/>
        <cdr:cNvSpPr txBox="1"/>
      </cdr:nvSpPr>
      <cdr:spPr>
        <a:xfrm xmlns:a="http://schemas.openxmlformats.org/drawingml/2006/main">
          <a:off x="114300" y="3962400"/>
          <a:ext cx="228600" cy="76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0.01463</cdr:x>
      <cdr:y>0.65</cdr:y>
    </cdr:from>
    <cdr:to>
      <cdr:x>0.08293</cdr:x>
      <cdr:y>0.6875</cdr:y>
    </cdr:to>
    <cdr:sp macro="" textlink="">
      <cdr:nvSpPr>
        <cdr:cNvPr id="5" name="TextBox 4"/>
        <cdr:cNvSpPr txBox="1"/>
      </cdr:nvSpPr>
      <cdr:spPr>
        <a:xfrm xmlns:a="http://schemas.openxmlformats.org/drawingml/2006/main">
          <a:off x="114300" y="3962400"/>
          <a:ext cx="5334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2000</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1F4DB2-879A-4825-AA5D-5BFB79FC9609}" type="datetimeFigureOut">
              <a:rPr lang="en-US" smtClean="0"/>
              <a:pPr/>
              <a:t>5/30/2017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E80C79-5785-4E94-8CD7-A9B5BA0A308A}" type="slidenum">
              <a:rPr lang="en-US" smtClean="0"/>
              <a:pPr/>
              <a:t>‹#›</a:t>
            </a:fld>
            <a:endParaRPr lang="en-US"/>
          </a:p>
        </p:txBody>
      </p:sp>
    </p:spTree>
    <p:extLst>
      <p:ext uri="{BB962C8B-B14F-4D97-AF65-F5344CB8AC3E}">
        <p14:creationId xmlns:p14="http://schemas.microsoft.com/office/powerpoint/2010/main" val="975889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C1A7C2-E18D-4F4A-8FA2-676991511B49}" type="slidenum">
              <a:rPr lang="en-US"/>
              <a:pPr/>
              <a:t>9</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a:xfrm>
            <a:off x="914400" y="4343400"/>
            <a:ext cx="5029200" cy="4114800"/>
          </a:xfrm>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5695BE-F3BE-465D-B6F1-F8D28DA2DBA2}" type="slidenum">
              <a:rPr lang="en-US"/>
              <a:pPr/>
              <a:t>35</a:t>
            </a:fld>
            <a:endParaRPr lang="en-US"/>
          </a:p>
        </p:txBody>
      </p:sp>
      <p:sp>
        <p:nvSpPr>
          <p:cNvPr id="450562" name="Rectangle 2"/>
          <p:cNvSpPr>
            <a:spLocks noGrp="1" noRot="1" noChangeAspect="1" noChangeArrowheads="1" noTextEdit="1"/>
          </p:cNvSpPr>
          <p:nvPr>
            <p:ph type="sldImg"/>
          </p:nvPr>
        </p:nvSpPr>
        <p:spPr>
          <a:ln/>
        </p:spPr>
      </p:sp>
      <p:sp>
        <p:nvSpPr>
          <p:cNvPr id="4505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886810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013E2AC4-4AFA-4A1C-9BE1-DFA97F401572}" type="slidenum">
              <a:rPr lang="en-US" smtClean="0">
                <a:cs typeface="Arial" charset="0"/>
              </a:rPr>
              <a:pPr/>
              <a:t>36</a:t>
            </a:fld>
            <a:endParaRPr lang="en-US">
              <a:cs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cs typeface="Arial" charset="0"/>
            </a:endParaRPr>
          </a:p>
        </p:txBody>
      </p:sp>
    </p:spTree>
    <p:extLst>
      <p:ext uri="{BB962C8B-B14F-4D97-AF65-F5344CB8AC3E}">
        <p14:creationId xmlns:p14="http://schemas.microsoft.com/office/powerpoint/2010/main" val="4049833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51D7B680-497D-4053-8DFC-3999E6791543}" type="slidenum">
              <a:rPr lang="en-US" smtClean="0">
                <a:cs typeface="Arial" charset="0"/>
              </a:rPr>
              <a:pPr/>
              <a:t>37</a:t>
            </a:fld>
            <a:endParaRPr lang="en-US">
              <a:cs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cs typeface="Arial" charset="0"/>
            </a:endParaRPr>
          </a:p>
        </p:txBody>
      </p:sp>
    </p:spTree>
    <p:extLst>
      <p:ext uri="{BB962C8B-B14F-4D97-AF65-F5344CB8AC3E}">
        <p14:creationId xmlns:p14="http://schemas.microsoft.com/office/powerpoint/2010/main" val="24610596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1CB39C06-105D-46AA-B743-0EE62534991C}" type="slidenum">
              <a:rPr lang="en-US" smtClean="0">
                <a:cs typeface="Arial" charset="0"/>
              </a:rPr>
              <a:pPr/>
              <a:t>38</a:t>
            </a:fld>
            <a:endParaRPr lang="en-US">
              <a:cs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a:cs typeface="Arial" charset="0"/>
            </a:endParaRPr>
          </a:p>
        </p:txBody>
      </p:sp>
    </p:spTree>
    <p:extLst>
      <p:ext uri="{BB962C8B-B14F-4D97-AF65-F5344CB8AC3E}">
        <p14:creationId xmlns:p14="http://schemas.microsoft.com/office/powerpoint/2010/main" val="4279651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4279593B-F014-4E4E-8AE6-5F835A41DD54}" type="slidenum">
              <a:rPr lang="en-US" smtClean="0">
                <a:cs typeface="Arial" charset="0"/>
              </a:rPr>
              <a:pPr/>
              <a:t>39</a:t>
            </a:fld>
            <a:endParaRPr lang="en-US">
              <a:cs typeface="Arial"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cs typeface="Arial" charset="0"/>
            </a:endParaRPr>
          </a:p>
        </p:txBody>
      </p:sp>
    </p:spTree>
    <p:extLst>
      <p:ext uri="{BB962C8B-B14F-4D97-AF65-F5344CB8AC3E}">
        <p14:creationId xmlns:p14="http://schemas.microsoft.com/office/powerpoint/2010/main" val="2358052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6EC139-215C-4584-AD9F-5800B5535C87}" type="slidenum">
              <a:rPr lang="en-US"/>
              <a:pPr/>
              <a:t>10</a:t>
            </a:fld>
            <a:endParaRPr lang="en-US" dirty="0"/>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a:xfrm>
            <a:off x="914400" y="4343400"/>
            <a:ext cx="5029200" cy="4114800"/>
          </a:xfrm>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E2F216-C0D7-46A2-B12B-4533472BB384}" type="slidenum">
              <a:rPr lang="en-US"/>
              <a:pPr/>
              <a:t>11</a:t>
            </a:fld>
            <a:endParaRPr lang="en-US" dirty="0"/>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a:xfrm>
            <a:off x="914400" y="4343400"/>
            <a:ext cx="5029200" cy="4114800"/>
          </a:xfrm>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3950C0-CE2B-4CA2-AC16-55389D5EE485}" type="slidenum">
              <a:rPr lang="en-US"/>
              <a:pPr/>
              <a:t>12</a:t>
            </a:fld>
            <a:endParaRPr lang="en-US" dirty="0"/>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xfrm>
            <a:off x="914400" y="4343400"/>
            <a:ext cx="5029200" cy="4114800"/>
          </a:xfrm>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F9EDEC8-E72B-4A6F-AD2E-917D6838DD12}" type="slidenum">
              <a:rPr kumimoji="0" 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22</a:t>
            </a:fld>
            <a:endParaRPr kumimoji="0" lang="en-US" sz="1800" b="0" i="0" u="none" strike="noStrike" kern="0" cap="none" spc="0" normalizeH="0" baseline="0" noProof="0">
              <a:ln>
                <a:noFill/>
              </a:ln>
              <a:solidFill>
                <a:sysClr val="windowText" lastClr="000000"/>
              </a:solidFill>
              <a:effectLst/>
              <a:uLnTx/>
              <a:uFillTx/>
            </a:endParaRPr>
          </a:p>
        </p:txBody>
      </p:sp>
      <p:sp>
        <p:nvSpPr>
          <p:cNvPr id="520194" name="Rectangle 2"/>
          <p:cNvSpPr>
            <a:spLocks noGrp="1" noRot="1" noChangeAspect="1" noChangeArrowheads="1" noTextEdit="1"/>
          </p:cNvSpPr>
          <p:nvPr>
            <p:ph type="sldImg"/>
          </p:nvPr>
        </p:nvSpPr>
        <p:spPr>
          <a:ln/>
        </p:spPr>
      </p:sp>
      <p:sp>
        <p:nvSpPr>
          <p:cNvPr id="520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68429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79D0F0A-2DB0-44EB-B5BC-F4E666E9AF65}" type="slidenum">
              <a:rPr lang="en-US" smtClean="0">
                <a:cs typeface="Arial" charset="0"/>
              </a:rPr>
              <a:pPr/>
              <a:t>30</a:t>
            </a:fld>
            <a:endParaRPr lang="en-US">
              <a:cs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C07713C8-FE06-4E1B-B8F1-234E35DF04C5}" type="slidenum">
              <a:rPr lang="en-US" smtClean="0">
                <a:cs typeface="Arial" charset="0"/>
              </a:rPr>
              <a:pPr/>
              <a:t>31</a:t>
            </a:fld>
            <a:endParaRPr lang="en-US">
              <a:cs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0557C8A4-5BBF-4002-80D7-175FFB8DC5DF}" type="slidenum">
              <a:rPr lang="en-US" smtClean="0">
                <a:cs typeface="Arial" charset="0"/>
              </a:rPr>
              <a:pPr/>
              <a:t>33</a:t>
            </a:fld>
            <a:endParaRPr lang="en-US">
              <a:cs typeface="Arial" charset="0"/>
            </a:endParaRPr>
          </a:p>
        </p:txBody>
      </p:sp>
      <p:sp>
        <p:nvSpPr>
          <p:cNvPr id="4198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ln/>
        </p:spPr>
        <p:txBody>
          <a:bodyPr/>
          <a:lstStyle/>
          <a:p>
            <a:pPr marL="287291" indent="-287291">
              <a:spcBef>
                <a:spcPct val="50000"/>
              </a:spcBef>
              <a:buClr>
                <a:srgbClr val="CC0000"/>
              </a:buClr>
              <a:defRPr/>
            </a:pPr>
            <a:r>
              <a:rPr lang="en-US" b="1" dirty="0"/>
              <a:t>What is it?</a:t>
            </a:r>
            <a:r>
              <a:rPr lang="en-US" dirty="0"/>
              <a:t> Informal definition:  </a:t>
            </a:r>
            <a:r>
              <a:rPr lang="en-US" dirty="0">
                <a:sym typeface="Symbol" pitchFamily="18" charset="2"/>
              </a:rPr>
              <a:t> </a:t>
            </a:r>
            <a:r>
              <a:rPr lang="en-US" b="1" dirty="0">
                <a:sym typeface="Symbol" pitchFamily="18" charset="2"/>
              </a:rPr>
              <a:t></a:t>
            </a:r>
            <a:r>
              <a:rPr lang="en-US" dirty="0">
                <a:sym typeface="Symbol" pitchFamily="18" charset="2"/>
              </a:rPr>
              <a:t> </a:t>
            </a:r>
            <a:r>
              <a:rPr lang="en-US" dirty="0"/>
              <a:t>50% per month</a:t>
            </a:r>
          </a:p>
          <a:p>
            <a:pPr marL="287291" indent="-287291">
              <a:spcBef>
                <a:spcPct val="50000"/>
              </a:spcBef>
              <a:buClr>
                <a:srgbClr val="CC0000"/>
              </a:buClr>
              <a:defRPr/>
            </a:pPr>
            <a:r>
              <a:rPr lang="en-US" b="1" dirty="0"/>
              <a:t>What causes it?</a:t>
            </a:r>
            <a:r>
              <a:rPr lang="en-US" dirty="0"/>
              <a:t> Excessive money supply growth. </a:t>
            </a:r>
          </a:p>
          <a:p>
            <a:pPr marL="287291" indent="-287291">
              <a:spcBef>
                <a:spcPct val="50000"/>
              </a:spcBef>
              <a:buClr>
                <a:srgbClr val="CC0000"/>
              </a:buClr>
              <a:defRPr/>
            </a:pPr>
            <a:r>
              <a:rPr lang="en-US" b="1" dirty="0"/>
              <a:t>Why do governments do it?</a:t>
            </a:r>
            <a:r>
              <a:rPr lang="en-US" dirty="0"/>
              <a:t> When a government cannot finance its expenditures by raising taxes or selling bonds (i.e. borrowing), it sometimes tries to meet expenditures by printing money.</a:t>
            </a:r>
          </a:p>
          <a:p>
            <a:pPr marL="287291" indent="-287291">
              <a:spcBef>
                <a:spcPct val="50000"/>
              </a:spcBef>
              <a:buClr>
                <a:srgbClr val="CC0000"/>
              </a:buClr>
              <a:defRPr/>
            </a:pPr>
            <a:r>
              <a:rPr lang="en-US" b="1" dirty="0"/>
              <a:t>Does that work?</a:t>
            </a:r>
            <a:r>
              <a:rPr lang="en-US" dirty="0"/>
              <a:t> Only for a short time. Because money ceases to function as a store of value, and may not serve its other functions (unit of account, medium of exchange), people start conducting transactions with barter or a stable foreign currency. Because people are no longer willing to subject themselves to the “inflation tax” it ceases to be a source of revenue for the government. </a:t>
            </a:r>
          </a:p>
          <a:p>
            <a:pPr marL="287291" indent="-287291">
              <a:spcBef>
                <a:spcPct val="50000"/>
              </a:spcBef>
              <a:buClr>
                <a:srgbClr val="990033"/>
              </a:buClr>
              <a:defRPr/>
            </a:pPr>
            <a:r>
              <a:rPr lang="en-US" b="1" dirty="0"/>
              <a:t>How is hyperinflation stopped?</a:t>
            </a:r>
            <a:r>
              <a:rPr lang="en-US" dirty="0"/>
              <a:t> In theory, the solution to hyperinflation is simple: stop printing money. In practice, it requires a credible announcement of government fiscal reform (i.e. cuts in government spending, increases in tax revenue, new sources of borrowing or some combination of all three) and follow-through on the announced plans.  </a:t>
            </a:r>
          </a:p>
          <a:p>
            <a:pPr marL="287291" indent="-287291">
              <a:spcBef>
                <a:spcPct val="50000"/>
              </a:spcBef>
              <a:buClr>
                <a:srgbClr val="990033"/>
              </a:buClr>
              <a:defRPr/>
            </a:pPr>
            <a:endParaRPr lang="en-US" dirty="0"/>
          </a:p>
          <a:p>
            <a:pPr eaLnBrk="1" hangingPunct="1">
              <a:defRPr/>
            </a:pPr>
            <a:endParaRPr lang="en-US" dirty="0"/>
          </a:p>
        </p:txBody>
      </p:sp>
    </p:spTree>
    <p:extLst>
      <p:ext uri="{BB962C8B-B14F-4D97-AF65-F5344CB8AC3E}">
        <p14:creationId xmlns:p14="http://schemas.microsoft.com/office/powerpoint/2010/main" val="1552255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CAD8CA68-8683-4056-825C-E6BEB54BDC1F}" type="slidenum">
              <a:rPr lang="en-US" smtClean="0">
                <a:cs typeface="Arial" charset="0"/>
              </a:rPr>
              <a:pPr/>
              <a:t>34</a:t>
            </a:fld>
            <a:endParaRPr lang="en-US">
              <a:cs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a:cs typeface="Arial" charset="0"/>
            </a:endParaRPr>
          </a:p>
        </p:txBody>
      </p:sp>
    </p:spTree>
    <p:extLst>
      <p:ext uri="{BB962C8B-B14F-4D97-AF65-F5344CB8AC3E}">
        <p14:creationId xmlns:p14="http://schemas.microsoft.com/office/powerpoint/2010/main" val="1084000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9174CF0-AA4D-4906-A13C-88CD61AF7EEC}" type="datetime1">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64A94-FED1-499E-B2FF-A904E587B046}" type="slidenum">
              <a:rPr lang="en-US" smtClean="0"/>
              <a:pPr/>
              <a:t>‹#›</a:t>
            </a:fld>
            <a:endParaRPr lang="en-US"/>
          </a:p>
        </p:txBody>
      </p:sp>
    </p:spTree>
    <p:extLst>
      <p:ext uri="{BB962C8B-B14F-4D97-AF65-F5344CB8AC3E}">
        <p14:creationId xmlns:p14="http://schemas.microsoft.com/office/powerpoint/2010/main" val="1295449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B15A82-1D1C-41AA-8A20-DF18A385873B}" type="datetime1">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64A94-FED1-499E-B2FF-A904E587B046}" type="slidenum">
              <a:rPr lang="en-US" smtClean="0"/>
              <a:pPr/>
              <a:t>‹#›</a:t>
            </a:fld>
            <a:endParaRPr lang="en-US"/>
          </a:p>
        </p:txBody>
      </p:sp>
    </p:spTree>
    <p:extLst>
      <p:ext uri="{BB962C8B-B14F-4D97-AF65-F5344CB8AC3E}">
        <p14:creationId xmlns:p14="http://schemas.microsoft.com/office/powerpoint/2010/main" val="1374434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96A918-F364-4D09-8A87-2396FCF4F3B4}" type="datetime1">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64A94-FED1-499E-B2FF-A904E587B046}" type="slidenum">
              <a:rPr lang="en-US" smtClean="0"/>
              <a:pPr/>
              <a:t>‹#›</a:t>
            </a:fld>
            <a:endParaRPr lang="en-US"/>
          </a:p>
        </p:txBody>
      </p:sp>
    </p:spTree>
    <p:extLst>
      <p:ext uri="{BB962C8B-B14F-4D97-AF65-F5344CB8AC3E}">
        <p14:creationId xmlns:p14="http://schemas.microsoft.com/office/powerpoint/2010/main" val="4199445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endParaRPr lang="en-US"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fld id="{9B4086EC-E5EA-46B5-B21F-43B274F52DA4}" type="datetime1">
              <a:rPr lang="en-US" smtClean="0"/>
              <a:t>5/30/2017</a:t>
            </a:fld>
            <a:endParaRPr lang="en-US"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05C93A21-AC78-45EE-9D83-F59B5244ED6E}"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9215C4-0EEA-4C77-885C-626D1F950DCC}" type="datetime1">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64A94-FED1-499E-B2FF-A904E587B046}" type="slidenum">
              <a:rPr lang="en-US" smtClean="0"/>
              <a:pPr/>
              <a:t>‹#›</a:t>
            </a:fld>
            <a:endParaRPr lang="en-US"/>
          </a:p>
        </p:txBody>
      </p:sp>
    </p:spTree>
    <p:extLst>
      <p:ext uri="{BB962C8B-B14F-4D97-AF65-F5344CB8AC3E}">
        <p14:creationId xmlns:p14="http://schemas.microsoft.com/office/powerpoint/2010/main" val="3838415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976830-29BC-4270-83C6-207BAAA111AA}" type="datetime1">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64A94-FED1-499E-B2FF-A904E587B046}" type="slidenum">
              <a:rPr lang="en-US" smtClean="0"/>
              <a:pPr/>
              <a:t>‹#›</a:t>
            </a:fld>
            <a:endParaRPr lang="en-US"/>
          </a:p>
        </p:txBody>
      </p:sp>
    </p:spTree>
    <p:extLst>
      <p:ext uri="{BB962C8B-B14F-4D97-AF65-F5344CB8AC3E}">
        <p14:creationId xmlns:p14="http://schemas.microsoft.com/office/powerpoint/2010/main" val="3159470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1ECA615-12F9-440E-B0A6-CE0411F4A5DA}" type="datetime1">
              <a:rPr lang="en-US" smtClean="0"/>
              <a:t>5/30/2017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64A94-FED1-499E-B2FF-A904E587B046}" type="slidenum">
              <a:rPr lang="en-US" smtClean="0"/>
              <a:pPr/>
              <a:t>‹#›</a:t>
            </a:fld>
            <a:endParaRPr lang="en-US"/>
          </a:p>
        </p:txBody>
      </p:sp>
    </p:spTree>
    <p:extLst>
      <p:ext uri="{BB962C8B-B14F-4D97-AF65-F5344CB8AC3E}">
        <p14:creationId xmlns:p14="http://schemas.microsoft.com/office/powerpoint/2010/main" val="297019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9EFF451-09B4-4201-A35A-AFD7C3615077}" type="datetime1">
              <a:rPr lang="en-US" smtClean="0"/>
              <a:t>5/30/2017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D64A94-FED1-499E-B2FF-A904E587B046}" type="slidenum">
              <a:rPr lang="en-US" smtClean="0"/>
              <a:pPr/>
              <a:t>‹#›</a:t>
            </a:fld>
            <a:endParaRPr lang="en-US"/>
          </a:p>
        </p:txBody>
      </p:sp>
    </p:spTree>
    <p:extLst>
      <p:ext uri="{BB962C8B-B14F-4D97-AF65-F5344CB8AC3E}">
        <p14:creationId xmlns:p14="http://schemas.microsoft.com/office/powerpoint/2010/main" val="3516560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882636-79D2-43EC-A47C-2495BE9DAEB1}" type="datetime1">
              <a:rPr lang="en-US" smtClean="0"/>
              <a:t>5/30/2017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D64A94-FED1-499E-B2FF-A904E587B046}" type="slidenum">
              <a:rPr lang="en-US" smtClean="0"/>
              <a:pPr/>
              <a:t>‹#›</a:t>
            </a:fld>
            <a:endParaRPr lang="en-US"/>
          </a:p>
        </p:txBody>
      </p:sp>
    </p:spTree>
    <p:extLst>
      <p:ext uri="{BB962C8B-B14F-4D97-AF65-F5344CB8AC3E}">
        <p14:creationId xmlns:p14="http://schemas.microsoft.com/office/powerpoint/2010/main" val="2312037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B3C57-9C30-4F1D-AD54-04FB5E003D82}" type="datetime1">
              <a:rPr lang="en-US" smtClean="0"/>
              <a:t>5/30/2017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D64A94-FED1-499E-B2FF-A904E587B046}" type="slidenum">
              <a:rPr lang="en-US" smtClean="0"/>
              <a:pPr/>
              <a:t>‹#›</a:t>
            </a:fld>
            <a:endParaRPr lang="en-US"/>
          </a:p>
        </p:txBody>
      </p:sp>
    </p:spTree>
    <p:extLst>
      <p:ext uri="{BB962C8B-B14F-4D97-AF65-F5344CB8AC3E}">
        <p14:creationId xmlns:p14="http://schemas.microsoft.com/office/powerpoint/2010/main" val="2791008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C96738-8B2F-4370-87D9-10537098B0EC}" type="datetime1">
              <a:rPr lang="en-US" smtClean="0"/>
              <a:t>5/30/2017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64A94-FED1-499E-B2FF-A904E587B046}" type="slidenum">
              <a:rPr lang="en-US" smtClean="0"/>
              <a:pPr/>
              <a:t>‹#›</a:t>
            </a:fld>
            <a:endParaRPr lang="en-US"/>
          </a:p>
        </p:txBody>
      </p:sp>
    </p:spTree>
    <p:extLst>
      <p:ext uri="{BB962C8B-B14F-4D97-AF65-F5344CB8AC3E}">
        <p14:creationId xmlns:p14="http://schemas.microsoft.com/office/powerpoint/2010/main" val="42265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8061C6-0EE7-4970-90AB-E5A06164CF16}" type="datetime1">
              <a:rPr lang="en-US" smtClean="0"/>
              <a:t>5/30/2017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64A94-FED1-499E-B2FF-A904E587B046}" type="slidenum">
              <a:rPr lang="en-US" smtClean="0"/>
              <a:pPr/>
              <a:t>‹#›</a:t>
            </a:fld>
            <a:endParaRPr lang="en-US"/>
          </a:p>
        </p:txBody>
      </p:sp>
    </p:spTree>
    <p:extLst>
      <p:ext uri="{BB962C8B-B14F-4D97-AF65-F5344CB8AC3E}">
        <p14:creationId xmlns:p14="http://schemas.microsoft.com/office/powerpoint/2010/main" val="365529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EFCE40-9F64-424D-9DD4-7B44F2F26E7F}" type="datetime1">
              <a:rPr lang="en-US" smtClean="0"/>
              <a:t>5/30/2017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D64A94-FED1-499E-B2FF-A904E587B046}" type="slidenum">
              <a:rPr lang="en-US" smtClean="0"/>
              <a:pPr/>
              <a:t>‹#›</a:t>
            </a:fld>
            <a:endParaRPr lang="en-US"/>
          </a:p>
        </p:txBody>
      </p:sp>
    </p:spTree>
    <p:extLst>
      <p:ext uri="{BB962C8B-B14F-4D97-AF65-F5344CB8AC3E}">
        <p14:creationId xmlns:p14="http://schemas.microsoft.com/office/powerpoint/2010/main" val="1996880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5.gif"/><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6.png"/><Relationship Id="rId4" Type="http://schemas.openxmlformats.org/officeDocument/2006/relationships/oleObject" Target="../embeddings/oleObject1.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30.png"/><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dk1"/>
          </a:lnRef>
          <a:fillRef idx="1">
            <a:schemeClr val="lt1"/>
          </a:fillRef>
          <a:effectRef idx="0">
            <a:schemeClr val="dk1"/>
          </a:effectRef>
          <a:fontRef idx="minor">
            <a:schemeClr val="dk1"/>
          </a:fontRef>
        </p:style>
        <p:txBody>
          <a:bodyPr>
            <a:normAutofit/>
          </a:bodyPr>
          <a:lstStyle/>
          <a:p>
            <a:r>
              <a:rPr lang="en-US" dirty="0"/>
              <a:t>Macro Week 2 </a:t>
            </a:r>
            <a:br>
              <a:rPr lang="en-US" dirty="0"/>
            </a:br>
            <a:endParaRPr lang="en-US" dirty="0"/>
          </a:p>
        </p:txBody>
      </p:sp>
      <p:sp>
        <p:nvSpPr>
          <p:cNvPr id="3" name="Subtitle 2"/>
          <p:cNvSpPr>
            <a:spLocks noGrp="1"/>
          </p:cNvSpPr>
          <p:nvPr>
            <p:ph type="subTitle" idx="1"/>
          </p:nvPr>
        </p:nvSpPr>
        <p:spPr>
          <a:xfrm>
            <a:off x="685800" y="3886200"/>
            <a:ext cx="7772400" cy="1752600"/>
          </a:xfrm>
        </p:spPr>
        <p:style>
          <a:lnRef idx="2">
            <a:schemeClr val="dk1"/>
          </a:lnRef>
          <a:fillRef idx="1">
            <a:schemeClr val="lt1"/>
          </a:fillRef>
          <a:effectRef idx="0">
            <a:schemeClr val="dk1"/>
          </a:effectRef>
          <a:fontRef idx="minor">
            <a:schemeClr val="dk1"/>
          </a:fontRef>
        </p:style>
        <p:txBody>
          <a:bodyPr>
            <a:normAutofit/>
          </a:bodyPr>
          <a:lstStyle/>
          <a:p>
            <a:pPr algn="l"/>
            <a:r>
              <a:rPr lang="en-US" i="1" dirty="0"/>
              <a:t>A. Economic Growth</a:t>
            </a:r>
          </a:p>
          <a:p>
            <a:pPr marL="514350" indent="-514350" algn="l"/>
            <a:r>
              <a:rPr lang="en-US" i="1" dirty="0"/>
              <a:t>B. Monetary Policy in the Long Run</a:t>
            </a:r>
            <a:endParaRPr lang="en-US" dirty="0"/>
          </a:p>
        </p:txBody>
      </p:sp>
      <p:sp>
        <p:nvSpPr>
          <p:cNvPr id="4" name="Slide Number Placeholder 3"/>
          <p:cNvSpPr>
            <a:spLocks noGrp="1"/>
          </p:cNvSpPr>
          <p:nvPr>
            <p:ph type="sldNum" sz="quarter" idx="12"/>
          </p:nvPr>
        </p:nvSpPr>
        <p:spPr/>
        <p:txBody>
          <a:bodyPr/>
          <a:lstStyle/>
          <a:p>
            <a:fld id="{DDD64A94-FED1-499E-B2FF-A904E587B046}" type="slidenum">
              <a:rPr lang="en-US" smtClean="0"/>
              <a:pPr/>
              <a:t>1</a:t>
            </a:fld>
            <a:endParaRPr lang="en-US"/>
          </a:p>
        </p:txBody>
      </p:sp>
    </p:spTree>
    <p:extLst>
      <p:ext uri="{BB962C8B-B14F-4D97-AF65-F5344CB8AC3E}">
        <p14:creationId xmlns:p14="http://schemas.microsoft.com/office/powerpoint/2010/main" val="1050366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4" name="Picture 2"/>
          <p:cNvPicPr>
            <a:picLocks noGrp="1" noChangeAspect="1" noChangeArrowheads="1"/>
          </p:cNvPicPr>
          <p:nvPr>
            <p:ph idx="1"/>
          </p:nvPr>
        </p:nvPicPr>
        <p:blipFill>
          <a:blip r:embed="rId3" cstate="print"/>
          <a:srcRect/>
          <a:stretch>
            <a:fillRect/>
          </a:stretch>
        </p:blipFill>
        <p:spPr>
          <a:xfrm>
            <a:off x="152400" y="304800"/>
            <a:ext cx="8839200" cy="5699125"/>
          </a:xfrm>
          <a:noFill/>
          <a:ln>
            <a:solidFill>
              <a:srgbClr val="FF0000"/>
            </a:solidFill>
          </a:ln>
        </p:spPr>
      </p:pic>
      <p:sp>
        <p:nvSpPr>
          <p:cNvPr id="2" name="Slide Number Placeholder 1"/>
          <p:cNvSpPr>
            <a:spLocks noGrp="1"/>
          </p:cNvSpPr>
          <p:nvPr>
            <p:ph type="sldNum" sz="quarter" idx="12"/>
          </p:nvPr>
        </p:nvSpPr>
        <p:spPr/>
        <p:txBody>
          <a:bodyPr/>
          <a:lstStyle/>
          <a:p>
            <a:fld id="{DDD64A94-FED1-499E-B2FF-A904E587B046}"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5410" name="Picture 2"/>
          <p:cNvPicPr>
            <a:picLocks noGrp="1" noChangeAspect="1" noChangeArrowheads="1"/>
          </p:cNvPicPr>
          <p:nvPr>
            <p:ph idx="1"/>
          </p:nvPr>
        </p:nvPicPr>
        <p:blipFill>
          <a:blip r:embed="rId3" cstate="print"/>
          <a:srcRect/>
          <a:stretch>
            <a:fillRect/>
          </a:stretch>
        </p:blipFill>
        <p:spPr>
          <a:xfrm>
            <a:off x="228600" y="762000"/>
            <a:ext cx="8686800" cy="5597525"/>
          </a:xfrm>
          <a:noFill/>
          <a:ln>
            <a:solidFill>
              <a:srgbClr val="FF0000"/>
            </a:solidFill>
          </a:ln>
        </p:spPr>
      </p:pic>
      <p:sp>
        <p:nvSpPr>
          <p:cNvPr id="2" name="Slide Number Placeholder 1"/>
          <p:cNvSpPr>
            <a:spLocks noGrp="1"/>
          </p:cNvSpPr>
          <p:nvPr>
            <p:ph type="sldNum" sz="quarter" idx="12"/>
          </p:nvPr>
        </p:nvSpPr>
        <p:spPr/>
        <p:txBody>
          <a:bodyPr/>
          <a:lstStyle/>
          <a:p>
            <a:fld id="{DDD64A94-FED1-499E-B2FF-A904E587B046}"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458" name="Picture 2"/>
          <p:cNvPicPr>
            <a:picLocks noGrp="1" noChangeAspect="1" noChangeArrowheads="1"/>
          </p:cNvPicPr>
          <p:nvPr>
            <p:ph idx="1"/>
          </p:nvPr>
        </p:nvPicPr>
        <p:blipFill>
          <a:blip r:embed="rId3" cstate="print"/>
          <a:srcRect/>
          <a:stretch>
            <a:fillRect/>
          </a:stretch>
        </p:blipFill>
        <p:spPr>
          <a:xfrm>
            <a:off x="228600" y="762000"/>
            <a:ext cx="8610600" cy="5187950"/>
          </a:xfrm>
          <a:noFill/>
          <a:ln>
            <a:solidFill>
              <a:srgbClr val="FF0000"/>
            </a:solidFill>
          </a:ln>
        </p:spPr>
      </p:pic>
      <p:sp>
        <p:nvSpPr>
          <p:cNvPr id="2" name="Slide Number Placeholder 1"/>
          <p:cNvSpPr>
            <a:spLocks noGrp="1"/>
          </p:cNvSpPr>
          <p:nvPr>
            <p:ph type="sldNum" sz="quarter" idx="12"/>
          </p:nvPr>
        </p:nvSpPr>
        <p:spPr/>
        <p:txBody>
          <a:bodyPr/>
          <a:lstStyle/>
          <a:p>
            <a:fld id="{DDD64A94-FED1-499E-B2FF-A904E587B046}"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723900" y="487680"/>
          <a:ext cx="7696200" cy="5882640"/>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2"/>
          </p:nvPr>
        </p:nvSpPr>
        <p:spPr/>
        <p:txBody>
          <a:bodyPr/>
          <a:lstStyle/>
          <a:p>
            <a:fld id="{DDD64A94-FED1-499E-B2FF-A904E587B046}"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723900" y="304800"/>
          <a:ext cx="7810500" cy="60960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DDD64A94-FED1-499E-B2FF-A904E587B046}"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8421" name="Picture 5" descr="Table 1"/>
          <p:cNvPicPr>
            <a:picLocks noChangeAspect="1" noChangeArrowheads="1"/>
          </p:cNvPicPr>
          <p:nvPr/>
        </p:nvPicPr>
        <p:blipFill>
          <a:blip r:embed="rId2" cstate="print"/>
          <a:srcRect/>
          <a:stretch>
            <a:fillRect/>
          </a:stretch>
        </p:blipFill>
        <p:spPr bwMode="auto">
          <a:xfrm>
            <a:off x="533400" y="576263"/>
            <a:ext cx="8229600" cy="5580062"/>
          </a:xfrm>
          <a:prstGeom prst="rect">
            <a:avLst/>
          </a:prstGeom>
          <a:noFill/>
          <a:ln>
            <a:solidFill>
              <a:srgbClr val="FF0000"/>
            </a:solidFill>
          </a:ln>
        </p:spPr>
      </p:pic>
      <p:sp>
        <p:nvSpPr>
          <p:cNvPr id="2" name="Slide Number Placeholder 1"/>
          <p:cNvSpPr>
            <a:spLocks noGrp="1"/>
          </p:cNvSpPr>
          <p:nvPr>
            <p:ph type="sldNum" sz="quarter" idx="12"/>
          </p:nvPr>
        </p:nvSpPr>
        <p:spPr/>
        <p:txBody>
          <a:bodyPr/>
          <a:lstStyle/>
          <a:p>
            <a:fld id="{DDD64A94-FED1-499E-B2FF-A904E587B046}"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a:solidFill>
              <a:srgbClr val="00B050"/>
            </a:solidFill>
          </a:ln>
        </p:spPr>
        <p:txBody>
          <a:bodyPr/>
          <a:lstStyle/>
          <a:p>
            <a:r>
              <a:rPr lang="en-US" dirty="0"/>
              <a:t>GROWTH AccOUNTING</a:t>
            </a:r>
            <a:br>
              <a:rPr lang="en-US" dirty="0"/>
            </a:br>
            <a:endParaRPr lang="en-US" dirty="0"/>
          </a:p>
        </p:txBody>
      </p:sp>
      <p:sp>
        <p:nvSpPr>
          <p:cNvPr id="2" name="Slide Number Placeholder 1"/>
          <p:cNvSpPr>
            <a:spLocks noGrp="1"/>
          </p:cNvSpPr>
          <p:nvPr>
            <p:ph type="sldNum" sz="quarter" idx="12"/>
          </p:nvPr>
        </p:nvSpPr>
        <p:spPr/>
        <p:txBody>
          <a:bodyPr/>
          <a:lstStyle/>
          <a:p>
            <a:fld id="{DDD64A94-FED1-499E-B2FF-A904E587B046}"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B050"/>
            </a:solidFill>
          </a:ln>
        </p:spPr>
        <p:txBody>
          <a:bodyPr/>
          <a:lstStyle/>
          <a:p>
            <a:r>
              <a:rPr lang="en-US" dirty="0"/>
              <a:t>Production Function</a:t>
            </a:r>
          </a:p>
        </p:txBody>
      </p:sp>
      <p:sp>
        <p:nvSpPr>
          <p:cNvPr id="4" name="Rectangle 3"/>
          <p:cNvSpPr>
            <a:spLocks noGrp="1" noChangeArrowheads="1"/>
          </p:cNvSpPr>
          <p:nvPr>
            <p:ph idx="1"/>
          </p:nvPr>
        </p:nvSpPr>
        <p:spPr>
          <a:xfrm>
            <a:off x="457200" y="1676400"/>
            <a:ext cx="8458200" cy="4876800"/>
          </a:xfrm>
          <a:ln>
            <a:solidFill>
              <a:srgbClr val="00B050"/>
            </a:solidFill>
          </a:ln>
        </p:spPr>
        <p:txBody>
          <a:bodyPr/>
          <a:lstStyle/>
          <a:p>
            <a:pPr>
              <a:lnSpc>
                <a:spcPct val="80000"/>
              </a:lnSpc>
            </a:pPr>
            <a:r>
              <a:rPr lang="en-US" sz="2400" dirty="0"/>
              <a:t>Production Function: Y = A F(K, L)</a:t>
            </a:r>
          </a:p>
          <a:p>
            <a:pPr lvl="1">
              <a:lnSpc>
                <a:spcPct val="80000"/>
              </a:lnSpc>
              <a:buFont typeface="Wingdings" pitchFamily="2" charset="2"/>
              <a:buNone/>
            </a:pPr>
            <a:r>
              <a:rPr lang="en-US" sz="2400" dirty="0"/>
              <a:t>In English: Output “depends on” (= “is a function of”) capital input (K) and labor input (L). The extent to which inputs deliver output depends on the level of “technology” (A).</a:t>
            </a:r>
          </a:p>
          <a:p>
            <a:pPr lvl="1">
              <a:lnSpc>
                <a:spcPct val="80000"/>
              </a:lnSpc>
              <a:buFont typeface="Wingdings" pitchFamily="2" charset="2"/>
              <a:buNone/>
            </a:pPr>
            <a:endParaRPr lang="en-US" sz="2400" dirty="0"/>
          </a:p>
          <a:p>
            <a:pPr>
              <a:lnSpc>
                <a:spcPct val="80000"/>
              </a:lnSpc>
            </a:pPr>
            <a:r>
              <a:rPr lang="en-US" sz="2400" dirty="0"/>
              <a:t>Growth in Output = </a:t>
            </a:r>
          </a:p>
          <a:p>
            <a:pPr>
              <a:lnSpc>
                <a:spcPct val="80000"/>
              </a:lnSpc>
              <a:buNone/>
            </a:pPr>
            <a:r>
              <a:rPr lang="en-US" sz="2400" dirty="0"/>
              <a:t>	Growth in total factor productivity </a:t>
            </a:r>
          </a:p>
          <a:p>
            <a:pPr>
              <a:lnSpc>
                <a:spcPct val="80000"/>
              </a:lnSpc>
              <a:buNone/>
            </a:pPr>
            <a:r>
              <a:rPr lang="en-US" sz="2400" dirty="0"/>
              <a:t>	+ (share of capital * growth of capital) 	</a:t>
            </a:r>
          </a:p>
          <a:p>
            <a:pPr>
              <a:lnSpc>
                <a:spcPct val="80000"/>
              </a:lnSpc>
              <a:buNone/>
            </a:pPr>
            <a:r>
              <a:rPr lang="en-US" sz="2400" dirty="0"/>
              <a:t>	+ (share of labor * growth of labor)</a:t>
            </a:r>
          </a:p>
          <a:p>
            <a:pPr>
              <a:lnSpc>
                <a:spcPct val="80000"/>
              </a:lnSpc>
            </a:pPr>
            <a:endParaRPr lang="en-US" sz="2400" dirty="0"/>
          </a:p>
          <a:p>
            <a:pPr>
              <a:lnSpc>
                <a:spcPct val="80000"/>
              </a:lnSpc>
            </a:pPr>
            <a:r>
              <a:rPr lang="en-US" sz="2400" dirty="0"/>
              <a:t>Growth in total factor productivity (TFP) is sometimes referred to as the “Solow residual”</a:t>
            </a:r>
          </a:p>
          <a:p>
            <a:pPr>
              <a:lnSpc>
                <a:spcPct val="80000"/>
              </a:lnSpc>
            </a:pPr>
            <a:endParaRPr lang="en-US" sz="2000" dirty="0"/>
          </a:p>
          <a:p>
            <a:pPr>
              <a:lnSpc>
                <a:spcPct val="80000"/>
              </a:lnSpc>
            </a:pPr>
            <a:endParaRPr lang="en-US" sz="2000" dirty="0"/>
          </a:p>
        </p:txBody>
      </p:sp>
      <p:sp>
        <p:nvSpPr>
          <p:cNvPr id="3" name="Slide Number Placeholder 2"/>
          <p:cNvSpPr>
            <a:spLocks noGrp="1"/>
          </p:cNvSpPr>
          <p:nvPr>
            <p:ph type="sldNum" sz="quarter" idx="12"/>
          </p:nvPr>
        </p:nvSpPr>
        <p:spPr/>
        <p:txBody>
          <a:bodyPr/>
          <a:lstStyle/>
          <a:p>
            <a:fld id="{DDD64A94-FED1-499E-B2FF-A904E587B046}" type="slidenum">
              <a:rPr lang="en-US" smtClean="0"/>
              <a:pPr/>
              <a:t>17</a:t>
            </a:fld>
            <a:endParaRPr lang="en-US"/>
          </a:p>
        </p:txBody>
      </p:sp>
    </p:spTree>
    <p:extLst>
      <p:ext uri="{BB962C8B-B14F-4D97-AF65-F5344CB8AC3E}">
        <p14:creationId xmlns:p14="http://schemas.microsoft.com/office/powerpoint/2010/main" val="265512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ln>
            <a:solidFill>
              <a:srgbClr val="00B050"/>
            </a:solidFill>
          </a:ln>
        </p:spPr>
        <p:txBody>
          <a:bodyPr/>
          <a:lstStyle/>
          <a:p>
            <a:r>
              <a:rPr lang="en-US" dirty="0"/>
              <a:t>Average Income</a:t>
            </a:r>
          </a:p>
        </p:txBody>
      </p:sp>
      <p:sp>
        <p:nvSpPr>
          <p:cNvPr id="4" name="Rectangle 3"/>
          <p:cNvSpPr>
            <a:spLocks noGrp="1" noChangeArrowheads="1"/>
          </p:cNvSpPr>
          <p:nvPr>
            <p:ph idx="1"/>
          </p:nvPr>
        </p:nvSpPr>
        <p:spPr>
          <a:xfrm>
            <a:off x="457200" y="1447800"/>
            <a:ext cx="8229600" cy="4678363"/>
          </a:xfrm>
          <a:ln>
            <a:solidFill>
              <a:srgbClr val="00B050"/>
            </a:solidFill>
          </a:ln>
        </p:spPr>
        <p:txBody>
          <a:bodyPr>
            <a:normAutofit/>
          </a:bodyPr>
          <a:lstStyle/>
          <a:p>
            <a:pPr>
              <a:lnSpc>
                <a:spcPct val="80000"/>
              </a:lnSpc>
            </a:pPr>
            <a:r>
              <a:rPr lang="en-US" sz="2400" dirty="0"/>
              <a:t>Taking the production function: Y = A F(K, L) and dividing through by L gives Labor productivity as: </a:t>
            </a:r>
          </a:p>
          <a:p>
            <a:pPr>
              <a:lnSpc>
                <a:spcPct val="80000"/>
              </a:lnSpc>
            </a:pPr>
            <a:endParaRPr lang="en-US" sz="2400" dirty="0"/>
          </a:p>
          <a:p>
            <a:pPr marL="0" indent="0">
              <a:lnSpc>
                <a:spcPct val="80000"/>
              </a:lnSpc>
              <a:buNone/>
            </a:pPr>
            <a:r>
              <a:rPr lang="en-US" sz="2400" dirty="0"/>
              <a:t>	Y/L = (A/L) f(K/L)</a:t>
            </a:r>
          </a:p>
          <a:p>
            <a:pPr>
              <a:lnSpc>
                <a:spcPct val="80000"/>
              </a:lnSpc>
            </a:pPr>
            <a:endParaRPr lang="en-US" sz="2400" dirty="0"/>
          </a:p>
          <a:p>
            <a:pPr>
              <a:lnSpc>
                <a:spcPct val="80000"/>
              </a:lnSpc>
            </a:pPr>
            <a:endParaRPr lang="en-US" sz="2400" dirty="0"/>
          </a:p>
          <a:p>
            <a:pPr>
              <a:lnSpc>
                <a:spcPct val="80000"/>
              </a:lnSpc>
            </a:pPr>
            <a:r>
              <a:rPr lang="en-US" sz="2400" dirty="0"/>
              <a:t>Growth in labor productivity = </a:t>
            </a:r>
          </a:p>
          <a:p>
            <a:pPr marL="0" indent="0">
              <a:lnSpc>
                <a:spcPct val="80000"/>
              </a:lnSpc>
              <a:buNone/>
            </a:pPr>
            <a:r>
              <a:rPr lang="en-US" sz="2400" dirty="0"/>
              <a:t>	growth in TFP per worker </a:t>
            </a:r>
          </a:p>
          <a:p>
            <a:pPr marL="0" indent="0">
              <a:lnSpc>
                <a:spcPct val="80000"/>
              </a:lnSpc>
              <a:buNone/>
            </a:pPr>
            <a:r>
              <a:rPr lang="en-US" sz="2400" dirty="0"/>
              <a:t>	+ growth in capital per worker (also called </a:t>
            </a:r>
            <a:r>
              <a:rPr lang="en-US" sz="2400" dirty="0">
                <a:latin typeface="Times New Roman"/>
              </a:rPr>
              <a:t>“</a:t>
            </a:r>
            <a:r>
              <a:rPr lang="en-US" sz="2400" dirty="0"/>
              <a:t>capital 							deepening</a:t>
            </a:r>
            <a:r>
              <a:rPr lang="en-US" sz="2400" dirty="0">
                <a:latin typeface="Times New Roman"/>
              </a:rPr>
              <a:t>”</a:t>
            </a:r>
            <a:r>
              <a:rPr lang="en-US" sz="2400" dirty="0"/>
              <a:t>) </a:t>
            </a:r>
          </a:p>
          <a:p>
            <a:pPr>
              <a:lnSpc>
                <a:spcPct val="80000"/>
              </a:lnSpc>
            </a:pPr>
            <a:endParaRPr lang="en-US" sz="2400" dirty="0"/>
          </a:p>
          <a:p>
            <a:pPr>
              <a:lnSpc>
                <a:spcPct val="80000"/>
              </a:lnSpc>
            </a:pPr>
            <a:r>
              <a:rPr lang="en-US" sz="2400" dirty="0"/>
              <a:t>Note that labor productivity can also be called </a:t>
            </a:r>
            <a:r>
              <a:rPr lang="en-US" sz="2400" dirty="0">
                <a:latin typeface="Times New Roman"/>
              </a:rPr>
              <a:t>‘</a:t>
            </a:r>
            <a:r>
              <a:rPr lang="en-US" sz="2400" dirty="0"/>
              <a:t>income per capita</a:t>
            </a:r>
            <a:r>
              <a:rPr lang="en-US" sz="2400" dirty="0">
                <a:latin typeface="Times New Roman"/>
              </a:rPr>
              <a:t>’</a:t>
            </a:r>
            <a:r>
              <a:rPr lang="en-US" sz="2400" dirty="0"/>
              <a:t> or </a:t>
            </a:r>
            <a:r>
              <a:rPr lang="en-US" sz="2400" dirty="0">
                <a:latin typeface="Times New Roman"/>
              </a:rPr>
              <a:t>‘</a:t>
            </a:r>
            <a:r>
              <a:rPr lang="en-US" sz="2400" dirty="0"/>
              <a:t>average income</a:t>
            </a:r>
            <a:r>
              <a:rPr lang="en-US" sz="2400" dirty="0">
                <a:latin typeface="Times New Roman"/>
              </a:rPr>
              <a:t>’</a:t>
            </a:r>
            <a:r>
              <a:rPr lang="en-US" sz="2400" dirty="0"/>
              <a:t> </a:t>
            </a:r>
          </a:p>
          <a:p>
            <a:pPr>
              <a:lnSpc>
                <a:spcPct val="80000"/>
              </a:lnSpc>
            </a:pPr>
            <a:endParaRPr lang="en-US" sz="1800" dirty="0"/>
          </a:p>
          <a:p>
            <a:pPr>
              <a:lnSpc>
                <a:spcPct val="80000"/>
              </a:lnSpc>
            </a:pPr>
            <a:endParaRPr lang="en-US" sz="1800" dirty="0"/>
          </a:p>
        </p:txBody>
      </p:sp>
      <p:sp>
        <p:nvSpPr>
          <p:cNvPr id="3" name="Slide Number Placeholder 2"/>
          <p:cNvSpPr>
            <a:spLocks noGrp="1"/>
          </p:cNvSpPr>
          <p:nvPr>
            <p:ph type="sldNum" sz="quarter" idx="12"/>
          </p:nvPr>
        </p:nvSpPr>
        <p:spPr/>
        <p:txBody>
          <a:bodyPr/>
          <a:lstStyle/>
          <a:p>
            <a:fld id="{DDD64A94-FED1-499E-B2FF-A904E587B046}" type="slidenum">
              <a:rPr lang="en-US" smtClean="0"/>
              <a:pPr/>
              <a:t>18</a:t>
            </a:fld>
            <a:endParaRPr lang="en-US"/>
          </a:p>
        </p:txBody>
      </p:sp>
    </p:spTree>
    <p:extLst>
      <p:ext uri="{BB962C8B-B14F-4D97-AF65-F5344CB8AC3E}">
        <p14:creationId xmlns:p14="http://schemas.microsoft.com/office/powerpoint/2010/main" val="2538046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4800" y="228600"/>
            <a:ext cx="8686800" cy="685800"/>
          </a:xfrm>
          <a:ln>
            <a:solidFill>
              <a:srgbClr val="00B050"/>
            </a:solidFill>
          </a:ln>
        </p:spPr>
        <p:txBody>
          <a:bodyPr>
            <a:normAutofit fontScale="90000"/>
          </a:bodyPr>
          <a:lstStyle/>
          <a:p>
            <a:br>
              <a:rPr lang="en-US" sz="2800" dirty="0"/>
            </a:br>
            <a:r>
              <a:rPr lang="en-US" sz="2800" dirty="0"/>
              <a:t>An illustration: The Cobb-Douglas production function</a:t>
            </a:r>
            <a:br>
              <a:rPr lang="en-US" sz="2800" dirty="0"/>
            </a:br>
            <a:endParaRPr lang="en-US" sz="2800" dirty="0"/>
          </a:p>
        </p:txBody>
      </p:sp>
      <p:pic>
        <p:nvPicPr>
          <p:cNvPr id="10243" name="Picture 3"/>
          <p:cNvPicPr>
            <a:picLocks noGrp="1" noChangeAspect="1" noChangeArrowheads="1"/>
          </p:cNvPicPr>
          <p:nvPr>
            <p:ph type="body" sz="half" idx="1"/>
          </p:nvPr>
        </p:nvPicPr>
        <p:blipFill>
          <a:blip r:embed="rId2" cstate="print"/>
          <a:srcRect/>
          <a:stretch>
            <a:fillRect/>
          </a:stretch>
        </p:blipFill>
        <p:spPr>
          <a:xfrm>
            <a:off x="228600" y="1244600"/>
            <a:ext cx="2762250" cy="715963"/>
          </a:xfrm>
          <a:ln>
            <a:solidFill>
              <a:srgbClr val="00B050"/>
            </a:solidFill>
          </a:ln>
        </p:spPr>
      </p:pic>
      <p:sp>
        <p:nvSpPr>
          <p:cNvPr id="10244" name="Rectangle 4"/>
          <p:cNvSpPr>
            <a:spLocks noGrp="1" noChangeArrowheads="1"/>
          </p:cNvSpPr>
          <p:nvPr>
            <p:ph type="body" sz="half" idx="2"/>
          </p:nvPr>
        </p:nvSpPr>
        <p:spPr>
          <a:xfrm>
            <a:off x="4343400" y="1143000"/>
            <a:ext cx="4191000" cy="5257800"/>
          </a:xfrm>
          <a:ln>
            <a:solidFill>
              <a:srgbClr val="00B050"/>
            </a:solidFill>
          </a:ln>
        </p:spPr>
        <p:txBody>
          <a:bodyPr/>
          <a:lstStyle/>
          <a:p>
            <a:r>
              <a:rPr lang="en-US" dirty="0"/>
              <a:t>The first line shows the Cobb-Douglas production function</a:t>
            </a:r>
          </a:p>
          <a:p>
            <a:endParaRPr lang="en-US" dirty="0"/>
          </a:p>
          <a:p>
            <a:r>
              <a:rPr lang="en-US" dirty="0"/>
              <a:t>The second line is the growth accounting -- for growth in incomes</a:t>
            </a:r>
          </a:p>
          <a:p>
            <a:endParaRPr lang="en-US" dirty="0"/>
          </a:p>
          <a:p>
            <a:r>
              <a:rPr lang="en-US" dirty="0"/>
              <a:t>The third line is growth accounting – for growth in average incomes</a:t>
            </a:r>
          </a:p>
          <a:p>
            <a:pPr>
              <a:buFontTx/>
              <a:buNone/>
            </a:pPr>
            <a:endParaRPr lang="en-US" dirty="0"/>
          </a:p>
          <a:p>
            <a:pPr>
              <a:buFontTx/>
              <a:buNone/>
            </a:pPr>
            <a:endParaRPr lang="en-US" dirty="0"/>
          </a:p>
          <a:p>
            <a:endParaRPr lang="en-US" dirty="0"/>
          </a:p>
        </p:txBody>
      </p:sp>
      <p:pic>
        <p:nvPicPr>
          <p:cNvPr id="10245" name="Picture 5"/>
          <p:cNvPicPr>
            <a:picLocks noChangeAspect="1" noChangeArrowheads="1"/>
          </p:cNvPicPr>
          <p:nvPr/>
        </p:nvPicPr>
        <p:blipFill>
          <a:blip r:embed="rId3" cstate="print"/>
          <a:srcRect/>
          <a:stretch>
            <a:fillRect/>
          </a:stretch>
        </p:blipFill>
        <p:spPr bwMode="auto">
          <a:xfrm>
            <a:off x="228600" y="2819400"/>
            <a:ext cx="3657600" cy="992188"/>
          </a:xfrm>
          <a:prstGeom prst="rect">
            <a:avLst/>
          </a:prstGeom>
          <a:noFill/>
          <a:ln w="9525">
            <a:solidFill>
              <a:srgbClr val="00B050"/>
            </a:solidFill>
            <a:miter lim="800000"/>
            <a:headEnd/>
            <a:tailEnd/>
          </a:ln>
          <a:effectLst/>
        </p:spPr>
      </p:pic>
      <p:pic>
        <p:nvPicPr>
          <p:cNvPr id="10246" name="Picture 6"/>
          <p:cNvPicPr>
            <a:picLocks noChangeAspect="1" noChangeArrowheads="1"/>
          </p:cNvPicPr>
          <p:nvPr/>
        </p:nvPicPr>
        <p:blipFill>
          <a:blip r:embed="rId4" cstate="print"/>
          <a:srcRect/>
          <a:stretch>
            <a:fillRect/>
          </a:stretch>
        </p:blipFill>
        <p:spPr bwMode="auto">
          <a:xfrm>
            <a:off x="228600" y="4683125"/>
            <a:ext cx="3810000" cy="946150"/>
          </a:xfrm>
          <a:prstGeom prst="rect">
            <a:avLst/>
          </a:prstGeom>
          <a:noFill/>
          <a:ln w="9525">
            <a:solidFill>
              <a:srgbClr val="00B050"/>
            </a:solidFill>
            <a:miter lim="800000"/>
            <a:headEnd/>
            <a:tailEnd/>
          </a:ln>
          <a:effectLst/>
        </p:spPr>
      </p:pic>
      <p:sp>
        <p:nvSpPr>
          <p:cNvPr id="2" name="Slide Number Placeholder 1"/>
          <p:cNvSpPr>
            <a:spLocks noGrp="1"/>
          </p:cNvSpPr>
          <p:nvPr>
            <p:ph type="sldNum" sz="quarter" idx="12"/>
          </p:nvPr>
        </p:nvSpPr>
        <p:spPr/>
        <p:txBody>
          <a:bodyPr/>
          <a:lstStyle/>
          <a:p>
            <a:fld id="{DDD64A94-FED1-499E-B2FF-A904E587B046}"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a:solidFill>
              <a:srgbClr val="FF0000"/>
            </a:solidFill>
          </a:ln>
        </p:spPr>
        <p:txBody>
          <a:bodyPr/>
          <a:lstStyle/>
          <a:p>
            <a:r>
              <a:rPr lang="en-US" dirty="0"/>
              <a:t>A.	ECONOMIC GROWTH</a:t>
            </a:r>
          </a:p>
        </p:txBody>
      </p:sp>
      <p:sp>
        <p:nvSpPr>
          <p:cNvPr id="2" name="Slide Number Placeholder 1"/>
          <p:cNvSpPr>
            <a:spLocks noGrp="1"/>
          </p:cNvSpPr>
          <p:nvPr>
            <p:ph type="sldNum" sz="quarter" idx="12"/>
          </p:nvPr>
        </p:nvSpPr>
        <p:spPr/>
        <p:txBody>
          <a:bodyPr/>
          <a:lstStyle/>
          <a:p>
            <a:fld id="{DDD64A94-FED1-499E-B2FF-A904E587B046}"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685800"/>
          </a:xfrm>
          <a:ln>
            <a:solidFill>
              <a:srgbClr val="00B050"/>
            </a:solidFill>
          </a:ln>
        </p:spPr>
        <p:txBody>
          <a:bodyPr/>
          <a:lstStyle/>
          <a:p>
            <a:r>
              <a:rPr lang="en-US" sz="2800" dirty="0"/>
              <a:t>Growth accounting for the U.S., 1948-2000</a:t>
            </a:r>
          </a:p>
        </p:txBody>
      </p:sp>
      <p:pic>
        <p:nvPicPr>
          <p:cNvPr id="11267" name="Picture 3"/>
          <p:cNvPicPr>
            <a:picLocks noGrp="1" noChangeAspect="1" noChangeArrowheads="1"/>
          </p:cNvPicPr>
          <p:nvPr>
            <p:ph type="body" idx="1"/>
          </p:nvPr>
        </p:nvPicPr>
        <p:blipFill>
          <a:blip r:embed="rId2" cstate="print"/>
          <a:srcRect/>
          <a:stretch>
            <a:fillRect/>
          </a:stretch>
        </p:blipFill>
        <p:spPr>
          <a:ln>
            <a:solidFill>
              <a:srgbClr val="00B050"/>
            </a:solidFill>
          </a:ln>
        </p:spPr>
      </p:pic>
      <p:sp>
        <p:nvSpPr>
          <p:cNvPr id="2" name="Slide Number Placeholder 1"/>
          <p:cNvSpPr>
            <a:spLocks noGrp="1"/>
          </p:cNvSpPr>
          <p:nvPr>
            <p:ph type="sldNum" sz="quarter" idx="12"/>
          </p:nvPr>
        </p:nvSpPr>
        <p:spPr/>
        <p:txBody>
          <a:bodyPr/>
          <a:lstStyle/>
          <a:p>
            <a:fld id="{DDD64A94-FED1-499E-B2FF-A904E587B046}"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a:ln>
            <a:solidFill>
              <a:srgbClr val="00B050"/>
            </a:solidFill>
          </a:ln>
        </p:spPr>
        <p:txBody>
          <a:bodyPr/>
          <a:lstStyle/>
          <a:p>
            <a:r>
              <a:rPr lang="en-US" dirty="0"/>
              <a:t>Production Function &amp; Role of TFP</a:t>
            </a:r>
          </a:p>
        </p:txBody>
      </p:sp>
      <p:pic>
        <p:nvPicPr>
          <p:cNvPr id="4" name="Content Placeholder 3"/>
          <p:cNvPicPr>
            <a:picLocks noGrp="1" noChangeAspect="1" noChangeArrowheads="1"/>
          </p:cNvPicPr>
          <p:nvPr>
            <p:ph idx="1"/>
          </p:nvPr>
        </p:nvPicPr>
        <p:blipFill>
          <a:blip r:embed="rId2" cstate="print"/>
          <a:srcRect/>
          <a:stretch>
            <a:fillRect/>
          </a:stretch>
        </p:blipFill>
        <p:spPr>
          <a:xfrm>
            <a:off x="457200" y="1524000"/>
            <a:ext cx="8229600" cy="4648200"/>
          </a:xfrm>
          <a:ln>
            <a:solidFill>
              <a:srgbClr val="00B050"/>
            </a:solidFill>
          </a:ln>
        </p:spPr>
      </p:pic>
      <p:sp>
        <p:nvSpPr>
          <p:cNvPr id="3" name="Slide Number Placeholder 2"/>
          <p:cNvSpPr>
            <a:spLocks noGrp="1"/>
          </p:cNvSpPr>
          <p:nvPr>
            <p:ph type="sldNum" sz="quarter" idx="12"/>
          </p:nvPr>
        </p:nvSpPr>
        <p:spPr/>
        <p:txBody>
          <a:bodyPr/>
          <a:lstStyle/>
          <a:p>
            <a:fld id="{DDD64A94-FED1-499E-B2FF-A904E587B046}" type="slidenum">
              <a:rPr lang="en-US" smtClean="0"/>
              <a:pPr/>
              <a:t>21</a:t>
            </a:fld>
            <a:endParaRPr lang="en-US"/>
          </a:p>
        </p:txBody>
      </p:sp>
    </p:spTree>
    <p:extLst>
      <p:ext uri="{BB962C8B-B14F-4D97-AF65-F5344CB8AC3E}">
        <p14:creationId xmlns:p14="http://schemas.microsoft.com/office/powerpoint/2010/main" val="3377942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7F50C6E1-C19E-4177-9646-E33690517FA9}" type="slidenum">
              <a:rPr kumimoji="0" 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22</a:t>
            </a:fld>
            <a:r>
              <a:rPr kumimoji="0" lang="en-US" sz="1800" b="0" i="0" u="none" strike="noStrike" kern="0" cap="none" spc="0" normalizeH="0" baseline="0" noProof="0">
                <a:ln>
                  <a:noFill/>
                </a:ln>
                <a:solidFill>
                  <a:sysClr val="windowText" lastClr="000000"/>
                </a:solidFill>
                <a:effectLst/>
                <a:uLnTx/>
                <a:uFillTx/>
              </a:rPr>
              <a:t> of 26</a:t>
            </a:r>
          </a:p>
        </p:txBody>
      </p:sp>
      <p:sp>
        <p:nvSpPr>
          <p:cNvPr id="519170" name="Rectangle 2"/>
          <p:cNvSpPr>
            <a:spLocks noGrp="1" noChangeArrowheads="1"/>
          </p:cNvSpPr>
          <p:nvPr>
            <p:ph type="title"/>
          </p:nvPr>
        </p:nvSpPr>
        <p:spPr>
          <a:ln/>
        </p:spPr>
        <p:style>
          <a:lnRef idx="2">
            <a:schemeClr val="accent1"/>
          </a:lnRef>
          <a:fillRef idx="1">
            <a:schemeClr val="lt1"/>
          </a:fillRef>
          <a:effectRef idx="0">
            <a:schemeClr val="accent1"/>
          </a:effectRef>
          <a:fontRef idx="minor">
            <a:schemeClr val="dk1"/>
          </a:fontRef>
        </p:style>
        <p:txBody>
          <a:bodyPr/>
          <a:lstStyle/>
          <a:p>
            <a:pPr marL="914400" indent="-914400"/>
            <a:r>
              <a:rPr lang="en-US" dirty="0"/>
              <a:t>Convergence</a:t>
            </a:r>
            <a:r>
              <a:rPr lang="en-US" sz="2400" dirty="0"/>
              <a:t> </a:t>
            </a:r>
            <a:br>
              <a:rPr lang="en-US" sz="2400" dirty="0"/>
            </a:br>
            <a:r>
              <a:rPr lang="en-US" sz="2400" dirty="0"/>
              <a:t>(Catch –up)</a:t>
            </a:r>
          </a:p>
        </p:txBody>
      </p:sp>
      <p:sp>
        <p:nvSpPr>
          <p:cNvPr id="519178" name="Rectangle 10"/>
          <p:cNvSpPr>
            <a:spLocks noChangeArrowheads="1"/>
          </p:cNvSpPr>
          <p:nvPr/>
        </p:nvSpPr>
        <p:spPr bwMode="auto">
          <a:xfrm>
            <a:off x="762000" y="3352800"/>
            <a:ext cx="2438400" cy="14478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Narrow" pitchFamily="34" charset="0"/>
              </a:rPr>
              <a:t>There is no clear relation between per person the growth rate of output since 1960 and the level of output per person in 1960.  </a:t>
            </a:r>
          </a:p>
        </p:txBody>
      </p:sp>
      <p:grpSp>
        <p:nvGrpSpPr>
          <p:cNvPr id="2" name="Group 11"/>
          <p:cNvGrpSpPr>
            <a:grpSpLocks/>
          </p:cNvGrpSpPr>
          <p:nvPr/>
        </p:nvGrpSpPr>
        <p:grpSpPr bwMode="auto">
          <a:xfrm>
            <a:off x="609600" y="1524000"/>
            <a:ext cx="2667000" cy="1662113"/>
            <a:chOff x="960" y="768"/>
            <a:chExt cx="1632" cy="987"/>
          </a:xfrm>
        </p:grpSpPr>
        <p:sp>
          <p:nvSpPr>
            <p:cNvPr id="519180" name="Text Box 12"/>
            <p:cNvSpPr txBox="1">
              <a:spLocks noChangeArrowheads="1"/>
            </p:cNvSpPr>
            <p:nvPr/>
          </p:nvSpPr>
          <p:spPr bwMode="auto">
            <a:xfrm>
              <a:off x="960" y="927"/>
              <a:ext cx="1632" cy="82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marL="0" marR="0" lvl="0" indent="0" defTabSz="914400" eaLnBrk="1" fontAlgn="auto" latinLnBrk="0" hangingPunct="1">
                <a:lnSpc>
                  <a:spcPct val="100000"/>
                </a:lnSpc>
                <a:spcBef>
                  <a:spcPct val="20000"/>
                </a:spcBef>
                <a:spcAft>
                  <a:spcPct val="0"/>
                </a:spcAft>
                <a:buClrTx/>
                <a:buSzTx/>
                <a:buFontTx/>
                <a:buNone/>
                <a:tabLst/>
                <a:defRPr/>
              </a:pPr>
              <a:r>
                <a:rPr kumimoji="0" lang="en-US" sz="1600" b="1" i="1" u="none" strike="noStrike" kern="0" cap="none" spc="0" normalizeH="0" baseline="0" noProof="0" dirty="0">
                  <a:ln>
                    <a:noFill/>
                  </a:ln>
                  <a:solidFill>
                    <a:sysClr val="windowText" lastClr="000000"/>
                  </a:solidFill>
                  <a:effectLst/>
                  <a:uLnTx/>
                  <a:uFillTx/>
                  <a:latin typeface="Arial" charset="0"/>
                </a:rPr>
                <a:t>Growth Rate of GDP per Person since 1960 versus GDP per Person in 1960 (2000 dollars) for 70 Countries </a:t>
              </a:r>
            </a:p>
          </p:txBody>
        </p:sp>
        <p:sp>
          <p:nvSpPr>
            <p:cNvPr id="519183" name="Rectangle 15"/>
            <p:cNvSpPr>
              <a:spLocks noChangeArrowheads="1"/>
            </p:cNvSpPr>
            <p:nvPr/>
          </p:nvSpPr>
          <p:spPr bwMode="auto">
            <a:xfrm>
              <a:off x="1008" y="768"/>
              <a:ext cx="144" cy="9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pic>
        <p:nvPicPr>
          <p:cNvPr id="519185" name="Picture 17" descr="Fig10-3-1"/>
          <p:cNvPicPr>
            <a:picLocks noChangeAspect="1" noChangeArrowheads="1"/>
          </p:cNvPicPr>
          <p:nvPr/>
        </p:nvPicPr>
        <p:blipFill>
          <a:blip r:embed="rId3" cstate="print"/>
          <a:srcRect/>
          <a:stretch>
            <a:fillRect/>
          </a:stretch>
        </p:blipFill>
        <p:spPr bwMode="auto">
          <a:xfrm>
            <a:off x="3381375" y="1524000"/>
            <a:ext cx="5762625" cy="3648075"/>
          </a:xfrm>
          <a:prstGeom prst="rect">
            <a:avLst/>
          </a:prstGeom>
          <a:noFill/>
        </p:spPr>
      </p:pic>
      <p:pic>
        <p:nvPicPr>
          <p:cNvPr id="519186" name="Picture 18" descr="Fig10-3-2"/>
          <p:cNvPicPr>
            <a:picLocks noChangeAspect="1" noChangeArrowheads="1"/>
          </p:cNvPicPr>
          <p:nvPr/>
        </p:nvPicPr>
        <p:blipFill>
          <a:blip r:embed="rId4" cstate="print"/>
          <a:srcRect/>
          <a:stretch>
            <a:fillRect/>
          </a:stretch>
        </p:blipFill>
        <p:spPr bwMode="auto">
          <a:xfrm>
            <a:off x="3381375" y="1524000"/>
            <a:ext cx="5457825" cy="3648075"/>
          </a:xfrm>
          <a:prstGeom prst="rect">
            <a:avLst/>
          </a:prstGeom>
          <a:noFill/>
        </p:spPr>
      </p:pic>
    </p:spTree>
    <p:extLst>
      <p:ext uri="{BB962C8B-B14F-4D97-AF65-F5344CB8AC3E}">
        <p14:creationId xmlns:p14="http://schemas.microsoft.com/office/powerpoint/2010/main" val="38086511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19178"/>
                                        </p:tgtEl>
                                        <p:attrNameLst>
                                          <p:attrName>style.visibility</p:attrName>
                                        </p:attrNameLst>
                                      </p:cBhvr>
                                      <p:to>
                                        <p:strVal val="visible"/>
                                      </p:to>
                                    </p:set>
                                    <p:animEffect transition="in" filter="wipe(left)">
                                      <p:cBhvr>
                                        <p:cTn id="11" dur="500"/>
                                        <p:tgtEl>
                                          <p:spTgt spid="519178"/>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519185"/>
                                        </p:tgtEl>
                                        <p:attrNameLst>
                                          <p:attrName>style.visibility</p:attrName>
                                        </p:attrNameLst>
                                      </p:cBhvr>
                                      <p:to>
                                        <p:strVal val="visible"/>
                                      </p:to>
                                    </p:set>
                                    <p:animEffect transition="in" filter="wipe(left)">
                                      <p:cBhvr>
                                        <p:cTn id="15" dur="500"/>
                                        <p:tgtEl>
                                          <p:spTgt spid="519185"/>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519186"/>
                                        </p:tgtEl>
                                        <p:attrNameLst>
                                          <p:attrName>style.visibility</p:attrName>
                                        </p:attrNameLst>
                                      </p:cBhvr>
                                      <p:to>
                                        <p:strVal val="visible"/>
                                      </p:to>
                                    </p:set>
                                    <p:animEffect transition="in" filter="wipe(left)">
                                      <p:cBhvr>
                                        <p:cTn id="19" dur="500"/>
                                        <p:tgtEl>
                                          <p:spTgt spid="519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917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A General View of Growth</a:t>
            </a:r>
          </a:p>
        </p:txBody>
      </p:sp>
      <p:sp>
        <p:nvSpPr>
          <p:cNvPr id="4" name="Rectangle 3"/>
          <p:cNvSpPr>
            <a:spLocks noGrp="1" noChangeArrowheads="1"/>
          </p:cNvSpPr>
          <p:nvPr>
            <p:ph idx="1"/>
          </p:nvPr>
        </p:nvSpPr>
        <p:spPr>
          <a:xfrm>
            <a:off x="381000" y="1219200"/>
            <a:ext cx="8305800" cy="5334000"/>
          </a:xfrm>
          <a:ln>
            <a:solidFill>
              <a:srgbClr val="00B050"/>
            </a:solidFill>
          </a:ln>
        </p:spPr>
        <p:txBody>
          <a:bodyPr>
            <a:normAutofit fontScale="92500" lnSpcReduction="10000"/>
          </a:bodyPr>
          <a:lstStyle/>
          <a:p>
            <a:pPr>
              <a:lnSpc>
                <a:spcPct val="80000"/>
              </a:lnSpc>
            </a:pPr>
            <a:endParaRPr lang="en-US" sz="1800" dirty="0"/>
          </a:p>
          <a:p>
            <a:pPr>
              <a:lnSpc>
                <a:spcPct val="80000"/>
              </a:lnSpc>
            </a:pPr>
            <a:r>
              <a:rPr lang="en-US" sz="1800" dirty="0"/>
              <a:t>Y =  F (Policies, Institutions, Geography, Shocks or Something Else)</a:t>
            </a:r>
          </a:p>
          <a:p>
            <a:pPr>
              <a:lnSpc>
                <a:spcPct val="80000"/>
              </a:lnSpc>
            </a:pPr>
            <a:endParaRPr lang="en-US" sz="1800" dirty="0"/>
          </a:p>
          <a:p>
            <a:pPr>
              <a:lnSpc>
                <a:spcPct val="80000"/>
              </a:lnSpc>
            </a:pPr>
            <a:r>
              <a:rPr lang="en-US" sz="1800" dirty="0"/>
              <a:t>Policies </a:t>
            </a:r>
          </a:p>
          <a:p>
            <a:pPr lvl="1">
              <a:lnSpc>
                <a:spcPct val="80000"/>
              </a:lnSpc>
            </a:pPr>
            <a:r>
              <a:rPr lang="en-US" sz="1800" dirty="0"/>
              <a:t>Macroeconomic Policies </a:t>
            </a:r>
          </a:p>
          <a:p>
            <a:pPr lvl="1">
              <a:lnSpc>
                <a:spcPct val="80000"/>
              </a:lnSpc>
            </a:pPr>
            <a:r>
              <a:rPr lang="en-US" sz="1800" dirty="0"/>
              <a:t>Openness to trade</a:t>
            </a:r>
          </a:p>
          <a:p>
            <a:pPr lvl="1">
              <a:lnSpc>
                <a:spcPct val="80000"/>
              </a:lnSpc>
              <a:buFont typeface="Wingdings" pitchFamily="2" charset="2"/>
              <a:buNone/>
            </a:pPr>
            <a:endParaRPr lang="en-US" sz="1800" dirty="0"/>
          </a:p>
          <a:p>
            <a:pPr>
              <a:lnSpc>
                <a:spcPct val="80000"/>
              </a:lnSpc>
            </a:pPr>
            <a:r>
              <a:rPr lang="en-US" sz="1800" dirty="0"/>
              <a:t>Institutions</a:t>
            </a:r>
          </a:p>
          <a:p>
            <a:pPr lvl="1">
              <a:lnSpc>
                <a:spcPct val="80000"/>
              </a:lnSpc>
            </a:pPr>
            <a:r>
              <a:rPr lang="en-US" sz="1800" dirty="0"/>
              <a:t>Extent of Rule of Law; Protection of Property Rights; Quality of Bureaucracy</a:t>
            </a:r>
          </a:p>
          <a:p>
            <a:pPr lvl="1">
              <a:lnSpc>
                <a:spcPct val="80000"/>
              </a:lnSpc>
            </a:pPr>
            <a:endParaRPr lang="en-US" sz="1800" dirty="0"/>
          </a:p>
          <a:p>
            <a:pPr>
              <a:lnSpc>
                <a:spcPct val="80000"/>
              </a:lnSpc>
            </a:pPr>
            <a:r>
              <a:rPr lang="en-US" sz="1800" dirty="0"/>
              <a:t>Geography; </a:t>
            </a:r>
          </a:p>
          <a:p>
            <a:pPr lvl="1">
              <a:lnSpc>
                <a:spcPct val="80000"/>
              </a:lnSpc>
            </a:pPr>
            <a:r>
              <a:rPr lang="en-US" sz="1800" dirty="0"/>
              <a:t>Sachs: the “bad latitude” problem; Jared Diamond’s “guns, germs and steel”</a:t>
            </a:r>
          </a:p>
          <a:p>
            <a:pPr lvl="1">
              <a:lnSpc>
                <a:spcPct val="80000"/>
              </a:lnSpc>
            </a:pPr>
            <a:endParaRPr lang="en-US" sz="1800" dirty="0"/>
          </a:p>
          <a:p>
            <a:pPr>
              <a:lnSpc>
                <a:spcPct val="80000"/>
              </a:lnSpc>
            </a:pPr>
            <a:r>
              <a:rPr lang="en-US" sz="1800" dirty="0"/>
              <a:t>Shocks</a:t>
            </a:r>
          </a:p>
          <a:p>
            <a:pPr lvl="1">
              <a:lnSpc>
                <a:spcPct val="80000"/>
              </a:lnSpc>
            </a:pPr>
            <a:r>
              <a:rPr lang="en-US" sz="1800" dirty="0"/>
              <a:t>Terms of trade shocks </a:t>
            </a:r>
          </a:p>
          <a:p>
            <a:pPr lvl="1">
              <a:lnSpc>
                <a:spcPct val="80000"/>
              </a:lnSpc>
            </a:pPr>
            <a:r>
              <a:rPr lang="en-US" sz="1800" dirty="0"/>
              <a:t>Political conflict</a:t>
            </a:r>
          </a:p>
          <a:p>
            <a:pPr lvl="1">
              <a:lnSpc>
                <a:spcPct val="80000"/>
              </a:lnSpc>
            </a:pPr>
            <a:r>
              <a:rPr lang="en-US" sz="1800" dirty="0"/>
              <a:t>Financial crises</a:t>
            </a:r>
          </a:p>
          <a:p>
            <a:pPr lvl="1">
              <a:lnSpc>
                <a:spcPct val="80000"/>
              </a:lnSpc>
            </a:pPr>
            <a:endParaRPr lang="en-US" sz="1800" dirty="0"/>
          </a:p>
          <a:p>
            <a:pPr>
              <a:lnSpc>
                <a:spcPct val="80000"/>
              </a:lnSpc>
            </a:pPr>
            <a:r>
              <a:rPr lang="en-US" sz="1800" dirty="0"/>
              <a:t>Something Else</a:t>
            </a:r>
          </a:p>
          <a:p>
            <a:pPr lvl="1">
              <a:lnSpc>
                <a:spcPct val="80000"/>
              </a:lnSpc>
            </a:pPr>
            <a:r>
              <a:rPr lang="en-US" sz="1800" dirty="0"/>
              <a:t>Foreign Aid?</a:t>
            </a:r>
          </a:p>
          <a:p>
            <a:pPr lvl="1">
              <a:lnSpc>
                <a:spcPct val="80000"/>
              </a:lnSpc>
            </a:pPr>
            <a:r>
              <a:rPr lang="en-US" sz="1800" dirty="0"/>
              <a:t>Resource Curse?</a:t>
            </a:r>
          </a:p>
          <a:p>
            <a:pPr lvl="1">
              <a:lnSpc>
                <a:spcPct val="80000"/>
              </a:lnSpc>
            </a:pPr>
            <a:r>
              <a:rPr lang="en-US" sz="1800" dirty="0"/>
              <a:t>Expectations/Motivation?</a:t>
            </a:r>
          </a:p>
          <a:p>
            <a:pPr lvl="1">
              <a:lnSpc>
                <a:spcPct val="80000"/>
              </a:lnSpc>
              <a:buFont typeface="Wingdings" pitchFamily="2" charset="2"/>
              <a:buNone/>
            </a:pPr>
            <a:endParaRPr lang="en-US" sz="1400" dirty="0"/>
          </a:p>
        </p:txBody>
      </p:sp>
      <p:sp>
        <p:nvSpPr>
          <p:cNvPr id="3" name="Slide Number Placeholder 2"/>
          <p:cNvSpPr>
            <a:spLocks noGrp="1"/>
          </p:cNvSpPr>
          <p:nvPr>
            <p:ph type="sldNum" sz="quarter" idx="12"/>
          </p:nvPr>
        </p:nvSpPr>
        <p:spPr/>
        <p:txBody>
          <a:bodyPr/>
          <a:lstStyle/>
          <a:p>
            <a:fld id="{DDD64A94-FED1-499E-B2FF-A904E587B046}" type="slidenum">
              <a:rPr lang="en-US" smtClean="0"/>
              <a:pPr/>
              <a:t>23</a:t>
            </a:fld>
            <a:endParaRPr lang="en-US"/>
          </a:p>
        </p:txBody>
      </p:sp>
    </p:spTree>
    <p:extLst>
      <p:ext uri="{BB962C8B-B14F-4D97-AF65-F5344CB8AC3E}">
        <p14:creationId xmlns:p14="http://schemas.microsoft.com/office/powerpoint/2010/main" val="6100244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42" name="Picture 2"/>
          <p:cNvPicPr>
            <a:picLocks noGrp="1" noChangeAspect="1" noChangeArrowheads="1"/>
          </p:cNvPicPr>
          <p:nvPr>
            <p:ph type="tbl" idx="1"/>
          </p:nvPr>
        </p:nvPicPr>
        <p:blipFill>
          <a:blip r:embed="rId2" cstate="print"/>
          <a:srcRect/>
          <a:stretch>
            <a:fillRect/>
          </a:stretch>
        </p:blipFill>
        <p:spPr bwMode="auto">
          <a:xfrm>
            <a:off x="609600" y="1066800"/>
            <a:ext cx="3733800" cy="4787900"/>
          </a:xfrm>
          <a:prstGeom prst="rect">
            <a:avLst/>
          </a:prstGeom>
          <a:noFill/>
          <a:ln w="9525">
            <a:solidFill>
              <a:srgbClr val="00B050"/>
            </a:solid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4495800" y="1066800"/>
            <a:ext cx="4038600" cy="4800600"/>
          </a:xfrm>
          <a:prstGeom prst="rect">
            <a:avLst/>
          </a:prstGeom>
          <a:noFill/>
          <a:ln w="9525">
            <a:solidFill>
              <a:srgbClr val="00B050"/>
            </a:solidFill>
            <a:miter lim="800000"/>
            <a:headEnd/>
            <a:tailEnd/>
          </a:ln>
        </p:spPr>
      </p:pic>
      <p:sp>
        <p:nvSpPr>
          <p:cNvPr id="2" name="Slide Number Placeholder 1"/>
          <p:cNvSpPr>
            <a:spLocks noGrp="1"/>
          </p:cNvSpPr>
          <p:nvPr>
            <p:ph type="sldNum" sz="quarter" idx="12"/>
          </p:nvPr>
        </p:nvSpPr>
        <p:spPr/>
        <p:txBody>
          <a:bodyPr/>
          <a:lstStyle/>
          <a:p>
            <a:fld id="{05C93A21-AC78-45EE-9D83-F59B5244ED6E}"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a:solidFill>
              <a:srgbClr val="7030A0"/>
            </a:solidFill>
          </a:ln>
        </p:spPr>
        <p:txBody>
          <a:bodyPr>
            <a:normAutofit fontScale="90000"/>
          </a:bodyPr>
          <a:lstStyle/>
          <a:p>
            <a:r>
              <a:rPr lang="en-US" dirty="0"/>
              <a:t>DISTRIBUTION OF INCOME (INEQUALITY)</a:t>
            </a:r>
            <a:br>
              <a:rPr lang="en-US" dirty="0"/>
            </a:br>
            <a:endParaRPr lang="en-US" dirty="0"/>
          </a:p>
        </p:txBody>
      </p:sp>
      <p:sp>
        <p:nvSpPr>
          <p:cNvPr id="2" name="Slide Number Placeholder 1"/>
          <p:cNvSpPr>
            <a:spLocks noGrp="1"/>
          </p:cNvSpPr>
          <p:nvPr>
            <p:ph type="sldNum" sz="quarter" idx="12"/>
          </p:nvPr>
        </p:nvSpPr>
        <p:spPr/>
        <p:txBody>
          <a:bodyPr/>
          <a:lstStyle/>
          <a:p>
            <a:fld id="{DDD64A94-FED1-499E-B2FF-A904E587B046}"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57200" y="274638"/>
            <a:ext cx="8229600" cy="944562"/>
          </a:xfrm>
          <a:ln>
            <a:solidFill>
              <a:srgbClr val="7030A0"/>
            </a:solidFill>
          </a:ln>
        </p:spPr>
        <p:txBody>
          <a:bodyPr/>
          <a:lstStyle/>
          <a:p>
            <a:r>
              <a:rPr lang="en-US" sz="2800" dirty="0"/>
              <a:t>Basic Facts About Income Inequality</a:t>
            </a:r>
          </a:p>
        </p:txBody>
      </p:sp>
      <p:pic>
        <p:nvPicPr>
          <p:cNvPr id="129027" name="Picture 3"/>
          <p:cNvPicPr>
            <a:picLocks noGrp="1" noChangeAspect="1" noChangeArrowheads="1"/>
          </p:cNvPicPr>
          <p:nvPr>
            <p:ph type="body" idx="4294967295"/>
          </p:nvPr>
        </p:nvPicPr>
        <p:blipFill>
          <a:blip r:embed="rId2" cstate="print"/>
          <a:srcRect/>
          <a:stretch>
            <a:fillRect/>
          </a:stretch>
        </p:blipFill>
        <p:spPr>
          <a:xfrm>
            <a:off x="609600" y="1524000"/>
            <a:ext cx="8229600" cy="4525963"/>
          </a:xfrm>
          <a:ln>
            <a:solidFill>
              <a:srgbClr val="7030A0"/>
            </a:solidFill>
          </a:ln>
        </p:spPr>
      </p:pic>
      <p:sp>
        <p:nvSpPr>
          <p:cNvPr id="2" name="Slide Number Placeholder 1"/>
          <p:cNvSpPr>
            <a:spLocks noGrp="1"/>
          </p:cNvSpPr>
          <p:nvPr>
            <p:ph type="sldNum" sz="quarter" idx="12"/>
          </p:nvPr>
        </p:nvSpPr>
        <p:spPr/>
        <p:txBody>
          <a:bodyPr/>
          <a:lstStyle/>
          <a:p>
            <a:fld id="{DDD64A94-FED1-499E-B2FF-A904E587B046}"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sz="2800" dirty="0"/>
              <a:t>Evolution of the World Distribution of Income</a:t>
            </a:r>
          </a:p>
        </p:txBody>
      </p:sp>
      <p:pic>
        <p:nvPicPr>
          <p:cNvPr id="139268" name="Picture 4"/>
          <p:cNvPicPr>
            <a:picLocks noGrp="1" noChangeAspect="1" noChangeArrowheads="1"/>
          </p:cNvPicPr>
          <p:nvPr>
            <p:ph type="body" idx="1"/>
          </p:nvPr>
        </p:nvPicPr>
        <p:blipFill>
          <a:blip r:embed="rId2" cstate="print"/>
          <a:srcRect/>
          <a:stretch>
            <a:fillRect/>
          </a:stretch>
        </p:blipFill>
        <p:spPr>
          <a:xfrm>
            <a:off x="762000" y="1600200"/>
            <a:ext cx="7620000" cy="3981450"/>
          </a:xfrm>
          <a:ln>
            <a:solidFill>
              <a:srgbClr val="7030A0"/>
            </a:solidFill>
          </a:ln>
        </p:spPr>
      </p:pic>
      <p:sp>
        <p:nvSpPr>
          <p:cNvPr id="2" name="Slide Number Placeholder 1"/>
          <p:cNvSpPr>
            <a:spLocks noGrp="1"/>
          </p:cNvSpPr>
          <p:nvPr>
            <p:ph type="sldNum" sz="quarter" idx="12"/>
          </p:nvPr>
        </p:nvSpPr>
        <p:spPr/>
        <p:txBody>
          <a:bodyPr/>
          <a:lstStyle/>
          <a:p>
            <a:fld id="{DDD64A94-FED1-499E-B2FF-A904E587B046}"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7030A0"/>
            </a:solidFill>
          </a:ln>
        </p:spPr>
        <p:txBody>
          <a:bodyPr/>
          <a:lstStyle/>
          <a:p>
            <a:r>
              <a:rPr lang="en-US" dirty="0"/>
              <a:t>Inequality and Poverty</a:t>
            </a:r>
          </a:p>
        </p:txBody>
      </p:sp>
      <p:pic>
        <p:nvPicPr>
          <p:cNvPr id="1026" name="Picture 2"/>
          <p:cNvPicPr>
            <a:picLocks noGrp="1" noChangeAspect="1" noChangeArrowheads="1"/>
          </p:cNvPicPr>
          <p:nvPr>
            <p:ph idx="1"/>
          </p:nvPr>
        </p:nvPicPr>
        <p:blipFill>
          <a:blip r:embed="rId2" cstate="print"/>
          <a:srcRect/>
          <a:stretch>
            <a:fillRect/>
          </a:stretch>
        </p:blipFill>
        <p:spPr bwMode="auto">
          <a:xfrm>
            <a:off x="533400" y="1828800"/>
            <a:ext cx="8077200" cy="4572000"/>
          </a:xfrm>
          <a:prstGeom prst="rect">
            <a:avLst/>
          </a:prstGeom>
          <a:noFill/>
          <a:ln w="9525">
            <a:solidFill>
              <a:srgbClr val="7030A0"/>
            </a:solidFill>
            <a:miter lim="800000"/>
            <a:headEnd/>
            <a:tailEnd/>
          </a:ln>
        </p:spPr>
      </p:pic>
      <p:sp>
        <p:nvSpPr>
          <p:cNvPr id="3" name="Slide Number Placeholder 2"/>
          <p:cNvSpPr>
            <a:spLocks noGrp="1"/>
          </p:cNvSpPr>
          <p:nvPr>
            <p:ph type="sldNum" sz="quarter" idx="12"/>
          </p:nvPr>
        </p:nvSpPr>
        <p:spPr/>
        <p:txBody>
          <a:bodyPr/>
          <a:lstStyle/>
          <a:p>
            <a:fld id="{DDD64A94-FED1-499E-B2FF-A904E587B046}"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4"/>
          <p:cNvSpPr>
            <a:spLocks noGrp="1" noChangeArrowheads="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en-US" dirty="0">
                <a:latin typeface="Calibri" pitchFamily="34" charset="0"/>
              </a:rPr>
              <a:t>B.	Monetary policy in the 	long run</a:t>
            </a:r>
          </a:p>
        </p:txBody>
      </p:sp>
      <p:sp>
        <p:nvSpPr>
          <p:cNvPr id="27651" name="Slide Number Placeholder 5"/>
          <p:cNvSpPr>
            <a:spLocks noGrp="1"/>
          </p:cNvSpPr>
          <p:nvPr>
            <p:ph type="sldNum" sz="quarter" idx="12"/>
          </p:nvPr>
        </p:nvSpPr>
        <p:spPr>
          <a:noFill/>
        </p:spPr>
        <p:txBody>
          <a:bodyPr/>
          <a:lstStyle/>
          <a:p>
            <a:fld id="{3B9E9B3B-ACDB-44D4-B33A-132D76251977}" type="slidenum">
              <a:rPr lang="en-US" smtClean="0">
                <a:latin typeface="Arial" charset="0"/>
                <a:cs typeface="Arial" charset="0"/>
              </a:rPr>
              <a:pPr/>
              <a:t>29</a:t>
            </a:fld>
            <a:endParaRPr lang="en-US">
              <a:latin typeface="Arial" charset="0"/>
              <a:cs typeface="Arial" charset="0"/>
            </a:endParaRPr>
          </a:p>
        </p:txBody>
      </p:sp>
    </p:spTree>
    <p:extLst>
      <p:ext uri="{BB962C8B-B14F-4D97-AF65-F5344CB8AC3E}">
        <p14:creationId xmlns:p14="http://schemas.microsoft.com/office/powerpoint/2010/main" val="1720391046"/>
      </p:ext>
    </p:extLst>
  </p:cSld>
  <p:clrMapOvr>
    <a:masterClrMapping/>
  </p:clrMapOvr>
  <p:transition>
    <p:push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954" name="Picture 2"/>
          <p:cNvPicPr>
            <a:picLocks noChangeAspect="1" noChangeArrowheads="1"/>
          </p:cNvPicPr>
          <p:nvPr/>
        </p:nvPicPr>
        <p:blipFill>
          <a:blip r:embed="rId2" cstate="print"/>
          <a:srcRect/>
          <a:stretch>
            <a:fillRect/>
          </a:stretch>
        </p:blipFill>
        <p:spPr bwMode="auto">
          <a:xfrm>
            <a:off x="609600" y="1562100"/>
            <a:ext cx="8077200" cy="4914900"/>
          </a:xfrm>
          <a:prstGeom prst="rect">
            <a:avLst/>
          </a:prstGeom>
          <a:noFill/>
          <a:ln w="9525">
            <a:noFill/>
            <a:miter lim="800000"/>
            <a:headEnd/>
            <a:tailEnd/>
          </a:ln>
        </p:spPr>
      </p:pic>
      <p:pic>
        <p:nvPicPr>
          <p:cNvPr id="125955" name="Picture 3"/>
          <p:cNvPicPr>
            <a:picLocks noChangeAspect="1" noChangeArrowheads="1"/>
          </p:cNvPicPr>
          <p:nvPr/>
        </p:nvPicPr>
        <p:blipFill>
          <a:blip r:embed="rId3" cstate="print"/>
          <a:srcRect/>
          <a:stretch>
            <a:fillRect/>
          </a:stretch>
        </p:blipFill>
        <p:spPr bwMode="auto">
          <a:xfrm>
            <a:off x="3328988" y="2743201"/>
            <a:ext cx="2486025" cy="304799"/>
          </a:xfrm>
          <a:prstGeom prst="rect">
            <a:avLst/>
          </a:prstGeom>
          <a:noFill/>
          <a:ln w="9525">
            <a:noFill/>
            <a:miter lim="800000"/>
            <a:headEnd/>
            <a:tailEnd/>
          </a:ln>
        </p:spPr>
      </p:pic>
      <p:sp>
        <p:nvSpPr>
          <p:cNvPr id="4" name="Title 3"/>
          <p:cNvSpPr>
            <a:spLocks noGrp="1"/>
          </p:cNvSpPr>
          <p:nvPr>
            <p:ph type="title"/>
          </p:nvPr>
        </p:nvSpPr>
        <p:spPr/>
        <p:txBody>
          <a:bodyPr>
            <a:normAutofit fontScale="90000"/>
          </a:bodyPr>
          <a:lstStyle/>
          <a:p>
            <a:r>
              <a:rPr lang="en-US" dirty="0"/>
              <a:t>U.S. real income per person </a:t>
            </a:r>
            <a:br>
              <a:rPr lang="en-US" dirty="0"/>
            </a:br>
            <a:r>
              <a:rPr lang="en-US" dirty="0"/>
              <a:t>(a.k.a. US real GDP per capita)</a:t>
            </a:r>
          </a:p>
        </p:txBody>
      </p:sp>
      <p:sp>
        <p:nvSpPr>
          <p:cNvPr id="2" name="Slide Number Placeholder 1"/>
          <p:cNvSpPr>
            <a:spLocks noGrp="1"/>
          </p:cNvSpPr>
          <p:nvPr>
            <p:ph type="sldNum" sz="quarter" idx="12"/>
          </p:nvPr>
        </p:nvSpPr>
        <p:spPr/>
        <p:txBody>
          <a:bodyPr/>
          <a:lstStyle/>
          <a:p>
            <a:fld id="{DDD64A94-FED1-499E-B2FF-A904E587B046}" type="slidenum">
              <a:rPr lang="en-US" smtClean="0"/>
              <a:pPr/>
              <a:t>3</a:t>
            </a:fld>
            <a:endParaRPr lang="en-US"/>
          </a:p>
        </p:txBody>
      </p:sp>
    </p:spTree>
    <p:extLst>
      <p:ext uri="{BB962C8B-B14F-4D97-AF65-F5344CB8AC3E}">
        <p14:creationId xmlns:p14="http://schemas.microsoft.com/office/powerpoint/2010/main" val="20629782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2"/>
          </p:nvPr>
        </p:nvSpPr>
        <p:spPr>
          <a:noFill/>
        </p:spPr>
        <p:txBody>
          <a:bodyPr/>
          <a:lstStyle/>
          <a:p>
            <a:fld id="{1E6974C9-B065-4810-94BD-879A6AEF4F90}" type="slidenum">
              <a:rPr lang="en-US" smtClean="0">
                <a:latin typeface="Arial" charset="0"/>
                <a:cs typeface="Arial" charset="0"/>
              </a:rPr>
              <a:pPr/>
              <a:t>30</a:t>
            </a:fld>
            <a:endParaRPr lang="en-US">
              <a:latin typeface="Arial" charset="0"/>
              <a:cs typeface="Arial" charset="0"/>
            </a:endParaRPr>
          </a:p>
        </p:txBody>
      </p:sp>
      <p:pic>
        <p:nvPicPr>
          <p:cNvPr id="25603" name="Picture 2" descr="horsey"/>
          <p:cNvPicPr>
            <a:picLocks noChangeAspect="1" noChangeArrowheads="1"/>
          </p:cNvPicPr>
          <p:nvPr/>
        </p:nvPicPr>
        <p:blipFill>
          <a:blip r:embed="rId3" cstate="print"/>
          <a:srcRect/>
          <a:stretch>
            <a:fillRect/>
          </a:stretch>
        </p:blipFill>
        <p:spPr bwMode="auto">
          <a:xfrm>
            <a:off x="838200" y="381000"/>
            <a:ext cx="7315200" cy="6019800"/>
          </a:xfrm>
          <a:prstGeom prst="roundRect">
            <a:avLst>
              <a:gd name="adj" fmla="val 8594"/>
            </a:avLst>
          </a:prstGeom>
          <a:ln/>
        </p:spPr>
        <p:style>
          <a:lnRef idx="2">
            <a:schemeClr val="accent1"/>
          </a:lnRef>
          <a:fillRef idx="1">
            <a:schemeClr val="lt1"/>
          </a:fillRef>
          <a:effectRef idx="0">
            <a:schemeClr val="accent1"/>
          </a:effectRef>
          <a:fontRef idx="minor">
            <a:schemeClr val="dk1"/>
          </a:fontRef>
        </p:style>
      </p:pic>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6"/>
          <p:cNvSpPr>
            <a:spLocks noGrp="1"/>
          </p:cNvSpPr>
          <p:nvPr>
            <p:ph type="sldNum" sz="quarter" idx="12"/>
          </p:nvPr>
        </p:nvSpPr>
        <p:spPr>
          <a:noFill/>
        </p:spPr>
        <p:txBody>
          <a:bodyPr/>
          <a:lstStyle/>
          <a:p>
            <a:fld id="{B81CB6A2-D1C7-4A3D-A94E-1DC0865B3079}" type="slidenum">
              <a:rPr lang="en-US" smtClean="0">
                <a:latin typeface="Calibri" pitchFamily="34" charset="0"/>
                <a:cs typeface="Arial" charset="0"/>
              </a:rPr>
              <a:pPr/>
              <a:t>31</a:t>
            </a:fld>
            <a:endParaRPr lang="en-US">
              <a:latin typeface="Calibri" pitchFamily="34" charset="0"/>
              <a:cs typeface="Arial" charset="0"/>
            </a:endParaRPr>
          </a:p>
        </p:txBody>
      </p:sp>
      <p:sp>
        <p:nvSpPr>
          <p:cNvPr id="24579" name="Rectangle 2"/>
          <p:cNvSpPr>
            <a:spLocks noGrp="1" noChangeArrowheads="1"/>
          </p:cNvSpPr>
          <p:nvPr>
            <p:ph type="title"/>
          </p:nvPr>
        </p:nvSpPr>
        <p:spPr>
          <a:xfrm>
            <a:off x="457200" y="274638"/>
            <a:ext cx="8229600" cy="868362"/>
          </a:xfrm>
        </p:spPr>
        <p:style>
          <a:lnRef idx="2">
            <a:schemeClr val="accent1"/>
          </a:lnRef>
          <a:fillRef idx="1">
            <a:schemeClr val="lt1"/>
          </a:fillRef>
          <a:effectRef idx="0">
            <a:schemeClr val="accent1"/>
          </a:effectRef>
          <a:fontRef idx="minor">
            <a:schemeClr val="dk1"/>
          </a:fontRef>
        </p:style>
        <p:txBody>
          <a:bodyPr/>
          <a:lstStyle/>
          <a:p>
            <a:pPr eaLnBrk="1" hangingPunct="1"/>
            <a:r>
              <a:rPr lang="en-US" sz="3600" dirty="0">
                <a:latin typeface="Calibri" pitchFamily="34" charset="0"/>
              </a:rPr>
              <a:t>When the Fed Wants to “Loosen”</a:t>
            </a:r>
          </a:p>
        </p:txBody>
      </p:sp>
      <p:pic>
        <p:nvPicPr>
          <p:cNvPr id="24580" name="Picture 4" descr="alanpumping"/>
          <p:cNvPicPr>
            <a:picLocks noGrp="1" noChangeAspect="1" noChangeArrowheads="1" noCrop="1"/>
          </p:cNvPicPr>
          <p:nvPr>
            <p:ph type="body" sz="half" idx="2"/>
          </p:nvPr>
        </p:nvPicPr>
        <p:blipFill>
          <a:blip r:embed="rId3" cstate="print"/>
          <a:srcRect/>
          <a:stretch>
            <a:fillRect/>
          </a:stretch>
        </p:blipFill>
        <p:spPr>
          <a:xfrm>
            <a:off x="76200" y="2209800"/>
            <a:ext cx="1768475" cy="2971800"/>
          </a:xfrm>
          <a:noFill/>
        </p:spPr>
      </p:pic>
      <p:graphicFrame>
        <p:nvGraphicFramePr>
          <p:cNvPr id="6" name="Diagram 5"/>
          <p:cNvGraphicFramePr/>
          <p:nvPr/>
        </p:nvGraphicFramePr>
        <p:xfrm>
          <a:off x="381000" y="1447800"/>
          <a:ext cx="8382000" cy="5257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4137026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fontScale="90000"/>
          </a:bodyPr>
          <a:lstStyle/>
          <a:p>
            <a:r>
              <a:rPr lang="en-US" dirty="0"/>
              <a:t>Three ways for the government to finance spending</a:t>
            </a:r>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pPr>
              <a:buNone/>
            </a:pPr>
            <a:r>
              <a:rPr lang="en-US" dirty="0"/>
              <a:t>Three ways to finance G</a:t>
            </a:r>
          </a:p>
          <a:p>
            <a:pPr>
              <a:buNone/>
            </a:pPr>
            <a:endParaRPr lang="en-US" dirty="0"/>
          </a:p>
          <a:p>
            <a:r>
              <a:rPr lang="en-US" dirty="0"/>
              <a:t>Taxation</a:t>
            </a:r>
          </a:p>
          <a:p>
            <a:endParaRPr lang="en-US" dirty="0"/>
          </a:p>
          <a:p>
            <a:r>
              <a:rPr lang="en-US" dirty="0"/>
              <a:t>Borrowing</a:t>
            </a:r>
          </a:p>
          <a:p>
            <a:endParaRPr lang="en-US" dirty="0"/>
          </a:p>
          <a:p>
            <a:r>
              <a:rPr lang="en-US" dirty="0"/>
              <a:t>Inflation</a:t>
            </a:r>
          </a:p>
        </p:txBody>
      </p:sp>
      <p:sp>
        <p:nvSpPr>
          <p:cNvPr id="4" name="Slide Number Placeholder 3"/>
          <p:cNvSpPr>
            <a:spLocks noGrp="1"/>
          </p:cNvSpPr>
          <p:nvPr>
            <p:ph type="sldNum" sz="quarter" idx="12"/>
          </p:nvPr>
        </p:nvSpPr>
        <p:spPr/>
        <p:txBody>
          <a:bodyPr/>
          <a:lstStyle/>
          <a:p>
            <a:fld id="{DDD64A94-FED1-499E-B2FF-A904E587B046}" type="slidenum">
              <a:rPr lang="en-US" smtClean="0"/>
              <a:pPr/>
              <a:t>32</a:t>
            </a:fld>
            <a:endParaRPr lang="en-US"/>
          </a:p>
        </p:txBody>
      </p:sp>
    </p:spTree>
    <p:extLst>
      <p:ext uri="{BB962C8B-B14F-4D97-AF65-F5344CB8AC3E}">
        <p14:creationId xmlns:p14="http://schemas.microsoft.com/office/powerpoint/2010/main" val="17165988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52400"/>
            <a:ext cx="8229600" cy="838200"/>
          </a:xfrm>
        </p:spPr>
        <p:style>
          <a:lnRef idx="2">
            <a:schemeClr val="accent6"/>
          </a:lnRef>
          <a:fillRef idx="1">
            <a:schemeClr val="lt1"/>
          </a:fillRef>
          <a:effectRef idx="0">
            <a:schemeClr val="accent6"/>
          </a:effectRef>
          <a:fontRef idx="minor">
            <a:schemeClr val="dk1"/>
          </a:fontRef>
        </p:style>
        <p:txBody>
          <a:bodyPr/>
          <a:lstStyle/>
          <a:p>
            <a:pPr eaLnBrk="1" hangingPunct="1"/>
            <a:r>
              <a:rPr lang="en-US" sz="2400" dirty="0">
                <a:latin typeface="Calibri" pitchFamily="34" charset="0"/>
              </a:rPr>
              <a:t>Hyperinflation</a:t>
            </a:r>
          </a:p>
        </p:txBody>
      </p:sp>
      <p:sp>
        <p:nvSpPr>
          <p:cNvPr id="19459" name="Slide Number Placeholder 5"/>
          <p:cNvSpPr>
            <a:spLocks noGrp="1"/>
          </p:cNvSpPr>
          <p:nvPr>
            <p:ph type="sldNum" sz="quarter" idx="12"/>
          </p:nvPr>
        </p:nvSpPr>
        <p:spPr>
          <a:noFill/>
        </p:spPr>
        <p:txBody>
          <a:bodyPr/>
          <a:lstStyle/>
          <a:p>
            <a:fld id="{B6063F5F-4D01-4635-A697-73B13FA43210}" type="slidenum">
              <a:rPr lang="en-US" smtClean="0">
                <a:latin typeface="Arial" charset="0"/>
                <a:cs typeface="Arial" charset="0"/>
              </a:rPr>
              <a:pPr/>
              <a:t>33</a:t>
            </a:fld>
            <a:endParaRPr lang="en-US">
              <a:latin typeface="Arial" charset="0"/>
              <a:cs typeface="Arial" charset="0"/>
            </a:endParaRPr>
          </a:p>
        </p:txBody>
      </p:sp>
      <p:graphicFrame>
        <p:nvGraphicFramePr>
          <p:cNvPr id="5" name="Diagram 4"/>
          <p:cNvGraphicFramePr/>
          <p:nvPr/>
        </p:nvGraphicFramePr>
        <p:xfrm>
          <a:off x="228600" y="1066800"/>
          <a:ext cx="8686800" cy="553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56889675"/>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4"/>
          <p:cNvSpPr>
            <a:spLocks noGrp="1"/>
          </p:cNvSpPr>
          <p:nvPr>
            <p:ph type="sldNum" sz="quarter" idx="12"/>
          </p:nvPr>
        </p:nvSpPr>
        <p:spPr>
          <a:noFill/>
        </p:spPr>
        <p:txBody>
          <a:bodyPr/>
          <a:lstStyle/>
          <a:p>
            <a:fld id="{6E789CFC-9C2C-4743-8159-6FE6E67CE0FA}" type="slidenum">
              <a:rPr lang="en-US" smtClean="0">
                <a:latin typeface="Calibri" pitchFamily="34" charset="0"/>
                <a:cs typeface="Arial" charset="0"/>
              </a:rPr>
              <a:pPr/>
              <a:t>34</a:t>
            </a:fld>
            <a:endParaRPr lang="en-US">
              <a:latin typeface="Calibri" pitchFamily="34" charset="0"/>
              <a:cs typeface="Arial" charset="0"/>
            </a:endParaRPr>
          </a:p>
        </p:txBody>
      </p:sp>
      <p:graphicFrame>
        <p:nvGraphicFramePr>
          <p:cNvPr id="2050" name="Object 4"/>
          <p:cNvGraphicFramePr>
            <a:graphicFrameLocks noChangeAspect="1"/>
          </p:cNvGraphicFramePr>
          <p:nvPr/>
        </p:nvGraphicFramePr>
        <p:xfrm>
          <a:off x="304800" y="1006475"/>
          <a:ext cx="8458200" cy="5632450"/>
        </p:xfrm>
        <a:graphic>
          <a:graphicData uri="http://schemas.openxmlformats.org/presentationml/2006/ole">
            <mc:AlternateContent xmlns:mc="http://schemas.openxmlformats.org/markup-compatibility/2006">
              <mc:Choice xmlns:v="urn:schemas-microsoft-com:vml" Requires="v">
                <p:oleObj spid="_x0000_s1030" r:id="rId4" imgW="8693649" imgH="5633192" progId="Excel.Sheet.8">
                  <p:embed/>
                </p:oleObj>
              </mc:Choice>
              <mc:Fallback>
                <p:oleObj r:id="rId4" imgW="8693649" imgH="5633192" progId="Excel.Sheet.8">
                  <p:embed/>
                  <p:pic>
                    <p:nvPicPr>
                      <p:cNvPr id="205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006475"/>
                        <a:ext cx="8458200" cy="5632450"/>
                      </a:xfrm>
                      <a:prstGeom prst="rect">
                        <a:avLst/>
                      </a:prstGeom>
                      <a:noFill/>
                      <a:ln w="9525">
                        <a:solidFill>
                          <a:srgbClr val="FF9933"/>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2" name="Rectangle 5"/>
          <p:cNvSpPr>
            <a:spLocks noGrp="1" noChangeArrowheads="1"/>
          </p:cNvSpPr>
          <p:nvPr>
            <p:ph type="title"/>
          </p:nvPr>
        </p:nvSpPr>
        <p:spPr>
          <a:xfrm>
            <a:off x="1039813" y="304800"/>
            <a:ext cx="7113587" cy="457200"/>
          </a:xfrm>
        </p:spPr>
        <p:style>
          <a:lnRef idx="2">
            <a:schemeClr val="accent6"/>
          </a:lnRef>
          <a:fillRef idx="1">
            <a:schemeClr val="lt1"/>
          </a:fillRef>
          <a:effectRef idx="0">
            <a:schemeClr val="accent6"/>
          </a:effectRef>
          <a:fontRef idx="minor">
            <a:schemeClr val="dk1"/>
          </a:fontRef>
        </p:style>
        <p:txBody>
          <a:bodyPr>
            <a:normAutofit fontScale="90000"/>
          </a:bodyPr>
          <a:lstStyle/>
          <a:p>
            <a:pPr eaLnBrk="1" hangingPunct="1"/>
            <a:r>
              <a:rPr lang="en-US" sz="2400" dirty="0">
                <a:latin typeface="Calibri" pitchFamily="34" charset="0"/>
              </a:rPr>
              <a:t>Episodes of Hyperinflation</a:t>
            </a:r>
            <a:r>
              <a:rPr lang="en-US" sz="3900" dirty="0">
                <a:latin typeface="Calibri" pitchFamily="34" charset="0"/>
              </a:rPr>
              <a:t> </a:t>
            </a:r>
          </a:p>
        </p:txBody>
      </p:sp>
    </p:spTree>
    <p:extLst>
      <p:ext uri="{BB962C8B-B14F-4D97-AF65-F5344CB8AC3E}">
        <p14:creationId xmlns:p14="http://schemas.microsoft.com/office/powerpoint/2010/main" val="4176734551"/>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a:xfrm>
            <a:off x="457200" y="274638"/>
            <a:ext cx="8229600" cy="944562"/>
          </a:xfrm>
        </p:spPr>
        <p:style>
          <a:lnRef idx="2">
            <a:schemeClr val="accent6"/>
          </a:lnRef>
          <a:fillRef idx="1">
            <a:schemeClr val="lt1"/>
          </a:fillRef>
          <a:effectRef idx="0">
            <a:schemeClr val="accent6"/>
          </a:effectRef>
          <a:fontRef idx="minor">
            <a:schemeClr val="dk1"/>
          </a:fontRef>
        </p:style>
        <p:txBody>
          <a:bodyPr/>
          <a:lstStyle/>
          <a:p>
            <a:r>
              <a:rPr lang="en-US" dirty="0">
                <a:solidFill>
                  <a:srgbClr val="C8AD76"/>
                </a:solidFill>
              </a:rPr>
              <a:t>High Inflation</a:t>
            </a:r>
          </a:p>
        </p:txBody>
      </p:sp>
      <p:graphicFrame>
        <p:nvGraphicFramePr>
          <p:cNvPr id="449539" name="Group 3"/>
          <p:cNvGraphicFramePr>
            <a:graphicFrameLocks noGrp="1"/>
          </p:cNvGraphicFramePr>
          <p:nvPr/>
        </p:nvGraphicFramePr>
        <p:xfrm>
          <a:off x="533400" y="1676399"/>
          <a:ext cx="8077200" cy="4114802"/>
        </p:xfrm>
        <a:graphic>
          <a:graphicData uri="http://schemas.openxmlformats.org/drawingml/2006/table">
            <a:tbl>
              <a:tblPr/>
              <a:tblGrid>
                <a:gridCol w="1397977">
                  <a:extLst>
                    <a:ext uri="{9D8B030D-6E8A-4147-A177-3AD203B41FA5}">
                      <a16:colId xmlns:a16="http://schemas.microsoft.com/office/drawing/2014/main" val="20000"/>
                    </a:ext>
                  </a:extLst>
                </a:gridCol>
                <a:gridCol w="1164981">
                  <a:extLst>
                    <a:ext uri="{9D8B030D-6E8A-4147-A177-3AD203B41FA5}">
                      <a16:colId xmlns:a16="http://schemas.microsoft.com/office/drawing/2014/main" val="20001"/>
                    </a:ext>
                  </a:extLst>
                </a:gridCol>
                <a:gridCol w="1142328">
                  <a:extLst>
                    <a:ext uri="{9D8B030D-6E8A-4147-A177-3AD203B41FA5}">
                      <a16:colId xmlns:a16="http://schemas.microsoft.com/office/drawing/2014/main" val="20002"/>
                    </a:ext>
                  </a:extLst>
                </a:gridCol>
                <a:gridCol w="954637">
                  <a:extLst>
                    <a:ext uri="{9D8B030D-6E8A-4147-A177-3AD203B41FA5}">
                      <a16:colId xmlns:a16="http://schemas.microsoft.com/office/drawing/2014/main" val="20003"/>
                    </a:ext>
                  </a:extLst>
                </a:gridCol>
                <a:gridCol w="1639064">
                  <a:extLst>
                    <a:ext uri="{9D8B030D-6E8A-4147-A177-3AD203B41FA5}">
                      <a16:colId xmlns:a16="http://schemas.microsoft.com/office/drawing/2014/main" val="20004"/>
                    </a:ext>
                  </a:extLst>
                </a:gridCol>
                <a:gridCol w="1778213">
                  <a:extLst>
                    <a:ext uri="{9D8B030D-6E8A-4147-A177-3AD203B41FA5}">
                      <a16:colId xmlns:a16="http://schemas.microsoft.com/office/drawing/2014/main" val="20005"/>
                    </a:ext>
                  </a:extLst>
                </a:gridCol>
              </a:tblGrid>
              <a:tr h="421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a:ln>
                          <a:noFill/>
                        </a:ln>
                        <a:solidFill>
                          <a:schemeClr val="bg1"/>
                        </a:solidFill>
                        <a:effectLst/>
                        <a:latin typeface="Arial" charset="0"/>
                      </a:endParaRPr>
                    </a:p>
                  </a:txBody>
                  <a:tcPr horzOverflow="overflow">
                    <a:lnL cap="flat">
                      <a:noFill/>
                    </a:lnL>
                    <a:lnR>
                      <a:noFill/>
                    </a:lnR>
                    <a:lnT cap="flat">
                      <a:noFill/>
                    </a:lnT>
                    <a:lnB w="57150" cap="flat" cmpd="sng" algn="ctr">
                      <a:solidFill>
                        <a:srgbClr val="E2EAF6"/>
                      </a:solidFill>
                      <a:prstDash val="solid"/>
                      <a:round/>
                      <a:headEnd type="none" w="med" len="med"/>
                      <a:tailEnd type="none" w="med" len="med"/>
                    </a:lnB>
                    <a:lnTlToBr>
                      <a:noFill/>
                    </a:lnTlToBr>
                    <a:lnBlToTr>
                      <a:noFill/>
                    </a:lnBlToTr>
                    <a:solidFill>
                      <a:srgbClr val="C5D4D4"/>
                    </a:solidFill>
                  </a:tcPr>
                </a:tc>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Seven Hyperinflations of the 1920s and 1940s</a:t>
                      </a:r>
                    </a:p>
                  </a:txBody>
                  <a:tcPr horzOverflow="overflow">
                    <a:lnL>
                      <a:noFill/>
                    </a:lnL>
                    <a:lnR cap="flat">
                      <a:noFill/>
                    </a:lnR>
                    <a:lnT cap="flat">
                      <a:noFill/>
                    </a:lnT>
                    <a:lnB w="57150" cap="flat" cmpd="sng" algn="ctr">
                      <a:solidFill>
                        <a:srgbClr val="E2EAF6"/>
                      </a:solidFill>
                      <a:prstDash val="solid"/>
                      <a:round/>
                      <a:headEnd type="none" w="med" len="med"/>
                      <a:tailEnd type="none" w="med" len="med"/>
                    </a:lnB>
                    <a:lnTlToBr>
                      <a:noFill/>
                    </a:lnTlToBr>
                    <a:lnBlToTr>
                      <a:noFill/>
                    </a:lnBlToTr>
                    <a:solidFill>
                      <a:srgbClr val="C5D4D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957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br>
                        <a:rPr kumimoji="0" lang="en-US" sz="1500" b="1" i="0" u="none" strike="noStrike" cap="none" normalizeH="0" baseline="0" dirty="0">
                          <a:ln>
                            <a:noFill/>
                          </a:ln>
                          <a:solidFill>
                            <a:schemeClr val="bg1"/>
                          </a:solidFill>
                          <a:effectLst/>
                          <a:latin typeface="Arial" charset="0"/>
                        </a:rPr>
                      </a:br>
                      <a:br>
                        <a:rPr kumimoji="0" lang="en-US" sz="1500" b="1" i="0" u="none" strike="noStrike" cap="none" normalizeH="0" baseline="0" dirty="0">
                          <a:ln>
                            <a:noFill/>
                          </a:ln>
                          <a:solidFill>
                            <a:schemeClr val="bg1"/>
                          </a:solidFill>
                          <a:effectLst/>
                          <a:latin typeface="Arial" charset="0"/>
                        </a:rPr>
                      </a:br>
                      <a:r>
                        <a:rPr kumimoji="0" lang="en-US" sz="1500" b="1" i="0" u="none" strike="noStrike" cap="none" normalizeH="0" baseline="0" dirty="0">
                          <a:ln>
                            <a:noFill/>
                          </a:ln>
                          <a:solidFill>
                            <a:schemeClr val="bg1"/>
                          </a:solidFill>
                          <a:effectLst/>
                          <a:latin typeface="Arial" charset="0"/>
                        </a:rPr>
                        <a:t>Country</a:t>
                      </a:r>
                    </a:p>
                  </a:txBody>
                  <a:tcPr marR="0" horzOverflow="overflow">
                    <a:lnL cap="flat">
                      <a:noFill/>
                    </a:lnL>
                    <a:lnR>
                      <a:noFill/>
                    </a:lnR>
                    <a:lnT w="57150" cap="flat" cmpd="sng" algn="ctr">
                      <a:solidFill>
                        <a:srgbClr val="E2EAF6"/>
                      </a:solidFill>
                      <a:prstDash val="solid"/>
                      <a:round/>
                      <a:headEnd type="none" w="med" len="med"/>
                      <a:tailEnd type="none" w="med" len="med"/>
                    </a:lnT>
                    <a:lnB>
                      <a:noFill/>
                    </a:lnB>
                    <a:lnTlToBr>
                      <a:noFill/>
                    </a:lnTlToBr>
                    <a:lnBlToTr>
                      <a:noFill/>
                    </a:lnBlToTr>
                    <a:solidFill>
                      <a:srgbClr val="007E8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br>
                        <a:rPr kumimoji="0" lang="en-US" sz="1500" b="1" i="0" u="none" strike="noStrike" cap="none" normalizeH="0" baseline="0">
                          <a:ln>
                            <a:noFill/>
                          </a:ln>
                          <a:solidFill>
                            <a:schemeClr val="bg1"/>
                          </a:solidFill>
                          <a:effectLst/>
                          <a:latin typeface="Arial" charset="0"/>
                        </a:rPr>
                      </a:br>
                      <a:br>
                        <a:rPr kumimoji="0" lang="en-US" sz="1500" b="1" i="0" u="none" strike="noStrike" cap="none" normalizeH="0" baseline="0">
                          <a:ln>
                            <a:noFill/>
                          </a:ln>
                          <a:solidFill>
                            <a:schemeClr val="bg1"/>
                          </a:solidFill>
                          <a:effectLst/>
                          <a:latin typeface="Arial" charset="0"/>
                        </a:rPr>
                      </a:br>
                      <a:r>
                        <a:rPr kumimoji="0" lang="en-US" sz="1500" b="1" i="0" u="none" strike="noStrike" cap="none" normalizeH="0" baseline="0">
                          <a:ln>
                            <a:noFill/>
                          </a:ln>
                          <a:solidFill>
                            <a:schemeClr val="bg1"/>
                          </a:solidFill>
                          <a:effectLst/>
                          <a:latin typeface="Arial" charset="0"/>
                        </a:rPr>
                        <a:t>Beginning</a:t>
                      </a:r>
                    </a:p>
                  </a:txBody>
                  <a:tcPr marL="0" marR="137160" horzOverflow="overflow">
                    <a:lnL>
                      <a:noFill/>
                    </a:lnL>
                    <a:lnR>
                      <a:noFill/>
                    </a:lnR>
                    <a:lnT w="57150" cap="flat" cmpd="sng" algn="ctr">
                      <a:solidFill>
                        <a:srgbClr val="E2EAF6"/>
                      </a:solidFill>
                      <a:prstDash val="solid"/>
                      <a:round/>
                      <a:headEnd type="none" w="med" len="med"/>
                      <a:tailEnd type="none" w="med" len="med"/>
                    </a:lnT>
                    <a:lnB>
                      <a:noFill/>
                    </a:lnB>
                    <a:lnTlToBr>
                      <a:noFill/>
                    </a:lnTlToBr>
                    <a:lnBlToTr>
                      <a:noFill/>
                    </a:lnBlToTr>
                    <a:solidFill>
                      <a:srgbClr val="007E8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br>
                        <a:rPr kumimoji="0" lang="en-US" sz="1500" b="1" i="0" u="none" strike="noStrike" cap="none" normalizeH="0" baseline="0">
                          <a:ln>
                            <a:noFill/>
                          </a:ln>
                          <a:solidFill>
                            <a:schemeClr val="bg1"/>
                          </a:solidFill>
                          <a:effectLst/>
                          <a:latin typeface="Arial" charset="0"/>
                        </a:rPr>
                      </a:br>
                      <a:br>
                        <a:rPr kumimoji="0" lang="en-US" sz="1500" b="1" i="0" u="none" strike="noStrike" cap="none" normalizeH="0" baseline="0">
                          <a:ln>
                            <a:noFill/>
                          </a:ln>
                          <a:solidFill>
                            <a:schemeClr val="bg1"/>
                          </a:solidFill>
                          <a:effectLst/>
                          <a:latin typeface="Arial" charset="0"/>
                        </a:rPr>
                      </a:br>
                      <a:r>
                        <a:rPr kumimoji="0" lang="en-US" sz="1500" b="1" i="0" u="none" strike="noStrike" cap="none" normalizeH="0" baseline="0">
                          <a:ln>
                            <a:noFill/>
                          </a:ln>
                          <a:solidFill>
                            <a:schemeClr val="bg1"/>
                          </a:solidFill>
                          <a:effectLst/>
                          <a:latin typeface="Arial" charset="0"/>
                        </a:rPr>
                        <a:t>End</a:t>
                      </a:r>
                    </a:p>
                  </a:txBody>
                  <a:tcPr marL="0" marR="0" horzOverflow="overflow">
                    <a:lnL>
                      <a:noFill/>
                    </a:lnL>
                    <a:lnR>
                      <a:noFill/>
                    </a:lnR>
                    <a:lnT w="57150" cap="flat" cmpd="sng" algn="ctr">
                      <a:solidFill>
                        <a:srgbClr val="E2EAF6"/>
                      </a:solidFill>
                      <a:prstDash val="solid"/>
                      <a:round/>
                      <a:headEnd type="none" w="med" len="med"/>
                      <a:tailEnd type="none" w="med" len="med"/>
                    </a:lnT>
                    <a:lnB>
                      <a:noFill/>
                    </a:lnB>
                    <a:lnTlToBr>
                      <a:noFill/>
                    </a:lnTlToBr>
                    <a:lnBlToTr>
                      <a:noFill/>
                    </a:lnBlToTr>
                    <a:solidFill>
                      <a:srgbClr val="007E8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br>
                        <a:rPr kumimoji="0" lang="en-US" sz="1500" b="1" i="0" u="none" strike="noStrike" cap="none" normalizeH="0" baseline="0">
                          <a:ln>
                            <a:noFill/>
                          </a:ln>
                          <a:solidFill>
                            <a:schemeClr val="bg1"/>
                          </a:solidFill>
                          <a:effectLst/>
                          <a:latin typeface="Arial" charset="0"/>
                        </a:rPr>
                      </a:br>
                      <a:br>
                        <a:rPr kumimoji="0" lang="en-US" sz="1500" b="1" i="0" u="none" strike="noStrike" cap="none" normalizeH="0" baseline="0">
                          <a:ln>
                            <a:noFill/>
                          </a:ln>
                          <a:solidFill>
                            <a:schemeClr val="bg1"/>
                          </a:solidFill>
                          <a:effectLst/>
                          <a:latin typeface="Arial" charset="0"/>
                        </a:rPr>
                      </a:br>
                      <a:r>
                        <a:rPr kumimoji="0" lang="en-US" sz="1500" b="1" i="0" u="none" strike="noStrike" cap="none" normalizeH="0" baseline="0">
                          <a:ln>
                            <a:noFill/>
                          </a:ln>
                          <a:solidFill>
                            <a:schemeClr val="bg1"/>
                          </a:solidFill>
                          <a:effectLst/>
                          <a:latin typeface="Arial" charset="0"/>
                        </a:rPr>
                        <a:t>P</a:t>
                      </a:r>
                      <a:r>
                        <a:rPr kumimoji="0" lang="en-US" sz="1500" b="1" i="0" u="none" strike="noStrike" cap="none" normalizeH="0" baseline="-25000">
                          <a:ln>
                            <a:noFill/>
                          </a:ln>
                          <a:solidFill>
                            <a:schemeClr val="bg1"/>
                          </a:solidFill>
                          <a:effectLst/>
                          <a:latin typeface="Arial" charset="0"/>
                        </a:rPr>
                        <a:t>T</a:t>
                      </a:r>
                      <a:r>
                        <a:rPr kumimoji="0" lang="en-US" sz="1500" b="1" i="0" u="none" strike="noStrike" cap="none" normalizeH="0" baseline="0">
                          <a:ln>
                            <a:noFill/>
                          </a:ln>
                          <a:solidFill>
                            <a:schemeClr val="bg1"/>
                          </a:solidFill>
                          <a:effectLst/>
                          <a:latin typeface="Arial" charset="0"/>
                        </a:rPr>
                        <a:t>/P</a:t>
                      </a:r>
                      <a:r>
                        <a:rPr kumimoji="0" lang="en-US" sz="1500" b="1" i="0" u="none" strike="noStrike" cap="none" normalizeH="0" baseline="-25000">
                          <a:ln>
                            <a:noFill/>
                          </a:ln>
                          <a:solidFill>
                            <a:schemeClr val="bg1"/>
                          </a:solidFill>
                          <a:effectLst/>
                          <a:latin typeface="Arial" charset="0"/>
                        </a:rPr>
                        <a:t>0</a:t>
                      </a:r>
                    </a:p>
                  </a:txBody>
                  <a:tcPr marL="0" marR="0" horzOverflow="overflow">
                    <a:lnL>
                      <a:noFill/>
                    </a:lnL>
                    <a:lnR>
                      <a:noFill/>
                    </a:lnR>
                    <a:lnT w="57150" cap="flat" cmpd="sng" algn="ctr">
                      <a:solidFill>
                        <a:srgbClr val="E2EAF6"/>
                      </a:solidFill>
                      <a:prstDash val="solid"/>
                      <a:round/>
                      <a:headEnd type="none" w="med" len="med"/>
                      <a:tailEnd type="none" w="med" len="med"/>
                    </a:lnT>
                    <a:lnB>
                      <a:noFill/>
                    </a:lnB>
                    <a:lnTlToBr>
                      <a:noFill/>
                    </a:lnTlToBr>
                    <a:lnBlToTr>
                      <a:noFill/>
                    </a:lnBlToTr>
                    <a:solidFill>
                      <a:srgbClr val="007E8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bg1"/>
                          </a:solidFill>
                          <a:effectLst/>
                          <a:latin typeface="Arial" charset="0"/>
                        </a:rPr>
                        <a:t>Average Monthly Inflation Rate (%)</a:t>
                      </a:r>
                    </a:p>
                  </a:txBody>
                  <a:tcPr marL="0" marR="0" anchor="b" horzOverflow="overflow">
                    <a:lnL>
                      <a:noFill/>
                    </a:lnL>
                    <a:lnR>
                      <a:noFill/>
                    </a:lnR>
                    <a:lnT w="57150" cap="flat" cmpd="sng" algn="ctr">
                      <a:solidFill>
                        <a:srgbClr val="E2EAF6"/>
                      </a:solidFill>
                      <a:prstDash val="solid"/>
                      <a:round/>
                      <a:headEnd type="none" w="med" len="med"/>
                      <a:tailEnd type="none" w="med" len="med"/>
                    </a:lnT>
                    <a:lnB>
                      <a:noFill/>
                    </a:lnB>
                    <a:lnTlToBr>
                      <a:noFill/>
                    </a:lnTlToBr>
                    <a:lnBlToTr>
                      <a:noFill/>
                    </a:lnBlToTr>
                    <a:solidFill>
                      <a:srgbClr val="007E8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bg1"/>
                          </a:solidFill>
                          <a:effectLst/>
                          <a:latin typeface="Arial" charset="0"/>
                        </a:rPr>
                        <a:t>Average Monthly Money Growth  (%)</a:t>
                      </a:r>
                    </a:p>
                  </a:txBody>
                  <a:tcPr marL="0" marR="0" anchor="b" horzOverflow="overflow">
                    <a:lnL>
                      <a:noFill/>
                    </a:lnL>
                    <a:lnR cap="flat">
                      <a:noFill/>
                    </a:lnR>
                    <a:lnT w="57150" cap="flat" cmpd="sng" algn="ctr">
                      <a:solidFill>
                        <a:srgbClr val="E2EAF6"/>
                      </a:solidFill>
                      <a:prstDash val="solid"/>
                      <a:round/>
                      <a:headEnd type="none" w="med" len="med"/>
                      <a:tailEnd type="none" w="med" len="med"/>
                    </a:lnT>
                    <a:lnB>
                      <a:noFill/>
                    </a:lnB>
                    <a:lnTlToBr>
                      <a:noFill/>
                    </a:lnTlToBr>
                    <a:lnBlToTr>
                      <a:noFill/>
                    </a:lnBlToTr>
                    <a:solidFill>
                      <a:srgbClr val="007E8E"/>
                    </a:solidFill>
                  </a:tcPr>
                </a:tc>
                <a:extLst>
                  <a:ext uri="{0D108BD9-81ED-4DB2-BD59-A6C34878D82A}">
                    <a16:rowId xmlns:a16="http://schemas.microsoft.com/office/drawing/2014/main" val="10001"/>
                  </a:ext>
                </a:extLst>
              </a:tr>
              <a:tr h="3512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Austria</a:t>
                      </a:r>
                    </a:p>
                  </a:txBody>
                  <a:tcPr marR="0" horzOverflow="overflow">
                    <a:lnL cap="flat">
                      <a:noFill/>
                    </a:lnL>
                    <a:lnR>
                      <a:noFill/>
                    </a:lnR>
                    <a:lnT>
                      <a:noFill/>
                    </a:lnT>
                    <a:lnB>
                      <a:noFill/>
                    </a:lnB>
                    <a:lnTlToBr>
                      <a:noFill/>
                    </a:lnTlToBr>
                    <a:lnBlToTr>
                      <a:noFill/>
                    </a:lnBlToTr>
                    <a:solidFill>
                      <a:srgbClr val="E2EAF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sym typeface="Symbol" pitchFamily="18" charset="2"/>
                        </a:rPr>
                        <a:t>Oct. 1921</a:t>
                      </a:r>
                      <a:endParaRPr kumimoji="0" lang="en-US" sz="1400" b="0" i="0" u="none" strike="noStrike" cap="none" normalizeH="0" baseline="0">
                        <a:ln>
                          <a:noFill/>
                        </a:ln>
                        <a:solidFill>
                          <a:schemeClr val="tx1"/>
                        </a:solidFill>
                        <a:effectLst/>
                        <a:latin typeface="Arial" charset="0"/>
                      </a:endParaRPr>
                    </a:p>
                  </a:txBody>
                  <a:tcPr marL="0" marR="137160" horzOverflow="overflow">
                    <a:lnL>
                      <a:noFill/>
                    </a:lnL>
                    <a:lnR>
                      <a:noFill/>
                    </a:lnR>
                    <a:lnT>
                      <a:noFill/>
                    </a:lnT>
                    <a:lnB>
                      <a:noFill/>
                    </a:lnB>
                    <a:lnTlToBr>
                      <a:noFill/>
                    </a:lnTlToBr>
                    <a:lnBlToTr>
                      <a:noFill/>
                    </a:lnBlToTr>
                    <a:solidFill>
                      <a:srgbClr val="E2EAF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Aug. 1922</a:t>
                      </a:r>
                    </a:p>
                  </a:txBody>
                  <a:tcPr marL="0" marR="0" horzOverflow="overflow">
                    <a:lnL>
                      <a:noFill/>
                    </a:lnL>
                    <a:lnR>
                      <a:noFill/>
                    </a:lnR>
                    <a:lnT>
                      <a:noFill/>
                    </a:lnT>
                    <a:lnB>
                      <a:noFill/>
                    </a:lnB>
                    <a:lnTlToBr>
                      <a:noFill/>
                    </a:lnTlToBr>
                    <a:lnBlToTr>
                      <a:noFill/>
                    </a:lnBlToTr>
                    <a:solidFill>
                      <a:srgbClr val="E2EAF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sym typeface="Symbol" pitchFamily="18" charset="2"/>
                        </a:rPr>
                        <a:t>70</a:t>
                      </a:r>
                    </a:p>
                  </a:txBody>
                  <a:tcPr marL="0" marR="0" horzOverflow="overflow">
                    <a:lnL>
                      <a:noFill/>
                    </a:lnL>
                    <a:lnR>
                      <a:noFill/>
                    </a:lnR>
                    <a:lnT>
                      <a:noFill/>
                    </a:lnT>
                    <a:lnB>
                      <a:noFill/>
                    </a:lnB>
                    <a:lnTlToBr>
                      <a:noFill/>
                    </a:lnTlToBr>
                    <a:lnBlToTr>
                      <a:noFill/>
                    </a:lnBlToTr>
                    <a:solidFill>
                      <a:srgbClr val="E2EAF6"/>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47</a:t>
                      </a:r>
                    </a:p>
                  </a:txBody>
                  <a:tcPr marL="0" marR="594360" horzOverflow="overflow">
                    <a:lnL>
                      <a:noFill/>
                    </a:lnL>
                    <a:lnR>
                      <a:noFill/>
                    </a:lnR>
                    <a:lnT>
                      <a:noFill/>
                    </a:lnT>
                    <a:lnB>
                      <a:noFill/>
                    </a:lnB>
                    <a:lnTlToBr>
                      <a:noFill/>
                    </a:lnTlToBr>
                    <a:lnBlToTr>
                      <a:noFill/>
                    </a:lnBlToTr>
                    <a:solidFill>
                      <a:srgbClr val="E2EAF6"/>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31</a:t>
                      </a:r>
                    </a:p>
                  </a:txBody>
                  <a:tcPr marL="0" marR="685800" horzOverflow="overflow">
                    <a:lnL>
                      <a:noFill/>
                    </a:lnL>
                    <a:lnR cap="flat">
                      <a:noFill/>
                    </a:lnR>
                    <a:lnT>
                      <a:noFill/>
                    </a:lnT>
                    <a:lnB>
                      <a:noFill/>
                    </a:lnB>
                    <a:lnTlToBr>
                      <a:noFill/>
                    </a:lnTlToBr>
                    <a:lnBlToTr>
                      <a:noFill/>
                    </a:lnBlToTr>
                    <a:solidFill>
                      <a:srgbClr val="E2EAF6"/>
                    </a:solidFill>
                  </a:tcPr>
                </a:tc>
                <a:extLst>
                  <a:ext uri="{0D108BD9-81ED-4DB2-BD59-A6C34878D82A}">
                    <a16:rowId xmlns:a16="http://schemas.microsoft.com/office/drawing/2014/main" val="10002"/>
                  </a:ext>
                </a:extLst>
              </a:tr>
              <a:tr h="3512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Germany</a:t>
                      </a:r>
                    </a:p>
                  </a:txBody>
                  <a:tcPr marR="0" horzOverflow="overflow">
                    <a:lnL cap="flat">
                      <a:noFill/>
                    </a:lnL>
                    <a:lnR>
                      <a:noFill/>
                    </a:lnR>
                    <a:lnT>
                      <a:noFill/>
                    </a:lnT>
                    <a:lnB>
                      <a:noFill/>
                    </a:lnB>
                    <a:lnTlToBr>
                      <a:noFill/>
                    </a:lnTlToBr>
                    <a:lnBlToTr>
                      <a:noFill/>
                    </a:lnBlToTr>
                    <a:solidFill>
                      <a:srgbClr val="E2EAF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Aug. 1922</a:t>
                      </a:r>
                    </a:p>
                  </a:txBody>
                  <a:tcPr marL="0" marR="137160" horzOverflow="overflow">
                    <a:lnL>
                      <a:noFill/>
                    </a:lnL>
                    <a:lnR>
                      <a:noFill/>
                    </a:lnR>
                    <a:lnT>
                      <a:noFill/>
                    </a:lnT>
                    <a:lnB>
                      <a:noFill/>
                    </a:lnB>
                    <a:lnTlToBr>
                      <a:noFill/>
                    </a:lnTlToBr>
                    <a:lnBlToTr>
                      <a:noFill/>
                    </a:lnBlToTr>
                    <a:solidFill>
                      <a:srgbClr val="E2EAF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Nov. 1923</a:t>
                      </a:r>
                    </a:p>
                  </a:txBody>
                  <a:tcPr marL="0" marR="0" horzOverflow="overflow">
                    <a:lnL>
                      <a:noFill/>
                    </a:lnL>
                    <a:lnR>
                      <a:noFill/>
                    </a:lnR>
                    <a:lnT>
                      <a:noFill/>
                    </a:lnT>
                    <a:lnB>
                      <a:noFill/>
                    </a:lnB>
                    <a:lnTlToBr>
                      <a:noFill/>
                    </a:lnTlToBr>
                    <a:lnBlToTr>
                      <a:noFill/>
                    </a:lnBlToTr>
                    <a:solidFill>
                      <a:srgbClr val="E2EAF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1.0 x 10</a:t>
                      </a:r>
                      <a:r>
                        <a:rPr kumimoji="0" lang="en-US" sz="1400" b="0" i="0" u="none" strike="noStrike" cap="none" normalizeH="0" baseline="30000">
                          <a:ln>
                            <a:noFill/>
                          </a:ln>
                          <a:solidFill>
                            <a:schemeClr val="tx1"/>
                          </a:solidFill>
                          <a:effectLst/>
                          <a:latin typeface="Arial" charset="0"/>
                        </a:rPr>
                        <a:t>10</a:t>
                      </a:r>
                    </a:p>
                  </a:txBody>
                  <a:tcPr marL="0" marR="0" horzOverflow="overflow">
                    <a:lnL>
                      <a:noFill/>
                    </a:lnL>
                    <a:lnR>
                      <a:noFill/>
                    </a:lnR>
                    <a:lnT>
                      <a:noFill/>
                    </a:lnT>
                    <a:lnB>
                      <a:noFill/>
                    </a:lnB>
                    <a:lnTlToBr>
                      <a:noFill/>
                    </a:lnTlToBr>
                    <a:lnBlToTr>
                      <a:noFill/>
                    </a:lnBlToTr>
                    <a:solidFill>
                      <a:srgbClr val="E2EAF6"/>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322</a:t>
                      </a:r>
                    </a:p>
                  </a:txBody>
                  <a:tcPr marL="0" marR="594360" horzOverflow="overflow">
                    <a:lnL>
                      <a:noFill/>
                    </a:lnL>
                    <a:lnR>
                      <a:noFill/>
                    </a:lnR>
                    <a:lnT>
                      <a:noFill/>
                    </a:lnT>
                    <a:lnB>
                      <a:noFill/>
                    </a:lnB>
                    <a:lnTlToBr>
                      <a:noFill/>
                    </a:lnTlToBr>
                    <a:lnBlToTr>
                      <a:noFill/>
                    </a:lnBlToTr>
                    <a:solidFill>
                      <a:srgbClr val="E2EAF6"/>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314</a:t>
                      </a:r>
                    </a:p>
                  </a:txBody>
                  <a:tcPr marL="0" marR="685800" horzOverflow="overflow">
                    <a:lnL>
                      <a:noFill/>
                    </a:lnL>
                    <a:lnR cap="flat">
                      <a:noFill/>
                    </a:lnR>
                    <a:lnT>
                      <a:noFill/>
                    </a:lnT>
                    <a:lnB>
                      <a:noFill/>
                    </a:lnB>
                    <a:lnTlToBr>
                      <a:noFill/>
                    </a:lnTlToBr>
                    <a:lnBlToTr>
                      <a:noFill/>
                    </a:lnBlToTr>
                    <a:solidFill>
                      <a:srgbClr val="E2EAF6"/>
                    </a:solidFill>
                  </a:tcPr>
                </a:tc>
                <a:extLst>
                  <a:ext uri="{0D108BD9-81ED-4DB2-BD59-A6C34878D82A}">
                    <a16:rowId xmlns:a16="http://schemas.microsoft.com/office/drawing/2014/main" val="10003"/>
                  </a:ext>
                </a:extLst>
              </a:tr>
              <a:tr h="3512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Greece</a:t>
                      </a:r>
                    </a:p>
                  </a:txBody>
                  <a:tcPr marR="0" horzOverflow="overflow">
                    <a:lnL cap="flat">
                      <a:noFill/>
                    </a:lnL>
                    <a:lnR>
                      <a:noFill/>
                    </a:lnR>
                    <a:lnT>
                      <a:noFill/>
                    </a:lnT>
                    <a:lnB>
                      <a:noFill/>
                    </a:lnB>
                    <a:lnTlToBr>
                      <a:noFill/>
                    </a:lnTlToBr>
                    <a:lnBlToTr>
                      <a:noFill/>
                    </a:lnBlToTr>
                    <a:solidFill>
                      <a:srgbClr val="E2EAF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Nov. 1943</a:t>
                      </a:r>
                    </a:p>
                  </a:txBody>
                  <a:tcPr marL="0" marR="137160" horzOverflow="overflow">
                    <a:lnL>
                      <a:noFill/>
                    </a:lnL>
                    <a:lnR>
                      <a:noFill/>
                    </a:lnR>
                    <a:lnT>
                      <a:noFill/>
                    </a:lnT>
                    <a:lnB>
                      <a:noFill/>
                    </a:lnB>
                    <a:lnTlToBr>
                      <a:noFill/>
                    </a:lnTlToBr>
                    <a:lnBlToTr>
                      <a:noFill/>
                    </a:lnBlToTr>
                    <a:solidFill>
                      <a:srgbClr val="E2EAF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Nov. 1944</a:t>
                      </a:r>
                    </a:p>
                  </a:txBody>
                  <a:tcPr marL="0" marR="0" horzOverflow="overflow">
                    <a:lnL>
                      <a:noFill/>
                    </a:lnL>
                    <a:lnR>
                      <a:noFill/>
                    </a:lnR>
                    <a:lnT>
                      <a:noFill/>
                    </a:lnT>
                    <a:lnB>
                      <a:noFill/>
                    </a:lnB>
                    <a:lnTlToBr>
                      <a:noFill/>
                    </a:lnTlToBr>
                    <a:lnBlToTr>
                      <a:noFill/>
                    </a:lnBlToTr>
                    <a:solidFill>
                      <a:srgbClr val="E2EAF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4.7 x 10</a:t>
                      </a:r>
                      <a:r>
                        <a:rPr kumimoji="0" lang="en-US" sz="1400" b="0" i="0" u="none" strike="noStrike" cap="none" normalizeH="0" baseline="30000">
                          <a:ln>
                            <a:noFill/>
                          </a:ln>
                          <a:solidFill>
                            <a:schemeClr val="tx1"/>
                          </a:solidFill>
                          <a:effectLst/>
                          <a:latin typeface="Arial" charset="0"/>
                        </a:rPr>
                        <a:t>6</a:t>
                      </a:r>
                    </a:p>
                  </a:txBody>
                  <a:tcPr marL="0" marR="0" horzOverflow="overflow">
                    <a:lnL>
                      <a:noFill/>
                    </a:lnL>
                    <a:lnR>
                      <a:noFill/>
                    </a:lnR>
                    <a:lnT>
                      <a:noFill/>
                    </a:lnT>
                    <a:lnB>
                      <a:noFill/>
                    </a:lnB>
                    <a:lnTlToBr>
                      <a:noFill/>
                    </a:lnTlToBr>
                    <a:lnBlToTr>
                      <a:noFill/>
                    </a:lnBlToTr>
                    <a:solidFill>
                      <a:srgbClr val="E2EAF6"/>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365</a:t>
                      </a:r>
                    </a:p>
                  </a:txBody>
                  <a:tcPr marL="0" marR="594360" horzOverflow="overflow">
                    <a:lnL>
                      <a:noFill/>
                    </a:lnL>
                    <a:lnR>
                      <a:noFill/>
                    </a:lnR>
                    <a:lnT>
                      <a:noFill/>
                    </a:lnT>
                    <a:lnB>
                      <a:noFill/>
                    </a:lnB>
                    <a:lnTlToBr>
                      <a:noFill/>
                    </a:lnTlToBr>
                    <a:lnBlToTr>
                      <a:noFill/>
                    </a:lnBlToTr>
                    <a:solidFill>
                      <a:srgbClr val="E2EAF6"/>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220</a:t>
                      </a:r>
                    </a:p>
                  </a:txBody>
                  <a:tcPr marL="0" marR="685800" horzOverflow="overflow">
                    <a:lnL>
                      <a:noFill/>
                    </a:lnL>
                    <a:lnR cap="flat">
                      <a:noFill/>
                    </a:lnR>
                    <a:lnT>
                      <a:noFill/>
                    </a:lnT>
                    <a:lnB>
                      <a:noFill/>
                    </a:lnB>
                    <a:lnTlToBr>
                      <a:noFill/>
                    </a:lnTlToBr>
                    <a:lnBlToTr>
                      <a:noFill/>
                    </a:lnBlToTr>
                    <a:solidFill>
                      <a:srgbClr val="E2EAF6"/>
                    </a:solidFill>
                  </a:tcPr>
                </a:tc>
                <a:extLst>
                  <a:ext uri="{0D108BD9-81ED-4DB2-BD59-A6C34878D82A}">
                    <a16:rowId xmlns:a16="http://schemas.microsoft.com/office/drawing/2014/main" val="10004"/>
                  </a:ext>
                </a:extLst>
              </a:tr>
              <a:tr h="3512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Hungary 1</a:t>
                      </a:r>
                    </a:p>
                  </a:txBody>
                  <a:tcPr marR="0" horzOverflow="overflow">
                    <a:lnL cap="flat">
                      <a:noFill/>
                    </a:lnL>
                    <a:lnR>
                      <a:noFill/>
                    </a:lnR>
                    <a:lnT>
                      <a:noFill/>
                    </a:lnT>
                    <a:lnB>
                      <a:noFill/>
                    </a:lnB>
                    <a:lnTlToBr>
                      <a:noFill/>
                    </a:lnTlToBr>
                    <a:lnBlToTr>
                      <a:noFill/>
                    </a:lnBlToTr>
                    <a:solidFill>
                      <a:srgbClr val="E2EAF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Mar. 1923</a:t>
                      </a:r>
                    </a:p>
                  </a:txBody>
                  <a:tcPr marL="0" marR="137160" horzOverflow="overflow">
                    <a:lnL>
                      <a:noFill/>
                    </a:lnL>
                    <a:lnR>
                      <a:noFill/>
                    </a:lnR>
                    <a:lnT>
                      <a:noFill/>
                    </a:lnT>
                    <a:lnB>
                      <a:noFill/>
                    </a:lnB>
                    <a:lnTlToBr>
                      <a:noFill/>
                    </a:lnTlToBr>
                    <a:lnBlToTr>
                      <a:noFill/>
                    </a:lnBlToTr>
                    <a:solidFill>
                      <a:srgbClr val="E2EAF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Feb. 1924</a:t>
                      </a:r>
                    </a:p>
                  </a:txBody>
                  <a:tcPr marL="0" marR="0" horzOverflow="overflow">
                    <a:lnL>
                      <a:noFill/>
                    </a:lnL>
                    <a:lnR>
                      <a:noFill/>
                    </a:lnR>
                    <a:lnT>
                      <a:noFill/>
                    </a:lnT>
                    <a:lnB>
                      <a:noFill/>
                    </a:lnB>
                    <a:lnTlToBr>
                      <a:noFill/>
                    </a:lnTlToBr>
                    <a:lnBlToTr>
                      <a:noFill/>
                    </a:lnBlToTr>
                    <a:solidFill>
                      <a:srgbClr val="E2EAF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44</a:t>
                      </a:r>
                    </a:p>
                  </a:txBody>
                  <a:tcPr marL="0" marR="0" horzOverflow="overflow">
                    <a:lnL>
                      <a:noFill/>
                    </a:lnL>
                    <a:lnR>
                      <a:noFill/>
                    </a:lnR>
                    <a:lnT>
                      <a:noFill/>
                    </a:lnT>
                    <a:lnB>
                      <a:noFill/>
                    </a:lnB>
                    <a:lnTlToBr>
                      <a:noFill/>
                    </a:lnTlToBr>
                    <a:lnBlToTr>
                      <a:noFill/>
                    </a:lnBlToTr>
                    <a:solidFill>
                      <a:srgbClr val="E2EAF6"/>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46</a:t>
                      </a:r>
                    </a:p>
                  </a:txBody>
                  <a:tcPr marL="0" marR="594360" horzOverflow="overflow">
                    <a:lnL>
                      <a:noFill/>
                    </a:lnL>
                    <a:lnR>
                      <a:noFill/>
                    </a:lnR>
                    <a:lnT>
                      <a:noFill/>
                    </a:lnT>
                    <a:lnB>
                      <a:noFill/>
                    </a:lnB>
                    <a:lnTlToBr>
                      <a:noFill/>
                    </a:lnTlToBr>
                    <a:lnBlToTr>
                      <a:noFill/>
                    </a:lnBlToTr>
                    <a:solidFill>
                      <a:srgbClr val="E2EAF6"/>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33</a:t>
                      </a:r>
                    </a:p>
                  </a:txBody>
                  <a:tcPr marL="0" marR="685800" horzOverflow="overflow">
                    <a:lnL>
                      <a:noFill/>
                    </a:lnL>
                    <a:lnR cap="flat">
                      <a:noFill/>
                    </a:lnR>
                    <a:lnT>
                      <a:noFill/>
                    </a:lnT>
                    <a:lnB>
                      <a:noFill/>
                    </a:lnB>
                    <a:lnTlToBr>
                      <a:noFill/>
                    </a:lnTlToBr>
                    <a:lnBlToTr>
                      <a:noFill/>
                    </a:lnBlToTr>
                    <a:solidFill>
                      <a:srgbClr val="E2EAF6"/>
                    </a:solidFill>
                  </a:tcPr>
                </a:tc>
                <a:extLst>
                  <a:ext uri="{0D108BD9-81ED-4DB2-BD59-A6C34878D82A}">
                    <a16:rowId xmlns:a16="http://schemas.microsoft.com/office/drawing/2014/main" val="10005"/>
                  </a:ext>
                </a:extLst>
              </a:tr>
              <a:tr h="3512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Hungary 2</a:t>
                      </a:r>
                    </a:p>
                  </a:txBody>
                  <a:tcPr marR="0" horzOverflow="overflow">
                    <a:lnL cap="flat">
                      <a:noFill/>
                    </a:lnL>
                    <a:lnR>
                      <a:noFill/>
                    </a:lnR>
                    <a:lnT>
                      <a:noFill/>
                    </a:lnT>
                    <a:lnB>
                      <a:noFill/>
                    </a:lnB>
                    <a:lnTlToBr>
                      <a:noFill/>
                    </a:lnTlToBr>
                    <a:lnBlToTr>
                      <a:noFill/>
                    </a:lnBlToTr>
                    <a:solidFill>
                      <a:srgbClr val="E2EAF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Aug. 1945</a:t>
                      </a:r>
                    </a:p>
                  </a:txBody>
                  <a:tcPr marL="0" marR="137160" horzOverflow="overflow">
                    <a:lnL>
                      <a:noFill/>
                    </a:lnL>
                    <a:lnR>
                      <a:noFill/>
                    </a:lnR>
                    <a:lnT>
                      <a:noFill/>
                    </a:lnT>
                    <a:lnB>
                      <a:noFill/>
                    </a:lnB>
                    <a:lnTlToBr>
                      <a:noFill/>
                    </a:lnTlToBr>
                    <a:lnBlToTr>
                      <a:noFill/>
                    </a:lnBlToTr>
                    <a:solidFill>
                      <a:srgbClr val="E2EAF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Jul. 1946</a:t>
                      </a:r>
                    </a:p>
                  </a:txBody>
                  <a:tcPr marL="0" marR="0" horzOverflow="overflow">
                    <a:lnL>
                      <a:noFill/>
                    </a:lnL>
                    <a:lnR>
                      <a:noFill/>
                    </a:lnR>
                    <a:lnT>
                      <a:noFill/>
                    </a:lnT>
                    <a:lnB>
                      <a:noFill/>
                    </a:lnB>
                    <a:lnTlToBr>
                      <a:noFill/>
                    </a:lnTlToBr>
                    <a:lnBlToTr>
                      <a:noFill/>
                    </a:lnBlToTr>
                    <a:solidFill>
                      <a:srgbClr val="E2EAF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3.8 x 10</a:t>
                      </a:r>
                      <a:r>
                        <a:rPr kumimoji="0" lang="en-US" sz="1400" b="0" i="0" u="none" strike="noStrike" cap="none" normalizeH="0" baseline="30000">
                          <a:ln>
                            <a:noFill/>
                          </a:ln>
                          <a:solidFill>
                            <a:schemeClr val="tx1"/>
                          </a:solidFill>
                          <a:effectLst/>
                          <a:latin typeface="Arial" charset="0"/>
                        </a:rPr>
                        <a:t>27</a:t>
                      </a:r>
                    </a:p>
                  </a:txBody>
                  <a:tcPr marL="0" marR="0" horzOverflow="overflow">
                    <a:lnL>
                      <a:noFill/>
                    </a:lnL>
                    <a:lnR>
                      <a:noFill/>
                    </a:lnR>
                    <a:lnT>
                      <a:noFill/>
                    </a:lnT>
                    <a:lnB>
                      <a:noFill/>
                    </a:lnB>
                    <a:lnTlToBr>
                      <a:noFill/>
                    </a:lnTlToBr>
                    <a:lnBlToTr>
                      <a:noFill/>
                    </a:lnBlToTr>
                    <a:solidFill>
                      <a:srgbClr val="E2EAF6"/>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19,800</a:t>
                      </a:r>
                    </a:p>
                  </a:txBody>
                  <a:tcPr marL="0" marR="594360" horzOverflow="overflow">
                    <a:lnL>
                      <a:noFill/>
                    </a:lnL>
                    <a:lnR>
                      <a:noFill/>
                    </a:lnR>
                    <a:lnT>
                      <a:noFill/>
                    </a:lnT>
                    <a:lnB>
                      <a:noFill/>
                    </a:lnB>
                    <a:lnTlToBr>
                      <a:noFill/>
                    </a:lnTlToBr>
                    <a:lnBlToTr>
                      <a:noFill/>
                    </a:lnBlToTr>
                    <a:solidFill>
                      <a:srgbClr val="E2EAF6"/>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12,200</a:t>
                      </a:r>
                    </a:p>
                  </a:txBody>
                  <a:tcPr marL="0" marR="685800" horzOverflow="overflow">
                    <a:lnL>
                      <a:noFill/>
                    </a:lnL>
                    <a:lnR cap="flat">
                      <a:noFill/>
                    </a:lnR>
                    <a:lnT>
                      <a:noFill/>
                    </a:lnT>
                    <a:lnB>
                      <a:noFill/>
                    </a:lnB>
                    <a:lnTlToBr>
                      <a:noFill/>
                    </a:lnTlToBr>
                    <a:lnBlToTr>
                      <a:noFill/>
                    </a:lnBlToTr>
                    <a:solidFill>
                      <a:srgbClr val="E2EAF6"/>
                    </a:solidFill>
                  </a:tcPr>
                </a:tc>
                <a:extLst>
                  <a:ext uri="{0D108BD9-81ED-4DB2-BD59-A6C34878D82A}">
                    <a16:rowId xmlns:a16="http://schemas.microsoft.com/office/drawing/2014/main" val="10006"/>
                  </a:ext>
                </a:extLst>
              </a:tr>
              <a:tr h="3512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Poland</a:t>
                      </a:r>
                    </a:p>
                  </a:txBody>
                  <a:tcPr marR="0" horzOverflow="overflow">
                    <a:lnL cap="flat">
                      <a:noFill/>
                    </a:lnL>
                    <a:lnR>
                      <a:noFill/>
                    </a:lnR>
                    <a:lnT>
                      <a:noFill/>
                    </a:lnT>
                    <a:lnB>
                      <a:noFill/>
                    </a:lnB>
                    <a:lnTlToBr>
                      <a:noFill/>
                    </a:lnTlToBr>
                    <a:lnBlToTr>
                      <a:noFill/>
                    </a:lnBlToTr>
                    <a:solidFill>
                      <a:srgbClr val="E2EAF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Jan. 1923</a:t>
                      </a:r>
                    </a:p>
                  </a:txBody>
                  <a:tcPr marL="0" marR="137160" horzOverflow="overflow">
                    <a:lnL>
                      <a:noFill/>
                    </a:lnL>
                    <a:lnR>
                      <a:noFill/>
                    </a:lnR>
                    <a:lnT>
                      <a:noFill/>
                    </a:lnT>
                    <a:lnB>
                      <a:noFill/>
                    </a:lnB>
                    <a:lnTlToBr>
                      <a:noFill/>
                    </a:lnTlToBr>
                    <a:lnBlToTr>
                      <a:noFill/>
                    </a:lnBlToTr>
                    <a:solidFill>
                      <a:srgbClr val="E2EAF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Jan. 1924</a:t>
                      </a:r>
                    </a:p>
                  </a:txBody>
                  <a:tcPr marL="0" marR="0" horzOverflow="overflow">
                    <a:lnL>
                      <a:noFill/>
                    </a:lnL>
                    <a:lnR>
                      <a:noFill/>
                    </a:lnR>
                    <a:lnT>
                      <a:noFill/>
                    </a:lnT>
                    <a:lnB>
                      <a:noFill/>
                    </a:lnB>
                    <a:lnTlToBr>
                      <a:noFill/>
                    </a:lnTlToBr>
                    <a:lnBlToTr>
                      <a:noFill/>
                    </a:lnBlToTr>
                    <a:solidFill>
                      <a:srgbClr val="E2EAF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699</a:t>
                      </a:r>
                    </a:p>
                  </a:txBody>
                  <a:tcPr marL="0" marR="0" horzOverflow="overflow">
                    <a:lnL>
                      <a:noFill/>
                    </a:lnL>
                    <a:lnR>
                      <a:noFill/>
                    </a:lnR>
                    <a:lnT>
                      <a:noFill/>
                    </a:lnT>
                    <a:lnB>
                      <a:noFill/>
                    </a:lnB>
                    <a:lnTlToBr>
                      <a:noFill/>
                    </a:lnTlToBr>
                    <a:lnBlToTr>
                      <a:noFill/>
                    </a:lnBlToTr>
                    <a:solidFill>
                      <a:srgbClr val="E2EAF6"/>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82</a:t>
                      </a:r>
                    </a:p>
                  </a:txBody>
                  <a:tcPr marL="0" marR="594360" horzOverflow="overflow">
                    <a:lnL>
                      <a:noFill/>
                    </a:lnL>
                    <a:lnR>
                      <a:noFill/>
                    </a:lnR>
                    <a:lnT>
                      <a:noFill/>
                    </a:lnT>
                    <a:lnB>
                      <a:noFill/>
                    </a:lnB>
                    <a:lnTlToBr>
                      <a:noFill/>
                    </a:lnTlToBr>
                    <a:lnBlToTr>
                      <a:noFill/>
                    </a:lnBlToTr>
                    <a:solidFill>
                      <a:srgbClr val="E2EAF6"/>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72</a:t>
                      </a:r>
                    </a:p>
                  </a:txBody>
                  <a:tcPr marL="0" marR="685800" horzOverflow="overflow">
                    <a:lnL>
                      <a:noFill/>
                    </a:lnL>
                    <a:lnR cap="flat">
                      <a:noFill/>
                    </a:lnR>
                    <a:lnT>
                      <a:noFill/>
                    </a:lnT>
                    <a:lnB>
                      <a:noFill/>
                    </a:lnB>
                    <a:lnTlToBr>
                      <a:noFill/>
                    </a:lnTlToBr>
                    <a:lnBlToTr>
                      <a:noFill/>
                    </a:lnBlToTr>
                    <a:solidFill>
                      <a:srgbClr val="E2EAF6"/>
                    </a:solidFill>
                  </a:tcPr>
                </a:tc>
                <a:extLst>
                  <a:ext uri="{0D108BD9-81ED-4DB2-BD59-A6C34878D82A}">
                    <a16:rowId xmlns:a16="http://schemas.microsoft.com/office/drawing/2014/main" val="10007"/>
                  </a:ext>
                </a:extLst>
              </a:tr>
              <a:tr h="3512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Russia</a:t>
                      </a:r>
                    </a:p>
                  </a:txBody>
                  <a:tcPr marR="0" horzOverflow="overflow">
                    <a:lnL cap="flat">
                      <a:noFill/>
                    </a:lnL>
                    <a:lnR>
                      <a:noFill/>
                    </a:lnR>
                    <a:lnT>
                      <a:noFill/>
                    </a:lnT>
                    <a:lnB>
                      <a:noFill/>
                    </a:lnB>
                    <a:lnTlToBr>
                      <a:noFill/>
                    </a:lnTlToBr>
                    <a:lnBlToTr>
                      <a:noFill/>
                    </a:lnBlToTr>
                    <a:solidFill>
                      <a:srgbClr val="E2EAF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Dec. 1921</a:t>
                      </a:r>
                    </a:p>
                  </a:txBody>
                  <a:tcPr marL="0" marR="137160" horzOverflow="overflow">
                    <a:lnL>
                      <a:noFill/>
                    </a:lnL>
                    <a:lnR>
                      <a:noFill/>
                    </a:lnR>
                    <a:lnT>
                      <a:noFill/>
                    </a:lnT>
                    <a:lnB>
                      <a:noFill/>
                    </a:lnB>
                    <a:lnTlToBr>
                      <a:noFill/>
                    </a:lnTlToBr>
                    <a:lnBlToTr>
                      <a:noFill/>
                    </a:lnBlToTr>
                    <a:solidFill>
                      <a:srgbClr val="E2EAF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Jan. 1924</a:t>
                      </a:r>
                    </a:p>
                  </a:txBody>
                  <a:tcPr marL="0" marR="0" horzOverflow="overflow">
                    <a:lnL>
                      <a:noFill/>
                    </a:lnL>
                    <a:lnR>
                      <a:noFill/>
                    </a:lnR>
                    <a:lnT>
                      <a:noFill/>
                    </a:lnT>
                    <a:lnB>
                      <a:noFill/>
                    </a:lnB>
                    <a:lnTlToBr>
                      <a:noFill/>
                    </a:lnTlToBr>
                    <a:lnBlToTr>
                      <a:noFill/>
                    </a:lnBlToTr>
                    <a:solidFill>
                      <a:srgbClr val="E2EAF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1.2 x 10</a:t>
                      </a:r>
                      <a:r>
                        <a:rPr kumimoji="0" lang="en-US" sz="1400" b="0" i="0" u="none" strike="noStrike" cap="none" normalizeH="0" baseline="30000">
                          <a:ln>
                            <a:noFill/>
                          </a:ln>
                          <a:solidFill>
                            <a:schemeClr val="tx1"/>
                          </a:solidFill>
                          <a:effectLst/>
                          <a:latin typeface="Arial" charset="0"/>
                        </a:rPr>
                        <a:t>5</a:t>
                      </a:r>
                    </a:p>
                  </a:txBody>
                  <a:tcPr marL="0" marR="0" horzOverflow="overflow">
                    <a:lnL>
                      <a:noFill/>
                    </a:lnL>
                    <a:lnR>
                      <a:noFill/>
                    </a:lnR>
                    <a:lnT>
                      <a:noFill/>
                    </a:lnT>
                    <a:lnB>
                      <a:noFill/>
                    </a:lnB>
                    <a:lnTlToBr>
                      <a:noFill/>
                    </a:lnTlToBr>
                    <a:lnBlToTr>
                      <a:noFill/>
                    </a:lnBlToTr>
                    <a:solidFill>
                      <a:srgbClr val="E2EAF6"/>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57</a:t>
                      </a:r>
                    </a:p>
                  </a:txBody>
                  <a:tcPr marL="0" marR="594360" horzOverflow="overflow">
                    <a:lnL>
                      <a:noFill/>
                    </a:lnL>
                    <a:lnR>
                      <a:noFill/>
                    </a:lnR>
                    <a:lnT>
                      <a:noFill/>
                    </a:lnT>
                    <a:lnB>
                      <a:noFill/>
                    </a:lnB>
                    <a:lnTlToBr>
                      <a:noFill/>
                    </a:lnTlToBr>
                    <a:lnBlToTr>
                      <a:noFill/>
                    </a:lnBlToTr>
                    <a:solidFill>
                      <a:srgbClr val="E2EAF6"/>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49</a:t>
                      </a:r>
                    </a:p>
                  </a:txBody>
                  <a:tcPr marL="0" marR="685800" horzOverflow="overflow">
                    <a:lnL>
                      <a:noFill/>
                    </a:lnL>
                    <a:lnR cap="flat">
                      <a:noFill/>
                    </a:lnR>
                    <a:lnT>
                      <a:noFill/>
                    </a:lnT>
                    <a:lnB>
                      <a:noFill/>
                    </a:lnB>
                    <a:lnTlToBr>
                      <a:noFill/>
                    </a:lnTlToBr>
                    <a:lnBlToTr>
                      <a:noFill/>
                    </a:lnBlToTr>
                    <a:solidFill>
                      <a:srgbClr val="E2EAF6"/>
                    </a:solidFill>
                  </a:tcPr>
                </a:tc>
                <a:extLst>
                  <a:ext uri="{0D108BD9-81ED-4DB2-BD59-A6C34878D82A}">
                    <a16:rowId xmlns:a16="http://schemas.microsoft.com/office/drawing/2014/main" val="10008"/>
                  </a:ext>
                </a:extLst>
              </a:tr>
              <a:tr h="338522">
                <a:tc gridSpan="6">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rPr>
                        <a:t>P</a:t>
                      </a:r>
                      <a:r>
                        <a:rPr kumimoji="0" lang="en-US" sz="1200" b="1" i="0" u="none" strike="noStrike" cap="none" normalizeH="0" baseline="-18000" dirty="0">
                          <a:ln>
                            <a:noFill/>
                          </a:ln>
                          <a:solidFill>
                            <a:schemeClr val="tx1"/>
                          </a:solidFill>
                          <a:effectLst/>
                          <a:latin typeface="Arial" charset="0"/>
                        </a:rPr>
                        <a:t>T</a:t>
                      </a:r>
                      <a:r>
                        <a:rPr kumimoji="0" lang="en-US" sz="1200" b="1" i="0" u="none" strike="noStrike" cap="none" normalizeH="0" baseline="0" dirty="0">
                          <a:ln>
                            <a:noFill/>
                          </a:ln>
                          <a:solidFill>
                            <a:schemeClr val="tx1"/>
                          </a:solidFill>
                          <a:effectLst/>
                          <a:latin typeface="Arial" charset="0"/>
                        </a:rPr>
                        <a:t>/P</a:t>
                      </a:r>
                      <a:r>
                        <a:rPr kumimoji="0" lang="en-US" sz="1200" b="1" i="0" u="none" strike="noStrike" cap="none" normalizeH="0" baseline="-18000" dirty="0">
                          <a:ln>
                            <a:noFill/>
                          </a:ln>
                          <a:solidFill>
                            <a:schemeClr val="tx1"/>
                          </a:solidFill>
                          <a:effectLst/>
                          <a:latin typeface="Arial" charset="0"/>
                        </a:rPr>
                        <a:t>0</a:t>
                      </a:r>
                      <a:r>
                        <a:rPr kumimoji="0" lang="en-US" sz="1200" b="1" i="0" u="none" strike="noStrike" cap="none" normalizeH="0" baseline="0" dirty="0">
                          <a:ln>
                            <a:noFill/>
                          </a:ln>
                          <a:solidFill>
                            <a:schemeClr val="tx1"/>
                          </a:solidFill>
                          <a:effectLst/>
                          <a:latin typeface="Arial" charset="0"/>
                        </a:rPr>
                        <a:t> is the price level in the last month of hyperinflation divided by the price level in the first month.</a:t>
                      </a:r>
                    </a:p>
                  </a:txBody>
                  <a:tcPr marL="0" marR="0" horzOverflow="overflow">
                    <a:lnL cap="flat">
                      <a:noFill/>
                    </a:lnL>
                    <a:lnR cap="flat">
                      <a:noFill/>
                    </a:lnR>
                    <a:lnT>
                      <a:noFill/>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bl>
          </a:graphicData>
        </a:graphic>
      </p:graphicFrame>
      <p:sp>
        <p:nvSpPr>
          <p:cNvPr id="2" name="Slide Number Placeholder 1"/>
          <p:cNvSpPr>
            <a:spLocks noGrp="1"/>
          </p:cNvSpPr>
          <p:nvPr>
            <p:ph type="sldNum" sz="quarter" idx="12"/>
          </p:nvPr>
        </p:nvSpPr>
        <p:spPr/>
        <p:txBody>
          <a:bodyPr/>
          <a:lstStyle/>
          <a:p>
            <a:fld id="{DDD64A94-FED1-499E-B2FF-A904E587B046}" type="slidenum">
              <a:rPr lang="en-US" smtClean="0"/>
              <a:pPr/>
              <a:t>35</a:t>
            </a:fld>
            <a:endParaRPr lang="en-US"/>
          </a:p>
        </p:txBody>
      </p:sp>
    </p:spTree>
    <p:extLst>
      <p:ext uri="{BB962C8B-B14F-4D97-AF65-F5344CB8AC3E}">
        <p14:creationId xmlns:p14="http://schemas.microsoft.com/office/powerpoint/2010/main" val="30604206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49539"/>
                                        </p:tgtEl>
                                        <p:attrNameLst>
                                          <p:attrName>style.visibility</p:attrName>
                                        </p:attrNameLst>
                                      </p:cBhvr>
                                      <p:to>
                                        <p:strVal val="visible"/>
                                      </p:to>
                                    </p:set>
                                    <p:animEffect transition="in" filter="blinds(horizontal)">
                                      <p:cBhvr>
                                        <p:cTn id="7" dur="500"/>
                                        <p:tgtEl>
                                          <p:spTgt spid="449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868362"/>
          </a:xfrm>
        </p:spPr>
        <p:style>
          <a:lnRef idx="2">
            <a:schemeClr val="accent6"/>
          </a:lnRef>
          <a:fillRef idx="1">
            <a:schemeClr val="lt1"/>
          </a:fillRef>
          <a:effectRef idx="0">
            <a:schemeClr val="accent6"/>
          </a:effectRef>
          <a:fontRef idx="minor">
            <a:schemeClr val="dk1"/>
          </a:fontRef>
        </p:style>
        <p:txBody>
          <a:bodyPr/>
          <a:lstStyle/>
          <a:p>
            <a:pPr eaLnBrk="1" hangingPunct="1"/>
            <a:r>
              <a:rPr lang="en-US" sz="2400" dirty="0">
                <a:latin typeface="Calibri" pitchFamily="34" charset="0"/>
              </a:rPr>
              <a:t>The Quantity Theory of Money</a:t>
            </a:r>
            <a:endParaRPr lang="en-US" sz="2400" i="1" dirty="0">
              <a:latin typeface="Calibri" pitchFamily="34" charset="0"/>
            </a:endParaRPr>
          </a:p>
        </p:txBody>
      </p:sp>
      <p:graphicFrame>
        <p:nvGraphicFramePr>
          <p:cNvPr id="10" name="Content Placeholder 9"/>
          <p:cNvGraphicFramePr>
            <a:graphicFrameLocks noGrp="1"/>
          </p:cNvGraphicFramePr>
          <p:nvPr>
            <p:ph idx="1"/>
          </p:nvPr>
        </p:nvGraphicFramePr>
        <p:xfrm>
          <a:off x="4343400" y="1295400"/>
          <a:ext cx="4419600" cy="1524000"/>
        </p:xfrm>
        <a:graphic>
          <a:graphicData uri="http://schemas.openxmlformats.org/drawingml/2006/table">
            <a:tbl>
              <a:tblPr firstRow="1" bandRow="1">
                <a:tableStyleId>{5C22544A-7EE6-4342-B048-85BDC9FD1C3A}</a:tableStyleId>
              </a:tblPr>
              <a:tblGrid>
                <a:gridCol w="1163053">
                  <a:extLst>
                    <a:ext uri="{9D8B030D-6E8A-4147-A177-3AD203B41FA5}">
                      <a16:colId xmlns:a16="http://schemas.microsoft.com/office/drawing/2014/main" val="20000"/>
                    </a:ext>
                  </a:extLst>
                </a:gridCol>
                <a:gridCol w="3256547">
                  <a:extLst>
                    <a:ext uri="{9D8B030D-6E8A-4147-A177-3AD203B41FA5}">
                      <a16:colId xmlns:a16="http://schemas.microsoft.com/office/drawing/2014/main" val="20001"/>
                    </a:ext>
                  </a:extLst>
                </a:gridCol>
              </a:tblGrid>
              <a:tr h="370840">
                <a:tc gridSpan="2">
                  <a:txBody>
                    <a:bodyPr/>
                    <a:lstStyle/>
                    <a:p>
                      <a:r>
                        <a:rPr lang="en-US" sz="1600" dirty="0"/>
                        <a:t>Key</a:t>
                      </a:r>
                    </a:p>
                  </a:txBody>
                  <a:tcPr/>
                </a:tc>
                <a:tc hMerge="1">
                  <a:txBody>
                    <a:bodyPr/>
                    <a:lstStyle/>
                    <a:p>
                      <a:endParaRPr lang="en-US"/>
                    </a:p>
                  </a:txBody>
                  <a:tcPr/>
                </a:tc>
                <a:extLst>
                  <a:ext uri="{0D108BD9-81ED-4DB2-BD59-A6C34878D82A}">
                    <a16:rowId xmlns:a16="http://schemas.microsoft.com/office/drawing/2014/main" val="10000"/>
                  </a:ext>
                </a:extLst>
              </a:tr>
              <a:tr h="370840">
                <a:tc>
                  <a:txBody>
                    <a:bodyPr/>
                    <a:lstStyle/>
                    <a:p>
                      <a:r>
                        <a:rPr lang="en-US" sz="1600" dirty="0">
                          <a:latin typeface="Calibri" pitchFamily="34" charset="0"/>
                          <a:sym typeface="Symbol" pitchFamily="18" charset="2"/>
                        </a:rPr>
                        <a:t> </a:t>
                      </a:r>
                      <a:endParaRPr lang="en-US" sz="1600" dirty="0"/>
                    </a:p>
                  </a:txBody>
                  <a:tcPr/>
                </a:tc>
                <a:tc>
                  <a:txBody>
                    <a:bodyPr/>
                    <a:lstStyle/>
                    <a:p>
                      <a:r>
                        <a:rPr lang="en-US" sz="1600" b="0" i="0" dirty="0">
                          <a:latin typeface="Calibri" pitchFamily="34" charset="0"/>
                          <a:sym typeface="Symbol" pitchFamily="18" charset="2"/>
                        </a:rPr>
                        <a:t>inflation rate</a:t>
                      </a:r>
                      <a:endParaRPr lang="en-US" sz="1600" b="0" i="0" dirty="0"/>
                    </a:p>
                  </a:txBody>
                  <a:tcPr/>
                </a:tc>
                <a:extLst>
                  <a:ext uri="{0D108BD9-81ED-4DB2-BD59-A6C34878D82A}">
                    <a16:rowId xmlns:a16="http://schemas.microsoft.com/office/drawing/2014/main" val="10001"/>
                  </a:ext>
                </a:extLst>
              </a:tr>
              <a:tr h="370840">
                <a:tc>
                  <a:txBody>
                    <a:bodyPr/>
                    <a:lstStyle/>
                    <a:p>
                      <a:r>
                        <a:rPr lang="en-US" sz="1600" dirty="0">
                          <a:latin typeface="Calibri" pitchFamily="34" charset="0"/>
                          <a:sym typeface="Symbol" pitchFamily="18" charset="2"/>
                        </a:rPr>
                        <a:t>M</a:t>
                      </a:r>
                      <a:r>
                        <a:rPr lang="en-US" sz="1600" i="1" dirty="0">
                          <a:latin typeface="Calibri" pitchFamily="34" charset="0"/>
                          <a:sym typeface="Symbol" pitchFamily="18" charset="2"/>
                        </a:rPr>
                        <a:t>/M </a:t>
                      </a:r>
                      <a:endParaRPr lang="en-US" sz="1600" dirty="0"/>
                    </a:p>
                  </a:txBody>
                  <a:tcPr/>
                </a:tc>
                <a:tc>
                  <a:txBody>
                    <a:bodyPr/>
                    <a:lstStyle/>
                    <a:p>
                      <a:r>
                        <a:rPr lang="en-US" sz="1600" b="0" i="0" dirty="0">
                          <a:latin typeface="Calibri" pitchFamily="34" charset="0"/>
                          <a:sym typeface="Symbol" pitchFamily="18" charset="2"/>
                        </a:rPr>
                        <a:t>growth rate of money supply</a:t>
                      </a:r>
                      <a:endParaRPr lang="en-US" sz="1600" b="0" i="0" dirty="0"/>
                    </a:p>
                  </a:txBody>
                  <a:tcPr/>
                </a:tc>
                <a:extLst>
                  <a:ext uri="{0D108BD9-81ED-4DB2-BD59-A6C34878D82A}">
                    <a16:rowId xmlns:a16="http://schemas.microsoft.com/office/drawing/2014/main" val="10002"/>
                  </a:ext>
                </a:extLst>
              </a:tr>
              <a:tr h="411480">
                <a:tc>
                  <a:txBody>
                    <a:bodyPr/>
                    <a:lstStyle/>
                    <a:p>
                      <a:r>
                        <a:rPr lang="en-US" sz="1600" dirty="0">
                          <a:latin typeface="Calibri" pitchFamily="34" charset="0"/>
                          <a:sym typeface="Symbol" pitchFamily="18" charset="2"/>
                        </a:rPr>
                        <a:t></a:t>
                      </a:r>
                      <a:r>
                        <a:rPr lang="en-US" sz="1600" i="1" dirty="0">
                          <a:latin typeface="Calibri" pitchFamily="34" charset="0"/>
                          <a:sym typeface="Symbol" pitchFamily="18" charset="2"/>
                        </a:rPr>
                        <a:t>Y/Y</a:t>
                      </a:r>
                      <a:endParaRPr lang="en-US" sz="1600" dirty="0"/>
                    </a:p>
                  </a:txBody>
                  <a:tcPr/>
                </a:tc>
                <a:tc>
                  <a:txBody>
                    <a:bodyPr/>
                    <a:lstStyle/>
                    <a:p>
                      <a:r>
                        <a:rPr lang="en-US" sz="1600" b="0" i="0" dirty="0">
                          <a:latin typeface="Calibri" pitchFamily="34" charset="0"/>
                          <a:sym typeface="Symbol" pitchFamily="18" charset="2"/>
                        </a:rPr>
                        <a:t>growth rate of output (real GDP)</a:t>
                      </a:r>
                      <a:endParaRPr lang="en-US" sz="1600" b="0" i="0" dirty="0"/>
                    </a:p>
                  </a:txBody>
                  <a:tcPr/>
                </a:tc>
                <a:extLst>
                  <a:ext uri="{0D108BD9-81ED-4DB2-BD59-A6C34878D82A}">
                    <a16:rowId xmlns:a16="http://schemas.microsoft.com/office/drawing/2014/main" val="10003"/>
                  </a:ext>
                </a:extLst>
              </a:tr>
            </a:tbl>
          </a:graphicData>
        </a:graphic>
      </p:graphicFrame>
      <p:sp>
        <p:nvSpPr>
          <p:cNvPr id="18451" name="Slide Number Placeholder 5"/>
          <p:cNvSpPr>
            <a:spLocks noGrp="1"/>
          </p:cNvSpPr>
          <p:nvPr>
            <p:ph type="sldNum" sz="quarter" idx="12"/>
          </p:nvPr>
        </p:nvSpPr>
        <p:spPr>
          <a:noFill/>
        </p:spPr>
        <p:txBody>
          <a:bodyPr/>
          <a:lstStyle/>
          <a:p>
            <a:fld id="{01369352-2013-4568-B2CA-E3B9929BDEBF}" type="slidenum">
              <a:rPr lang="en-US" smtClean="0">
                <a:latin typeface="Calibri" pitchFamily="34" charset="0"/>
                <a:cs typeface="Arial" charset="0"/>
              </a:rPr>
              <a:pPr/>
              <a:t>36</a:t>
            </a:fld>
            <a:endParaRPr lang="en-US">
              <a:latin typeface="Calibri" pitchFamily="34" charset="0"/>
              <a:cs typeface="Arial" charset="0"/>
            </a:endParaRPr>
          </a:p>
        </p:txBody>
      </p:sp>
      <p:sp>
        <p:nvSpPr>
          <p:cNvPr id="18452" name="Rectangle 7"/>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8453" name="Rectangle 9"/>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18454" name="Picture 8"/>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85800" y="1447800"/>
            <a:ext cx="3048000" cy="1104900"/>
          </a:xfrm>
          <a:prstGeom prst="rect">
            <a:avLst/>
          </a:prstGeom>
          <a:ln>
            <a:headEnd/>
            <a:tailEnd/>
          </a:ln>
        </p:spPr>
        <p:style>
          <a:lnRef idx="2">
            <a:schemeClr val="accent6"/>
          </a:lnRef>
          <a:fillRef idx="1">
            <a:schemeClr val="lt1"/>
          </a:fillRef>
          <a:effectRef idx="0">
            <a:schemeClr val="accent6"/>
          </a:effectRef>
          <a:fontRef idx="minor">
            <a:schemeClr val="dk1"/>
          </a:fontRef>
        </p:style>
      </p:pic>
      <p:sp>
        <p:nvSpPr>
          <p:cNvPr id="18455" name="Rectangle 10"/>
          <p:cNvSpPr>
            <a:spLocks noChangeArrowheads="1"/>
          </p:cNvSpPr>
          <p:nvPr/>
        </p:nvSpPr>
        <p:spPr bwMode="auto">
          <a:xfrm>
            <a:off x="228600" y="3060700"/>
            <a:ext cx="8534400" cy="3695371"/>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spAutoFit/>
          </a:bodyPr>
          <a:lstStyle/>
          <a:p>
            <a:pPr>
              <a:lnSpc>
                <a:spcPct val="105000"/>
              </a:lnSpc>
              <a:spcBef>
                <a:spcPct val="50000"/>
              </a:spcBef>
              <a:buClr>
                <a:schemeClr val="accent1"/>
              </a:buClr>
            </a:pPr>
            <a:r>
              <a:rPr lang="en-US" b="1" dirty="0">
                <a:solidFill>
                  <a:srgbClr val="92D050"/>
                </a:solidFill>
                <a:latin typeface="Calibri" pitchFamily="34" charset="0"/>
              </a:rPr>
              <a:t>Normal economic growth </a:t>
            </a:r>
            <a:r>
              <a:rPr lang="en-US" dirty="0">
                <a:latin typeface="Calibri" pitchFamily="34" charset="0"/>
              </a:rPr>
              <a:t>requires a certain amount of money supply growth to facilitate growth in transactions. Money growth in excess of this amount leads to </a:t>
            </a:r>
            <a:r>
              <a:rPr lang="en-US" b="1" dirty="0">
                <a:solidFill>
                  <a:srgbClr val="C00000"/>
                </a:solidFill>
                <a:latin typeface="Calibri" pitchFamily="34" charset="0"/>
              </a:rPr>
              <a:t>inflation</a:t>
            </a:r>
            <a:r>
              <a:rPr lang="en-US" dirty="0">
                <a:latin typeface="Calibri" pitchFamily="34" charset="0"/>
              </a:rPr>
              <a:t>.</a:t>
            </a:r>
          </a:p>
          <a:p>
            <a:pPr algn="ctr">
              <a:lnSpc>
                <a:spcPct val="105000"/>
              </a:lnSpc>
              <a:spcBef>
                <a:spcPct val="50000"/>
              </a:spcBef>
              <a:buClr>
                <a:schemeClr val="accent1"/>
              </a:buClr>
            </a:pPr>
            <a:br>
              <a:rPr lang="en-US" dirty="0">
                <a:latin typeface="Calibri" pitchFamily="34" charset="0"/>
              </a:rPr>
            </a:br>
            <a:r>
              <a:rPr lang="en-US" i="1" dirty="0">
                <a:latin typeface="Calibri" pitchFamily="34" charset="0"/>
              </a:rPr>
              <a:t>Inflation is </a:t>
            </a:r>
            <a:r>
              <a:rPr lang="en-US" b="1" i="1" dirty="0">
                <a:latin typeface="Calibri" pitchFamily="34" charset="0"/>
              </a:rPr>
              <a:t>“too much money chasing too few goods”</a:t>
            </a:r>
          </a:p>
          <a:p>
            <a:pPr>
              <a:lnSpc>
                <a:spcPct val="105000"/>
              </a:lnSpc>
              <a:spcBef>
                <a:spcPct val="50000"/>
              </a:spcBef>
              <a:buClr>
                <a:schemeClr val="accent1"/>
              </a:buClr>
            </a:pPr>
            <a:r>
              <a:rPr lang="en-US" dirty="0">
                <a:latin typeface="Calibri" pitchFamily="34" charset="0"/>
              </a:rPr>
              <a:t>[Note: we’re simplifying by assuming that the ‘velocity of money’ is constant.]</a:t>
            </a:r>
          </a:p>
          <a:p>
            <a:pPr>
              <a:lnSpc>
                <a:spcPct val="105000"/>
              </a:lnSpc>
              <a:spcBef>
                <a:spcPct val="50000"/>
              </a:spcBef>
              <a:buClr>
                <a:schemeClr val="accent1"/>
              </a:buClr>
            </a:pPr>
            <a:r>
              <a:rPr lang="en-US" dirty="0">
                <a:latin typeface="Calibri" pitchFamily="34" charset="0"/>
              </a:rPr>
              <a:t> </a:t>
            </a:r>
            <a:br>
              <a:rPr lang="en-US" dirty="0">
                <a:latin typeface="Calibri" pitchFamily="34" charset="0"/>
              </a:rPr>
            </a:br>
            <a:r>
              <a:rPr lang="en-US" dirty="0">
                <a:latin typeface="Calibri" pitchFamily="34" charset="0"/>
                <a:sym typeface="Symbol" pitchFamily="18" charset="2"/>
              </a:rPr>
              <a:t>In the </a:t>
            </a:r>
            <a:r>
              <a:rPr lang="en-US" b="1" dirty="0">
                <a:latin typeface="Calibri" pitchFamily="34" charset="0"/>
                <a:sym typeface="Symbol" pitchFamily="18" charset="2"/>
              </a:rPr>
              <a:t>long-run</a:t>
            </a:r>
            <a:r>
              <a:rPr lang="en-US" dirty="0">
                <a:latin typeface="Calibri" pitchFamily="34" charset="0"/>
                <a:sym typeface="Symbol" pitchFamily="18" charset="2"/>
              </a:rPr>
              <a:t>,</a:t>
            </a:r>
            <a:r>
              <a:rPr lang="en-US" b="1" dirty="0">
                <a:latin typeface="Calibri" pitchFamily="34" charset="0"/>
                <a:sym typeface="Symbol" pitchFamily="18" charset="2"/>
              </a:rPr>
              <a:t> </a:t>
            </a:r>
            <a:r>
              <a:rPr lang="en-US" dirty="0">
                <a:latin typeface="Calibri" pitchFamily="34" charset="0"/>
                <a:sym typeface="Symbol" pitchFamily="18" charset="2"/>
              </a:rPr>
              <a:t></a:t>
            </a:r>
            <a:r>
              <a:rPr lang="en-US" i="1" dirty="0">
                <a:latin typeface="Calibri" pitchFamily="34" charset="0"/>
                <a:sym typeface="Symbol" pitchFamily="18" charset="2"/>
              </a:rPr>
              <a:t>Y/Y</a:t>
            </a:r>
            <a:r>
              <a:rPr lang="en-US" dirty="0">
                <a:latin typeface="Calibri" pitchFamily="34" charset="0"/>
              </a:rPr>
              <a:t>  (growth rate of real GDP) depends on growth in the factors of production and on technological progress.</a:t>
            </a:r>
            <a:br>
              <a:rPr lang="en-US" dirty="0">
                <a:latin typeface="Calibri" pitchFamily="34" charset="0"/>
              </a:rPr>
            </a:br>
            <a:br>
              <a:rPr lang="en-US" dirty="0">
                <a:latin typeface="Calibri" pitchFamily="34" charset="0"/>
              </a:rPr>
            </a:br>
            <a:r>
              <a:rPr lang="en-US" dirty="0">
                <a:latin typeface="Calibri" pitchFamily="34" charset="0"/>
              </a:rPr>
              <a:t>Hence, the Quantity Theory of Money predicts a long-run </a:t>
            </a:r>
            <a:r>
              <a:rPr lang="en-US" b="1" dirty="0">
                <a:solidFill>
                  <a:srgbClr val="0070C0"/>
                </a:solidFill>
                <a:latin typeface="Calibri" pitchFamily="34" charset="0"/>
              </a:rPr>
              <a:t>one-for-one relation </a:t>
            </a:r>
            <a:r>
              <a:rPr lang="en-US" dirty="0">
                <a:latin typeface="Calibri" pitchFamily="34" charset="0"/>
              </a:rPr>
              <a:t>between </a:t>
            </a:r>
            <a:r>
              <a:rPr lang="en-US" b="1" dirty="0">
                <a:solidFill>
                  <a:srgbClr val="92D050"/>
                </a:solidFill>
                <a:latin typeface="Calibri" pitchFamily="34" charset="0"/>
              </a:rPr>
              <a:t>changes in the money growth rate </a:t>
            </a:r>
            <a:r>
              <a:rPr lang="en-US" dirty="0">
                <a:latin typeface="Calibri" pitchFamily="34" charset="0"/>
              </a:rPr>
              <a:t>and </a:t>
            </a:r>
            <a:r>
              <a:rPr lang="en-US" b="1" dirty="0">
                <a:solidFill>
                  <a:srgbClr val="C00000"/>
                </a:solidFill>
                <a:latin typeface="Calibri" pitchFamily="34" charset="0"/>
              </a:rPr>
              <a:t>changes in the inflation rate. </a:t>
            </a:r>
          </a:p>
        </p:txBody>
      </p:sp>
    </p:spTree>
    <p:extLst>
      <p:ext uri="{BB962C8B-B14F-4D97-AF65-F5344CB8AC3E}">
        <p14:creationId xmlns:p14="http://schemas.microsoft.com/office/powerpoint/2010/main" val="3679113545"/>
      </p:ext>
    </p:extLst>
  </p:cSld>
  <p:clrMapOvr>
    <a:masterClrMapping/>
  </p:clrMapOvr>
  <p:transition>
    <p:push/>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2"/>
          </p:nvPr>
        </p:nvSpPr>
        <p:spPr>
          <a:noFill/>
        </p:spPr>
        <p:txBody>
          <a:bodyPr/>
          <a:lstStyle/>
          <a:p>
            <a:fld id="{071F792D-5E47-4FF8-93F4-9D0B1BA370A2}" type="slidenum">
              <a:rPr lang="en-US" smtClean="0">
                <a:latin typeface="Arial" charset="0"/>
                <a:cs typeface="Arial" charset="0"/>
              </a:rPr>
              <a:pPr/>
              <a:t>37</a:t>
            </a:fld>
            <a:endParaRPr lang="en-US">
              <a:latin typeface="Arial" charset="0"/>
              <a:cs typeface="Arial" charset="0"/>
            </a:endParaRPr>
          </a:p>
        </p:txBody>
      </p:sp>
      <p:sp>
        <p:nvSpPr>
          <p:cNvPr id="17411" name="Rectangle 2"/>
          <p:cNvSpPr>
            <a:spLocks noGrp="1" noChangeArrowheads="1"/>
          </p:cNvSpPr>
          <p:nvPr>
            <p:ph type="title"/>
          </p:nvPr>
        </p:nvSpPr>
        <p:spPr>
          <a:xfrm>
            <a:off x="457200" y="274638"/>
            <a:ext cx="8067675" cy="838200"/>
          </a:xfrm>
        </p:spPr>
        <p:style>
          <a:lnRef idx="2">
            <a:schemeClr val="accent6"/>
          </a:lnRef>
          <a:fillRef idx="1">
            <a:schemeClr val="lt1"/>
          </a:fillRef>
          <a:effectRef idx="0">
            <a:schemeClr val="accent6"/>
          </a:effectRef>
          <a:fontRef idx="minor">
            <a:schemeClr val="dk1"/>
          </a:fontRef>
        </p:style>
        <p:txBody>
          <a:bodyPr/>
          <a:lstStyle/>
          <a:p>
            <a:pPr eaLnBrk="1" hangingPunct="1">
              <a:lnSpc>
                <a:spcPct val="95000"/>
              </a:lnSpc>
            </a:pPr>
            <a:r>
              <a:rPr lang="en-US" sz="2400" dirty="0">
                <a:solidFill>
                  <a:schemeClr val="tx1"/>
                </a:solidFill>
                <a:latin typeface="Calibri" pitchFamily="34" charset="0"/>
              </a:rPr>
              <a:t>International Data on Inflation &amp; Money Growth</a:t>
            </a:r>
          </a:p>
        </p:txBody>
      </p:sp>
      <p:pic>
        <p:nvPicPr>
          <p:cNvPr id="563203" name="Picture 3" descr="Mankiw5e_FIG_04_02"/>
          <p:cNvPicPr>
            <a:picLocks noChangeAspect="1" noChangeArrowheads="1"/>
          </p:cNvPicPr>
          <p:nvPr/>
        </p:nvPicPr>
        <p:blipFill>
          <a:blip r:embed="rId3" cstate="print"/>
          <a:srcRect/>
          <a:stretch>
            <a:fillRect/>
          </a:stretch>
        </p:blipFill>
        <p:spPr bwMode="auto">
          <a:xfrm>
            <a:off x="457200" y="1752600"/>
            <a:ext cx="7772400" cy="4919663"/>
          </a:xfrm>
          <a:prstGeom prst="rect">
            <a:avLst/>
          </a:prstGeom>
          <a:ln>
            <a:headEnd/>
            <a:tailEnd/>
          </a:ln>
        </p:spPr>
        <p:style>
          <a:lnRef idx="2">
            <a:schemeClr val="accent6"/>
          </a:lnRef>
          <a:fillRef idx="1">
            <a:schemeClr val="lt1"/>
          </a:fillRef>
          <a:effectRef idx="0">
            <a:schemeClr val="accent6"/>
          </a:effectRef>
          <a:fontRef idx="minor">
            <a:schemeClr val="dk1"/>
          </a:fontRef>
        </p:style>
      </p:pic>
    </p:spTree>
    <p:extLst>
      <p:ext uri="{BB962C8B-B14F-4D97-AF65-F5344CB8AC3E}">
        <p14:creationId xmlns:p14="http://schemas.microsoft.com/office/powerpoint/2010/main" val="17107778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63203"/>
                                        </p:tgtEl>
                                        <p:attrNameLst>
                                          <p:attrName>style.visibility</p:attrName>
                                        </p:attrNameLst>
                                      </p:cBhvr>
                                      <p:to>
                                        <p:strVal val="visible"/>
                                      </p:to>
                                    </p:set>
                                    <p:animEffect transition="in" filter="dissolve">
                                      <p:cBhvr>
                                        <p:cTn id="7" dur="500"/>
                                        <p:tgtEl>
                                          <p:spTgt spid="563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2"/>
          </p:nvPr>
        </p:nvSpPr>
        <p:spPr>
          <a:noFill/>
        </p:spPr>
        <p:txBody>
          <a:bodyPr/>
          <a:lstStyle/>
          <a:p>
            <a:fld id="{314C6C68-745F-40B3-919E-58FB8FEB583A}" type="slidenum">
              <a:rPr lang="en-US" smtClean="0">
                <a:latin typeface="Arial" charset="0"/>
                <a:cs typeface="Arial" charset="0"/>
              </a:rPr>
              <a:pPr/>
              <a:t>38</a:t>
            </a:fld>
            <a:endParaRPr lang="en-US">
              <a:latin typeface="Arial" charset="0"/>
              <a:cs typeface="Arial" charset="0"/>
            </a:endParaRPr>
          </a:p>
        </p:txBody>
      </p:sp>
      <p:sp>
        <p:nvSpPr>
          <p:cNvPr id="16387" name="Rectangle 2"/>
          <p:cNvSpPr>
            <a:spLocks noGrp="1" noChangeArrowheads="1"/>
          </p:cNvSpPr>
          <p:nvPr>
            <p:ph type="title"/>
          </p:nvPr>
        </p:nvSpPr>
        <p:spPr>
          <a:xfrm>
            <a:off x="457200" y="274638"/>
            <a:ext cx="8458200" cy="715962"/>
          </a:xfrm>
        </p:spPr>
        <p:style>
          <a:lnRef idx="2">
            <a:schemeClr val="accent6"/>
          </a:lnRef>
          <a:fillRef idx="1">
            <a:schemeClr val="lt1"/>
          </a:fillRef>
          <a:effectRef idx="0">
            <a:schemeClr val="accent6"/>
          </a:effectRef>
          <a:fontRef idx="minor">
            <a:schemeClr val="dk1"/>
          </a:fontRef>
        </p:style>
        <p:txBody>
          <a:bodyPr/>
          <a:lstStyle/>
          <a:p>
            <a:pPr eaLnBrk="1" hangingPunct="1">
              <a:lnSpc>
                <a:spcPct val="95000"/>
              </a:lnSpc>
            </a:pPr>
            <a:r>
              <a:rPr lang="en-US" sz="2400" dirty="0">
                <a:solidFill>
                  <a:schemeClr val="tx1"/>
                </a:solidFill>
                <a:latin typeface="Calibri" pitchFamily="34" charset="0"/>
              </a:rPr>
              <a:t>U.S. data on inflation and money growth, decade averages</a:t>
            </a:r>
          </a:p>
        </p:txBody>
      </p:sp>
      <p:pic>
        <p:nvPicPr>
          <p:cNvPr id="16388" name="Picture 3" descr="Mankiw5e_FIG_04_01"/>
          <p:cNvPicPr>
            <a:picLocks noChangeAspect="1" noChangeArrowheads="1"/>
          </p:cNvPicPr>
          <p:nvPr/>
        </p:nvPicPr>
        <p:blipFill>
          <a:blip r:embed="rId3" cstate="print"/>
          <a:srcRect/>
          <a:stretch>
            <a:fillRect/>
          </a:stretch>
        </p:blipFill>
        <p:spPr bwMode="auto">
          <a:xfrm>
            <a:off x="381000" y="1524000"/>
            <a:ext cx="8610600" cy="5041900"/>
          </a:xfrm>
          <a:prstGeom prst="rect">
            <a:avLst/>
          </a:prstGeom>
          <a:ln>
            <a:headEnd/>
            <a:tailEnd/>
          </a:ln>
        </p:spPr>
        <p:style>
          <a:lnRef idx="2">
            <a:schemeClr val="accent6"/>
          </a:lnRef>
          <a:fillRef idx="1">
            <a:schemeClr val="lt1"/>
          </a:fillRef>
          <a:effectRef idx="0">
            <a:schemeClr val="accent6"/>
          </a:effectRef>
          <a:fontRef idx="minor">
            <a:schemeClr val="dk1"/>
          </a:fontRef>
        </p:style>
      </p:pic>
    </p:spTree>
    <p:extLst>
      <p:ext uri="{BB962C8B-B14F-4D97-AF65-F5344CB8AC3E}">
        <p14:creationId xmlns:p14="http://schemas.microsoft.com/office/powerpoint/2010/main" val="141010164"/>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4"/>
          <p:cNvSpPr>
            <a:spLocks noGrp="1"/>
          </p:cNvSpPr>
          <p:nvPr>
            <p:ph type="sldNum" sz="quarter" idx="12"/>
          </p:nvPr>
        </p:nvSpPr>
        <p:spPr>
          <a:noFill/>
        </p:spPr>
        <p:txBody>
          <a:bodyPr/>
          <a:lstStyle/>
          <a:p>
            <a:fld id="{E8AC52F3-F839-40F6-9410-9B871F230CC7}" type="slidenum">
              <a:rPr lang="en-US" smtClean="0">
                <a:latin typeface="Arial" charset="0"/>
                <a:cs typeface="Arial" charset="0"/>
              </a:rPr>
              <a:pPr/>
              <a:t>39</a:t>
            </a:fld>
            <a:endParaRPr lang="en-US">
              <a:latin typeface="Arial" charset="0"/>
              <a:cs typeface="Arial" charset="0"/>
            </a:endParaRPr>
          </a:p>
        </p:txBody>
      </p:sp>
      <p:sp>
        <p:nvSpPr>
          <p:cNvPr id="1028" name="Rectangle 2"/>
          <p:cNvSpPr>
            <a:spLocks noGrp="1" noChangeArrowheads="1"/>
          </p:cNvSpPr>
          <p:nvPr>
            <p:ph type="title"/>
          </p:nvPr>
        </p:nvSpPr>
        <p:spPr>
          <a:xfrm>
            <a:off x="952500" y="274638"/>
            <a:ext cx="7239000" cy="411162"/>
          </a:xfrm>
        </p:spPr>
        <p:style>
          <a:lnRef idx="2">
            <a:schemeClr val="accent6"/>
          </a:lnRef>
          <a:fillRef idx="1">
            <a:schemeClr val="lt1"/>
          </a:fillRef>
          <a:effectRef idx="0">
            <a:schemeClr val="accent6"/>
          </a:effectRef>
          <a:fontRef idx="minor">
            <a:schemeClr val="dk1"/>
          </a:fontRef>
        </p:style>
        <p:txBody>
          <a:bodyPr>
            <a:normAutofit fontScale="90000"/>
          </a:bodyPr>
          <a:lstStyle/>
          <a:p>
            <a:pPr eaLnBrk="1" hangingPunct="1"/>
            <a:r>
              <a:rPr lang="en-US" sz="2400" dirty="0">
                <a:latin typeface="Calibri" pitchFamily="34" charset="0"/>
              </a:rPr>
              <a:t>U.S. Inflation &amp; its Trend</a:t>
            </a:r>
          </a:p>
        </p:txBody>
      </p:sp>
      <p:graphicFrame>
        <p:nvGraphicFramePr>
          <p:cNvPr id="1026" name="Object 3"/>
          <p:cNvGraphicFramePr>
            <a:graphicFrameLocks noChangeAspect="1"/>
          </p:cNvGraphicFramePr>
          <p:nvPr/>
        </p:nvGraphicFramePr>
        <p:xfrm>
          <a:off x="609600" y="1135163"/>
          <a:ext cx="8115300" cy="5211661"/>
        </p:xfrm>
        <a:graphic>
          <a:graphicData uri="http://schemas.openxmlformats.org/presentationml/2006/ole">
            <mc:AlternateContent xmlns:mc="http://schemas.openxmlformats.org/markup-compatibility/2006">
              <mc:Choice xmlns:v="urn:schemas-microsoft-com:vml" Requires="v">
                <p:oleObj spid="_x0000_s2054" r:id="rId4" imgW="8303472" imgH="5334462" progId="Excel.Sheet.8">
                  <p:embed/>
                </p:oleObj>
              </mc:Choice>
              <mc:Fallback>
                <p:oleObj r:id="rId4" imgW="8303472" imgH="5334462" progId="Excel.Sheet.8">
                  <p:embed/>
                  <p:pic>
                    <p:nvPicPr>
                      <p:cNvPr id="1026"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135163"/>
                        <a:ext cx="8115300" cy="5211661"/>
                      </a:xfrm>
                      <a:prstGeom prst="rect">
                        <a:avLst/>
                      </a:prstGeom>
                      <a:noFill/>
                      <a:ln w="9525">
                        <a:solidFill>
                          <a:srgbClr val="FF99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397780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978" name="Picture 2"/>
          <p:cNvPicPr>
            <a:picLocks noGrp="1" noChangeAspect="1" noChangeArrowheads="1"/>
          </p:cNvPicPr>
          <p:nvPr>
            <p:ph idx="1"/>
          </p:nvPr>
        </p:nvPicPr>
        <p:blipFill>
          <a:blip r:embed="rId2" cstate="print"/>
          <a:srcRect/>
          <a:stretch>
            <a:fillRect/>
          </a:stretch>
        </p:blipFill>
        <p:spPr bwMode="auto">
          <a:xfrm>
            <a:off x="838200" y="1752600"/>
            <a:ext cx="7543800" cy="4495799"/>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DDD64A94-FED1-499E-B2FF-A904E587B046}" type="slidenum">
              <a:rPr lang="en-US" smtClean="0"/>
              <a:pPr/>
              <a:t>4</a:t>
            </a:fld>
            <a:endParaRPr lang="en-US"/>
          </a:p>
        </p:txBody>
      </p:sp>
    </p:spTree>
    <p:extLst>
      <p:ext uri="{BB962C8B-B14F-4D97-AF65-F5344CB8AC3E}">
        <p14:creationId xmlns:p14="http://schemas.microsoft.com/office/powerpoint/2010/main" val="11359086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a:ln>
            <a:solidFill>
              <a:schemeClr val="accent6"/>
            </a:solidFill>
          </a:ln>
        </p:spPr>
        <p:txBody>
          <a:bodyPr>
            <a:normAutofit fontScale="90000"/>
          </a:bodyPr>
          <a:lstStyle/>
          <a:p>
            <a:r>
              <a:rPr lang="en-US" dirty="0"/>
              <a:t>Transition from Short Run to Long Run (1)</a:t>
            </a:r>
          </a:p>
        </p:txBody>
      </p:sp>
      <p:sp>
        <p:nvSpPr>
          <p:cNvPr id="3" name="Content Placeholder 2"/>
          <p:cNvSpPr>
            <a:spLocks noGrp="1"/>
          </p:cNvSpPr>
          <p:nvPr>
            <p:ph idx="1"/>
          </p:nvPr>
        </p:nvSpPr>
        <p:spPr>
          <a:xfrm>
            <a:off x="152400" y="1600200"/>
            <a:ext cx="8763000" cy="4800600"/>
          </a:xfrm>
          <a:ln>
            <a:solidFill>
              <a:schemeClr val="accent6"/>
            </a:solidFill>
          </a:ln>
        </p:spPr>
        <p:txBody>
          <a:bodyPr>
            <a:normAutofit fontScale="77500" lnSpcReduction="20000"/>
          </a:bodyPr>
          <a:lstStyle/>
          <a:p>
            <a:r>
              <a:rPr lang="en-US" dirty="0"/>
              <a:t>Interest rates and money supply</a:t>
            </a:r>
          </a:p>
          <a:p>
            <a:pPr lvl="1"/>
            <a:r>
              <a:rPr lang="en-US" dirty="0"/>
              <a:t>Raising policy interest rates is similar to curbing growth of money supply. </a:t>
            </a:r>
          </a:p>
          <a:p>
            <a:pPr lvl="1"/>
            <a:r>
              <a:rPr lang="en-US" dirty="0"/>
              <a:t>Lowering policy interest rates is similar to raising the growth rate of the money supply.</a:t>
            </a:r>
          </a:p>
          <a:p>
            <a:endParaRPr lang="en-US" dirty="0"/>
          </a:p>
          <a:p>
            <a:r>
              <a:rPr lang="en-US" dirty="0"/>
              <a:t>In the short run, the central bank lowers policy interest rates  (i.e. raises the growth rate of the money supply) to stimulate the economy (bring output back to trend; close the output gap)</a:t>
            </a:r>
          </a:p>
          <a:p>
            <a:endParaRPr lang="en-US" dirty="0"/>
          </a:p>
          <a:p>
            <a:r>
              <a:rPr lang="en-US" dirty="0"/>
              <a:t>But we just learnt that raising the growth rate of the money supply raises inflation.  So isn’t it a bad idea for the central bank to lower the policy interest rate?</a:t>
            </a:r>
            <a:r>
              <a:rPr lang="en-US" dirty="0"/>
              <a:t> Answer: it depends.</a:t>
            </a:r>
          </a:p>
          <a:p>
            <a:endParaRPr lang="en-US" dirty="0"/>
          </a:p>
          <a:p>
            <a:pPr marL="0" indent="0">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DDD64A94-FED1-499E-B2FF-A904E587B046}" type="slidenum">
              <a:rPr lang="en-US" smtClean="0"/>
              <a:pPr/>
              <a:t>40</a:t>
            </a:fld>
            <a:endParaRPr lang="en-US"/>
          </a:p>
        </p:txBody>
      </p:sp>
    </p:spTree>
    <p:extLst>
      <p:ext uri="{BB962C8B-B14F-4D97-AF65-F5344CB8AC3E}">
        <p14:creationId xmlns:p14="http://schemas.microsoft.com/office/powerpoint/2010/main" val="8462866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a:ln>
            <a:solidFill>
              <a:schemeClr val="accent6"/>
            </a:solidFill>
          </a:ln>
        </p:spPr>
        <p:txBody>
          <a:bodyPr>
            <a:normAutofit fontScale="90000"/>
          </a:bodyPr>
          <a:lstStyle/>
          <a:p>
            <a:r>
              <a:rPr lang="en-US" dirty="0"/>
              <a:t>Transition from Short Run to Long Run (2)</a:t>
            </a:r>
          </a:p>
        </p:txBody>
      </p:sp>
      <p:sp>
        <p:nvSpPr>
          <p:cNvPr id="3" name="Content Placeholder 2"/>
          <p:cNvSpPr>
            <a:spLocks noGrp="1"/>
          </p:cNvSpPr>
          <p:nvPr>
            <p:ph idx="1"/>
          </p:nvPr>
        </p:nvSpPr>
        <p:spPr>
          <a:xfrm>
            <a:off x="228600" y="1600200"/>
            <a:ext cx="8763000" cy="4525963"/>
          </a:xfrm>
          <a:ln>
            <a:solidFill>
              <a:schemeClr val="accent6"/>
            </a:solidFill>
          </a:ln>
        </p:spPr>
        <p:txBody>
          <a:bodyPr>
            <a:normAutofit fontScale="92500" lnSpcReduction="10000"/>
          </a:bodyPr>
          <a:lstStyle/>
          <a:p>
            <a:r>
              <a:rPr lang="en-US" dirty="0"/>
              <a:t>‘Good’ scenario:</a:t>
            </a:r>
          </a:p>
          <a:p>
            <a:pPr lvl="1"/>
            <a:r>
              <a:rPr lang="en-US" dirty="0"/>
              <a:t>Central bank has lowered rates because the economy is in a slump (output gap is large). In this case, inflation may not go up much; plus, some stimulus can be justified even if inflation does go up a bit</a:t>
            </a:r>
          </a:p>
          <a:p>
            <a:pPr lvl="1"/>
            <a:endParaRPr lang="en-US" dirty="0"/>
          </a:p>
          <a:p>
            <a:pPr lvl="1"/>
            <a:r>
              <a:rPr lang="en-US" dirty="0"/>
              <a:t>The central bank has credibility, that is, people expect it to keep its (medium- to long-run) inflation target. This means that people expect that interest rates will be raised back to neutral once the output gap has closed. Hence, inflation expectations remain anchored.</a:t>
            </a:r>
          </a:p>
          <a:p>
            <a:endParaRPr lang="en-US" dirty="0"/>
          </a:p>
          <a:p>
            <a:endParaRPr lang="en-US" dirty="0"/>
          </a:p>
        </p:txBody>
      </p:sp>
      <p:sp>
        <p:nvSpPr>
          <p:cNvPr id="4" name="Slide Number Placeholder 3"/>
          <p:cNvSpPr>
            <a:spLocks noGrp="1"/>
          </p:cNvSpPr>
          <p:nvPr>
            <p:ph type="sldNum" sz="quarter" idx="12"/>
          </p:nvPr>
        </p:nvSpPr>
        <p:spPr/>
        <p:txBody>
          <a:bodyPr/>
          <a:lstStyle/>
          <a:p>
            <a:fld id="{DDD64A94-FED1-499E-B2FF-A904E587B046}" type="slidenum">
              <a:rPr lang="en-US" smtClean="0"/>
              <a:pPr/>
              <a:t>41</a:t>
            </a:fld>
            <a:endParaRPr lang="en-US"/>
          </a:p>
        </p:txBody>
      </p:sp>
    </p:spTree>
    <p:extLst>
      <p:ext uri="{BB962C8B-B14F-4D97-AF65-F5344CB8AC3E}">
        <p14:creationId xmlns:p14="http://schemas.microsoft.com/office/powerpoint/2010/main" val="34052700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715962"/>
          </a:xfrm>
          <a:ln>
            <a:solidFill>
              <a:schemeClr val="accent6"/>
            </a:solidFill>
          </a:ln>
        </p:spPr>
        <p:txBody>
          <a:bodyPr>
            <a:normAutofit fontScale="90000"/>
          </a:bodyPr>
          <a:lstStyle/>
          <a:p>
            <a:r>
              <a:rPr lang="en-US" dirty="0"/>
              <a:t>Transition from Short Run to Long Run (3)</a:t>
            </a:r>
          </a:p>
        </p:txBody>
      </p:sp>
      <p:sp>
        <p:nvSpPr>
          <p:cNvPr id="3" name="Content Placeholder 2"/>
          <p:cNvSpPr>
            <a:spLocks noGrp="1"/>
          </p:cNvSpPr>
          <p:nvPr>
            <p:ph idx="1"/>
          </p:nvPr>
        </p:nvSpPr>
        <p:spPr>
          <a:xfrm>
            <a:off x="228600" y="1219200"/>
            <a:ext cx="8763000" cy="5137150"/>
          </a:xfrm>
          <a:ln>
            <a:solidFill>
              <a:schemeClr val="accent6"/>
            </a:solidFill>
          </a:ln>
        </p:spPr>
        <p:txBody>
          <a:bodyPr>
            <a:normAutofit fontScale="70000" lnSpcReduction="20000"/>
          </a:bodyPr>
          <a:lstStyle/>
          <a:p>
            <a:r>
              <a:rPr lang="en-US" dirty="0"/>
              <a:t>‘Bad’ scenario(s):</a:t>
            </a:r>
          </a:p>
          <a:p>
            <a:pPr marL="0" indent="0">
              <a:buNone/>
            </a:pPr>
            <a:endParaRPr lang="en-US" dirty="0"/>
          </a:p>
          <a:p>
            <a:pPr lvl="1"/>
            <a:r>
              <a:rPr lang="en-US" dirty="0"/>
              <a:t>Wrong reasons: Central bank has lowered rates even though the economy is not in a slump (output gap is zero). Or, the central bank may have made a mistake about the size of the output gap. In these cases, inflation may go up (and the stimulus cannot be justified on the grounds that it is helping the economy recover from a slump)</a:t>
            </a:r>
          </a:p>
          <a:p>
            <a:pPr lvl="1"/>
            <a:endParaRPr lang="en-US" dirty="0"/>
          </a:p>
          <a:p>
            <a:pPr lvl="1"/>
            <a:r>
              <a:rPr lang="en-US" dirty="0"/>
              <a:t>Right reasons, poor credibility: Central bank may have lowered reasons for the right reasons (economy is indeed in a slump) but it  have poor credibility. That is, people expect it will not keep to (or have difficulty keeping to) its medium- to long-run) inflation target. This means that people expect that interest rates will not be raised back to neutral once the output gap has closed. Hence, inflation expectations can get unanchored.</a:t>
            </a:r>
          </a:p>
          <a:p>
            <a:pPr lvl="1"/>
            <a:endParaRPr lang="en-US" dirty="0"/>
          </a:p>
          <a:p>
            <a:pPr lvl="1"/>
            <a:r>
              <a:rPr lang="en-US" dirty="0"/>
              <a:t>Wrong reasons, poor credibility: Worse case scenario – inflation may kick up because central bank has intervened at the right time; and problem is compounded as inflation expectations get unanchored.</a:t>
            </a:r>
          </a:p>
          <a:p>
            <a:endParaRPr lang="en-US" dirty="0"/>
          </a:p>
          <a:p>
            <a:endParaRPr lang="en-US" dirty="0"/>
          </a:p>
        </p:txBody>
      </p:sp>
      <p:sp>
        <p:nvSpPr>
          <p:cNvPr id="4" name="Slide Number Placeholder 3"/>
          <p:cNvSpPr>
            <a:spLocks noGrp="1"/>
          </p:cNvSpPr>
          <p:nvPr>
            <p:ph type="sldNum" sz="quarter" idx="12"/>
          </p:nvPr>
        </p:nvSpPr>
        <p:spPr/>
        <p:txBody>
          <a:bodyPr/>
          <a:lstStyle/>
          <a:p>
            <a:fld id="{DDD64A94-FED1-499E-B2FF-A904E587B046}" type="slidenum">
              <a:rPr lang="en-US" smtClean="0"/>
              <a:pPr/>
              <a:t>42</a:t>
            </a:fld>
            <a:endParaRPr lang="en-US"/>
          </a:p>
        </p:txBody>
      </p:sp>
    </p:spTree>
    <p:extLst>
      <p:ext uri="{BB962C8B-B14F-4D97-AF65-F5344CB8AC3E}">
        <p14:creationId xmlns:p14="http://schemas.microsoft.com/office/powerpoint/2010/main" val="112285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002" name="Picture 2"/>
          <p:cNvPicPr>
            <a:picLocks noGrp="1" noChangeAspect="1" noChangeArrowheads="1"/>
          </p:cNvPicPr>
          <p:nvPr>
            <p:ph idx="1"/>
          </p:nvPr>
        </p:nvPicPr>
        <p:blipFill>
          <a:blip r:embed="rId2" cstate="print"/>
          <a:srcRect/>
          <a:stretch>
            <a:fillRect/>
          </a:stretch>
        </p:blipFill>
        <p:spPr bwMode="auto">
          <a:xfrm>
            <a:off x="762000" y="1981200"/>
            <a:ext cx="7391400" cy="4267199"/>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DDD64A94-FED1-499E-B2FF-A904E587B046}" type="slidenum">
              <a:rPr lang="en-US" smtClean="0"/>
              <a:pPr/>
              <a:t>5</a:t>
            </a:fld>
            <a:endParaRPr lang="en-US"/>
          </a:p>
        </p:txBody>
      </p:sp>
    </p:spTree>
    <p:extLst>
      <p:ext uri="{BB962C8B-B14F-4D97-AF65-F5344CB8AC3E}">
        <p14:creationId xmlns:p14="http://schemas.microsoft.com/office/powerpoint/2010/main" val="2890237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074" name="Picture 2"/>
          <p:cNvPicPr>
            <a:picLocks noChangeAspect="1" noChangeArrowheads="1"/>
          </p:cNvPicPr>
          <p:nvPr/>
        </p:nvPicPr>
        <p:blipFill>
          <a:blip r:embed="rId2" cstate="print"/>
          <a:srcRect/>
          <a:stretch>
            <a:fillRect/>
          </a:stretch>
        </p:blipFill>
        <p:spPr bwMode="auto">
          <a:xfrm>
            <a:off x="990600" y="1781174"/>
            <a:ext cx="7086600" cy="4238625"/>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DDD64A94-FED1-499E-B2FF-A904E587B046}" type="slidenum">
              <a:rPr lang="en-US" smtClean="0"/>
              <a:pPr/>
              <a:t>6</a:t>
            </a:fld>
            <a:endParaRPr lang="en-US"/>
          </a:p>
        </p:txBody>
      </p:sp>
    </p:spTree>
    <p:extLst>
      <p:ext uri="{BB962C8B-B14F-4D97-AF65-F5344CB8AC3E}">
        <p14:creationId xmlns:p14="http://schemas.microsoft.com/office/powerpoint/2010/main" val="1989017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457200" y="274638"/>
            <a:ext cx="8229600" cy="715962"/>
          </a:xfrm>
          <a:ln>
            <a:solidFill>
              <a:srgbClr val="FF0000"/>
            </a:solidFill>
          </a:ln>
        </p:spPr>
        <p:txBody>
          <a:bodyPr/>
          <a:lstStyle/>
          <a:p>
            <a:r>
              <a:rPr lang="en-US" sz="2800" dirty="0"/>
              <a:t>Basic Facts about Income</a:t>
            </a:r>
          </a:p>
        </p:txBody>
      </p:sp>
      <p:sp>
        <p:nvSpPr>
          <p:cNvPr id="165891" name="Rectangle 3"/>
          <p:cNvSpPr>
            <a:spLocks noGrp="1" noChangeArrowheads="1"/>
          </p:cNvSpPr>
          <p:nvPr>
            <p:ph type="body" idx="1"/>
          </p:nvPr>
        </p:nvSpPr>
        <p:spPr>
          <a:xfrm>
            <a:off x="381000" y="1219200"/>
            <a:ext cx="8458200" cy="5334000"/>
          </a:xfrm>
          <a:ln>
            <a:solidFill>
              <a:srgbClr val="FF0000"/>
            </a:solidFill>
          </a:ln>
        </p:spPr>
        <p:txBody>
          <a:bodyPr>
            <a:normAutofit lnSpcReduction="10000"/>
          </a:bodyPr>
          <a:lstStyle/>
          <a:p>
            <a:r>
              <a:rPr lang="en-US" sz="2800" dirty="0"/>
              <a:t>It generally goes up – this is called the </a:t>
            </a:r>
            <a:r>
              <a:rPr lang="en-US" sz="2800" i="1" dirty="0"/>
              <a:t>trend</a:t>
            </a:r>
          </a:p>
          <a:p>
            <a:pPr lvl="1"/>
            <a:r>
              <a:rPr lang="en-US" sz="2400" dirty="0"/>
              <a:t>Why?</a:t>
            </a:r>
          </a:p>
          <a:p>
            <a:pPr lvl="1"/>
            <a:r>
              <a:rPr lang="en-US" sz="2400" dirty="0"/>
              <a:t>But the pace of at which income goes up varies over time, across countries, and across people. Why?</a:t>
            </a:r>
          </a:p>
          <a:p>
            <a:pPr>
              <a:buNone/>
            </a:pPr>
            <a:endParaRPr lang="en-US" sz="2800" dirty="0"/>
          </a:p>
          <a:p>
            <a:pPr>
              <a:buNone/>
            </a:pPr>
            <a:endParaRPr lang="en-US" sz="2800" dirty="0"/>
          </a:p>
          <a:p>
            <a:r>
              <a:rPr lang="en-US" sz="2800" dirty="0"/>
              <a:t>There are fluctuations around the trend – this is called the </a:t>
            </a:r>
            <a:r>
              <a:rPr lang="en-US" sz="2800" i="1" dirty="0"/>
              <a:t>business cycle</a:t>
            </a:r>
          </a:p>
          <a:p>
            <a:pPr>
              <a:buNone/>
            </a:pPr>
            <a:endParaRPr lang="en-US" sz="2800" dirty="0"/>
          </a:p>
          <a:p>
            <a:pPr lvl="2">
              <a:lnSpc>
                <a:spcPct val="90000"/>
              </a:lnSpc>
            </a:pPr>
            <a:r>
              <a:rPr lang="en-US" sz="1800" dirty="0"/>
              <a:t>When real GDP is above its long-run trend, the economy is said to be in the boom phase of the cycle or in an expansion; when real GDP is below its long-run trend, the economy is experiencing a slowdown or a slump.</a:t>
            </a:r>
          </a:p>
          <a:p>
            <a:pPr lvl="2">
              <a:lnSpc>
                <a:spcPct val="90000"/>
              </a:lnSpc>
            </a:pPr>
            <a:endParaRPr lang="en-US" sz="1800" dirty="0"/>
          </a:p>
          <a:p>
            <a:pPr lvl="2">
              <a:lnSpc>
                <a:spcPct val="90000"/>
              </a:lnSpc>
            </a:pPr>
            <a:r>
              <a:rPr lang="en-US" sz="1800" b="1" dirty="0"/>
              <a:t>Output gap:  the difference between real GDP and its long-run trend </a:t>
            </a:r>
          </a:p>
          <a:p>
            <a:endParaRPr lang="en-US" sz="2800" dirty="0"/>
          </a:p>
        </p:txBody>
      </p:sp>
      <p:sp>
        <p:nvSpPr>
          <p:cNvPr id="2" name="Slide Number Placeholder 1"/>
          <p:cNvSpPr>
            <a:spLocks noGrp="1"/>
          </p:cNvSpPr>
          <p:nvPr>
            <p:ph type="sldNum" sz="quarter" idx="12"/>
          </p:nvPr>
        </p:nvSpPr>
        <p:spPr/>
        <p:txBody>
          <a:bodyPr/>
          <a:lstStyle/>
          <a:p>
            <a:fld id="{DDD64A94-FED1-499E-B2FF-A904E587B046}"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457200" y="274638"/>
            <a:ext cx="8153400" cy="563562"/>
          </a:xfrm>
          <a:ln>
            <a:solidFill>
              <a:srgbClr val="FF0000"/>
            </a:solidFill>
          </a:ln>
        </p:spPr>
        <p:txBody>
          <a:bodyPr/>
          <a:lstStyle/>
          <a:p>
            <a:r>
              <a:rPr lang="en-US" sz="2800" dirty="0"/>
              <a:t>Very Important Warning about Jargon</a:t>
            </a:r>
          </a:p>
        </p:txBody>
      </p:sp>
      <p:sp>
        <p:nvSpPr>
          <p:cNvPr id="130051" name="Rectangle 3"/>
          <p:cNvSpPr>
            <a:spLocks noGrp="1" noChangeArrowheads="1"/>
          </p:cNvSpPr>
          <p:nvPr>
            <p:ph type="body" idx="1"/>
          </p:nvPr>
        </p:nvSpPr>
        <p:spPr>
          <a:xfrm>
            <a:off x="228600" y="1371600"/>
            <a:ext cx="8610600" cy="5181600"/>
          </a:xfrm>
          <a:ln>
            <a:solidFill>
              <a:srgbClr val="FF0000"/>
            </a:solidFill>
          </a:ln>
        </p:spPr>
        <p:txBody>
          <a:bodyPr>
            <a:normAutofit fontScale="92500" lnSpcReduction="20000"/>
          </a:bodyPr>
          <a:lstStyle/>
          <a:p>
            <a:r>
              <a:rPr lang="en-US" dirty="0"/>
              <a:t>To drive you crazy, I will almost surely end up using four words that all mean roughly the same thing: “income” “output,” “production” and “real GDP”. </a:t>
            </a:r>
          </a:p>
          <a:p>
            <a:endParaRPr lang="en-US" dirty="0"/>
          </a:p>
          <a:p>
            <a:r>
              <a:rPr lang="en-US" dirty="0"/>
              <a:t>Then I will totally drive you up the wall by talking about “growth”: you can assume I’m talking about “growth in incomes (or output or production or real GDP)” rather than spiritual growth.</a:t>
            </a:r>
          </a:p>
          <a:p>
            <a:endParaRPr lang="en-US" dirty="0"/>
          </a:p>
          <a:p>
            <a:r>
              <a:rPr lang="en-US" dirty="0"/>
              <a:t>“Real GDP per capita” is the nerd’s way of saying “average income”</a:t>
            </a:r>
          </a:p>
          <a:p>
            <a:pPr lvl="2"/>
            <a:r>
              <a:rPr lang="en-US" dirty="0"/>
              <a:t>Example: “U.S. real GDP per capita is $40,000” is like saying “Average income in the U.S. is $40,000 a year”.</a:t>
            </a:r>
          </a:p>
        </p:txBody>
      </p:sp>
      <p:sp>
        <p:nvSpPr>
          <p:cNvPr id="2" name="Slide Number Placeholder 1"/>
          <p:cNvSpPr>
            <a:spLocks noGrp="1"/>
          </p:cNvSpPr>
          <p:nvPr>
            <p:ph type="sldNum" sz="quarter" idx="12"/>
          </p:nvPr>
        </p:nvSpPr>
        <p:spPr/>
        <p:txBody>
          <a:bodyPr/>
          <a:lstStyle/>
          <a:p>
            <a:fld id="{DDD64A94-FED1-499E-B2FF-A904E587B046}"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2" name="Picture 2"/>
          <p:cNvPicPr>
            <a:picLocks noGrp="1" noChangeAspect="1" noChangeArrowheads="1"/>
          </p:cNvPicPr>
          <p:nvPr>
            <p:ph idx="1"/>
          </p:nvPr>
        </p:nvPicPr>
        <p:blipFill>
          <a:blip r:embed="rId3" cstate="print"/>
          <a:srcRect/>
          <a:stretch>
            <a:fillRect/>
          </a:stretch>
        </p:blipFill>
        <p:spPr>
          <a:xfrm>
            <a:off x="228600" y="609600"/>
            <a:ext cx="8610600" cy="5486400"/>
          </a:xfrm>
          <a:noFill/>
          <a:ln>
            <a:solidFill>
              <a:srgbClr val="FF0000"/>
            </a:solidFill>
          </a:ln>
        </p:spPr>
      </p:pic>
      <p:sp>
        <p:nvSpPr>
          <p:cNvPr id="2" name="Slide Number Placeholder 1"/>
          <p:cNvSpPr>
            <a:spLocks noGrp="1"/>
          </p:cNvSpPr>
          <p:nvPr>
            <p:ph type="sldNum" sz="quarter" idx="12"/>
          </p:nvPr>
        </p:nvSpPr>
        <p:spPr/>
        <p:txBody>
          <a:bodyPr/>
          <a:lstStyle/>
          <a:p>
            <a:fld id="{DDD64A94-FED1-499E-B2FF-A904E587B046}"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1717</Words>
  <Application>Microsoft Office PowerPoint</Application>
  <PresentationFormat>On-screen Show (4:3)</PresentationFormat>
  <Paragraphs>277</Paragraphs>
  <Slides>42</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vt:lpstr>
      <vt:lpstr>Arial Narrow</vt:lpstr>
      <vt:lpstr>Calibri</vt:lpstr>
      <vt:lpstr>Symbol</vt:lpstr>
      <vt:lpstr>Times New Roman</vt:lpstr>
      <vt:lpstr>Wingdings</vt:lpstr>
      <vt:lpstr>Office Theme</vt:lpstr>
      <vt:lpstr>Microsoft Excel 97-2003 Worksheet</vt:lpstr>
      <vt:lpstr>Macro Week 2  </vt:lpstr>
      <vt:lpstr>A. ECONOMIC GROWTH</vt:lpstr>
      <vt:lpstr>U.S. real income per person  (a.k.a. US real GDP per capita)</vt:lpstr>
      <vt:lpstr>PowerPoint Presentation</vt:lpstr>
      <vt:lpstr>PowerPoint Presentation</vt:lpstr>
      <vt:lpstr>PowerPoint Presentation</vt:lpstr>
      <vt:lpstr>Basic Facts about Income</vt:lpstr>
      <vt:lpstr>Very Important Warning about Jargon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GROWTH AccOUNTING </vt:lpstr>
      <vt:lpstr>Production Function</vt:lpstr>
      <vt:lpstr>Average Income</vt:lpstr>
      <vt:lpstr> An illustration: The Cobb-Douglas production function </vt:lpstr>
      <vt:lpstr>Growth accounting for the U.S., 1948-2000</vt:lpstr>
      <vt:lpstr>Production Function &amp; Role of TFP</vt:lpstr>
      <vt:lpstr>Convergence  (Catch –up)</vt:lpstr>
      <vt:lpstr>A General View of Growth</vt:lpstr>
      <vt:lpstr>PowerPoint Presentation</vt:lpstr>
      <vt:lpstr>DISTRIBUTION OF INCOME (INEQUALITY) </vt:lpstr>
      <vt:lpstr>Basic Facts About Income Inequality</vt:lpstr>
      <vt:lpstr>Evolution of the World Distribution of Income</vt:lpstr>
      <vt:lpstr>Inequality and Poverty</vt:lpstr>
      <vt:lpstr>B. Monetary policy in the  long run</vt:lpstr>
      <vt:lpstr>PowerPoint Presentation</vt:lpstr>
      <vt:lpstr>When the Fed Wants to “Loosen”</vt:lpstr>
      <vt:lpstr>Three ways for the government to finance spending</vt:lpstr>
      <vt:lpstr>Hyperinflation</vt:lpstr>
      <vt:lpstr>Episodes of Hyperinflation </vt:lpstr>
      <vt:lpstr>High Inflation</vt:lpstr>
      <vt:lpstr>The Quantity Theory of Money</vt:lpstr>
      <vt:lpstr>International Data on Inflation &amp; Money Growth</vt:lpstr>
      <vt:lpstr>U.S. data on inflation and money growth, decade averages</vt:lpstr>
      <vt:lpstr>U.S. Inflation &amp; its Trend</vt:lpstr>
      <vt:lpstr>Transition from Short Run to Long Run (1)</vt:lpstr>
      <vt:lpstr>Transition from Short Run to Long Run (2)</vt:lpstr>
      <vt:lpstr>Transition from Short Run to Long Run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Prakash Loungani</dc:creator>
  <cp:lastModifiedBy>Loungani, Prakash</cp:lastModifiedBy>
  <cp:revision>72</cp:revision>
  <dcterms:created xsi:type="dcterms:W3CDTF">2012-05-19T14:16:31Z</dcterms:created>
  <dcterms:modified xsi:type="dcterms:W3CDTF">2017-05-30T17:47:03Z</dcterms:modified>
</cp:coreProperties>
</file>